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mov" ContentType="video/quicktime"/>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7" r:id="rId1"/>
  </p:sldMasterIdLst>
  <p:notesMasterIdLst>
    <p:notesMasterId r:id="rId57"/>
  </p:notesMasterIdLst>
  <p:handoutMasterIdLst>
    <p:handoutMasterId r:id="rId58"/>
  </p:handoutMasterIdLst>
  <p:sldIdLst>
    <p:sldId id="926" r:id="rId2"/>
    <p:sldId id="960" r:id="rId3"/>
    <p:sldId id="658" r:id="rId4"/>
    <p:sldId id="662" r:id="rId5"/>
    <p:sldId id="714" r:id="rId6"/>
    <p:sldId id="715" r:id="rId7"/>
    <p:sldId id="656" r:id="rId8"/>
    <p:sldId id="657" r:id="rId9"/>
    <p:sldId id="955" r:id="rId10"/>
    <p:sldId id="922" r:id="rId11"/>
    <p:sldId id="659" r:id="rId12"/>
    <p:sldId id="920" r:id="rId13"/>
    <p:sldId id="663" r:id="rId14"/>
    <p:sldId id="637" r:id="rId15"/>
    <p:sldId id="642" r:id="rId16"/>
    <p:sldId id="638" r:id="rId17"/>
    <p:sldId id="639" r:id="rId18"/>
    <p:sldId id="668" r:id="rId19"/>
    <p:sldId id="667" r:id="rId20"/>
    <p:sldId id="669" r:id="rId21"/>
    <p:sldId id="708" r:id="rId22"/>
    <p:sldId id="664" r:id="rId23"/>
    <p:sldId id="780" r:id="rId24"/>
    <p:sldId id="624" r:id="rId25"/>
    <p:sldId id="625" r:id="rId26"/>
    <p:sldId id="666" r:id="rId27"/>
    <p:sldId id="627" r:id="rId28"/>
    <p:sldId id="626" r:id="rId29"/>
    <p:sldId id="635" r:id="rId30"/>
    <p:sldId id="644" r:id="rId31"/>
    <p:sldId id="661" r:id="rId32"/>
    <p:sldId id="705" r:id="rId33"/>
    <p:sldId id="706" r:id="rId34"/>
    <p:sldId id="707" r:id="rId35"/>
    <p:sldId id="660" r:id="rId36"/>
    <p:sldId id="671" r:id="rId37"/>
    <p:sldId id="673" r:id="rId38"/>
    <p:sldId id="709" r:id="rId39"/>
    <p:sldId id="710" r:id="rId40"/>
    <p:sldId id="675" r:id="rId41"/>
    <p:sldId id="718" r:id="rId42"/>
    <p:sldId id="622" r:id="rId43"/>
    <p:sldId id="712" r:id="rId44"/>
    <p:sldId id="679" r:id="rId45"/>
    <p:sldId id="716" r:id="rId46"/>
    <p:sldId id="717" r:id="rId47"/>
    <p:sldId id="713" r:id="rId48"/>
    <p:sldId id="640" r:id="rId49"/>
    <p:sldId id="759" r:id="rId50"/>
    <p:sldId id="760" r:id="rId51"/>
    <p:sldId id="761" r:id="rId52"/>
    <p:sldId id="961" r:id="rId53"/>
    <p:sldId id="786" r:id="rId54"/>
    <p:sldId id="721" r:id="rId55"/>
    <p:sldId id="764" r:id="rId56"/>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rIWghDOTMsXZJdpCBgQ2w==" hashData="fpbYZnu/Ae+rnMIUxw6vtf4IXf4xhOgq0zt9Qwp1zzMXK7E4vV1SYc714do2XBbrDuqRE1Ck4Gy4OGW5VJ0psA=="/>
  <p:extLst>
    <p:ext uri="{EFAFB233-063F-42B5-8137-9DF3F51BA10A}">
      <p15:sldGuideLst xmlns:p15="http://schemas.microsoft.com/office/powerpoint/2012/main">
        <p15:guide id="3" orient="horz" pos="3929">
          <p15:clr>
            <a:srgbClr val="A4A3A4"/>
          </p15:clr>
        </p15:guide>
        <p15:guide id="4" orient="horz" pos="2160">
          <p15:clr>
            <a:srgbClr val="A4A3A4"/>
          </p15:clr>
        </p15:guide>
        <p15:guide id="5" orient="horz" pos="3067" userDrawn="1">
          <p15:clr>
            <a:srgbClr val="A4A3A4"/>
          </p15:clr>
        </p15:guide>
        <p15:guide id="6" orient="horz" pos="4156" userDrawn="1">
          <p15:clr>
            <a:srgbClr val="A4A3A4"/>
          </p15:clr>
        </p15:guide>
        <p15:guide id="7" orient="horz" pos="3974">
          <p15:clr>
            <a:srgbClr val="A4A3A4"/>
          </p15:clr>
        </p15:guide>
        <p15:guide id="8" pos="2880">
          <p15:clr>
            <a:srgbClr val="A4A3A4"/>
          </p15:clr>
        </p15:guide>
        <p15:guide id="9" orient="horz" pos="1275" userDrawn="1">
          <p15:clr>
            <a:srgbClr val="A4A3A4"/>
          </p15:clr>
        </p15:guide>
        <p15:guide id="10" orient="horz" pos="391" userDrawn="1">
          <p15:clr>
            <a:srgbClr val="A4A3A4"/>
          </p15:clr>
        </p15:guide>
        <p15:guide id="11" pos="204" userDrawn="1">
          <p15:clr>
            <a:srgbClr val="A4A3A4"/>
          </p15:clr>
        </p15:guide>
        <p15:guide id="12" pos="5556" userDrawn="1">
          <p15:clr>
            <a:srgbClr val="A4A3A4"/>
          </p15:clr>
        </p15:guide>
        <p15:guide id="13" orient="horz" pos="482">
          <p15:clr>
            <a:srgbClr val="A4A3A4"/>
          </p15:clr>
        </p15:guide>
        <p15:guide id="14" pos="90">
          <p15:clr>
            <a:srgbClr val="A4A3A4"/>
          </p15:clr>
        </p15:guide>
        <p15:guide id="15" pos="567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91" autoAdjust="0"/>
    <p:restoredTop sz="96534"/>
  </p:normalViewPr>
  <p:slideViewPr>
    <p:cSldViewPr snapToObjects="1">
      <p:cViewPr varScale="1">
        <p:scale>
          <a:sx n="207" d="100"/>
          <a:sy n="207" d="100"/>
        </p:scale>
        <p:origin x="480" y="176"/>
      </p:cViewPr>
      <p:guideLst>
        <p:guide orient="horz" pos="3929"/>
        <p:guide orient="horz" pos="2160"/>
        <p:guide orient="horz" pos="3067"/>
        <p:guide orient="horz" pos="4156"/>
        <p:guide orient="horz" pos="3974"/>
        <p:guide pos="2880"/>
        <p:guide orient="horz" pos="1275"/>
        <p:guide orient="horz" pos="391"/>
        <p:guide pos="204"/>
        <p:guide pos="5556"/>
        <p:guide orient="horz" pos="482"/>
        <p:guide pos="90"/>
        <p:guide pos="567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showGuides="1">
      <p:cViewPr varScale="1">
        <p:scale>
          <a:sx n="145" d="100"/>
          <a:sy n="145" d="100"/>
        </p:scale>
        <p:origin x="580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5F10DF1-1269-6D4A-9621-A3B8154A2E18}" type="datetimeFigureOut">
              <a:rPr lang="de-DE" smtClean="0">
                <a:latin typeface="Arial" panose="020B0604020202020204" pitchFamily="34" charset="0"/>
              </a:rPr>
              <a:t>08.11.19</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C08C67F9-0121-424E-BBD0-5352DCCD13D6}"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926026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08.11.19</a:t>
            </a:fld>
            <a:endParaRPr lang="de-CH" dirty="0"/>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en.wikipedia.org/wiki/1840" TargetMode="External"/><Relationship Id="rId3" Type="http://schemas.openxmlformats.org/officeDocument/2006/relationships/hyperlink" Target="http://en.wikipedia.org/wiki/Probability_theory" TargetMode="External"/><Relationship Id="rId7" Type="http://schemas.openxmlformats.org/officeDocument/2006/relationships/hyperlink" Target="http://en.wikipedia.org/wiki/1781"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en.wikipedia.org/wiki/Simeon_Poisson" TargetMode="External"/><Relationship Id="rId11" Type="http://schemas.openxmlformats.org/officeDocument/2006/relationships/hyperlink" Target="http://en.wikipedia.org/wiki/Time" TargetMode="External"/><Relationship Id="rId5" Type="http://schemas.openxmlformats.org/officeDocument/2006/relationships/hyperlink" Target="http://en.wikipedia.org/wiki/Discrete_probability_distribution" TargetMode="External"/><Relationship Id="rId10" Type="http://schemas.openxmlformats.org/officeDocument/2006/relationships/hyperlink" Target="http://en.wikipedia.org/wiki/Random_variable" TargetMode="External"/><Relationship Id="rId4" Type="http://schemas.openxmlformats.org/officeDocument/2006/relationships/hyperlink" Target="http://en.wikipedia.org/wiki/Statistics" TargetMode="External"/><Relationship Id="rId9" Type="http://schemas.openxmlformats.org/officeDocument/2006/relationships/hyperlink" Target="http://en.wikipedia.org/wiki/1838"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en.wikipedia.org/wiki/Rolf_Maximilian_Sievert"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en.wikipedia.org/wiki/Dosage" TargetMode="External"/><Relationship Id="rId4" Type="http://schemas.openxmlformats.org/officeDocument/2006/relationships/hyperlink" Target="http://en.wikipedia.org/wiki/Swede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11385-217E-D34B-AC30-E1D0BF9A8529}" type="slidenum">
              <a:rPr lang="en-US" smtClean="0"/>
              <a:t>2</a:t>
            </a:fld>
            <a:endParaRPr lang="en-US"/>
          </a:p>
        </p:txBody>
      </p:sp>
    </p:spTree>
    <p:extLst>
      <p:ext uri="{BB962C8B-B14F-4D97-AF65-F5344CB8AC3E}">
        <p14:creationId xmlns:p14="http://schemas.microsoft.com/office/powerpoint/2010/main" val="1586724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EC0AE21F-2074-4E99-A87E-BF64CCC6062C}" type="slidenum">
              <a:rPr lang="en-US" smtClean="0"/>
              <a:pPr/>
              <a:t>22</a:t>
            </a:fld>
            <a:endParaRPr lang="en-US"/>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624541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E766D495-7296-4723-9DEE-C3B5930E61DC}" type="slidenum">
              <a:rPr lang="en-US" smtClean="0"/>
              <a:pPr/>
              <a:t>23</a:t>
            </a:fld>
            <a:endParaRPr lang="en-US"/>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573174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64C16947-B373-4C03-938F-30EB221E29B1}" type="slidenum">
              <a:rPr lang="en-US" smtClean="0"/>
              <a:pPr/>
              <a:t>24</a:t>
            </a:fld>
            <a:endParaRPr lang="en-US"/>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53977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C0E285E8-79AE-41C1-830B-FF6A536BC912}" type="slidenum">
              <a:rPr lang="en-US" smtClean="0"/>
              <a:pPr/>
              <a:t>25</a:t>
            </a:fld>
            <a:endParaRPr lang="en-US"/>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102793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C1C03BFC-F7E7-4957-B3EE-8459CABC6173}" type="slidenum">
              <a:rPr lang="en-US" smtClean="0"/>
              <a:pPr/>
              <a:t>27</a:t>
            </a:fld>
            <a:endParaRPr lang="en-US"/>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738059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66ABD347-1257-47A7-915A-D36B1C8C0104}" type="slidenum">
              <a:rPr lang="en-US" smtClean="0"/>
              <a:pPr/>
              <a:t>28</a:t>
            </a:fld>
            <a:endParaRPr lang="en-US"/>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475544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5465B51-E18A-4C44-9929-398527A59DAD}" type="slidenum">
              <a:rPr lang="en-US" smtClean="0"/>
              <a:pPr/>
              <a:t>29</a:t>
            </a:fld>
            <a:endParaRPr lang="en-US"/>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373932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78F0AE65-3D17-4057-B8F4-E6030D5D4A5D}" type="slidenum">
              <a:rPr lang="en-US" smtClean="0"/>
              <a:pPr/>
              <a:t>30</a:t>
            </a:fld>
            <a:endParaRPr lang="en-US"/>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915092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BDF78C6E-81FA-4B25-8F2F-E96CE55007B0}" type="slidenum">
              <a:rPr lang="en-US" smtClean="0"/>
              <a:pPr/>
              <a:t>31</a:t>
            </a:fld>
            <a:endParaRPr lang="en-US"/>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112507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8CEC0FEB-A0BC-4BF8-B926-ACE6E3025DCD}" type="slidenum">
              <a:rPr lang="en-US" smtClean="0"/>
              <a:pPr/>
              <a:t>33</a:t>
            </a:fld>
            <a:endParaRPr lang="en-US"/>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p:spPr>
        <p:txBody>
          <a:bodyPr/>
          <a:lstStyle/>
          <a:p>
            <a:pPr eaLnBrk="1" hangingPunct="1"/>
            <a:r>
              <a:rPr lang="en-US" b="1"/>
              <a:t>Blackboard</a:t>
            </a:r>
            <a:endParaRPr lang="en-US"/>
          </a:p>
          <a:p>
            <a:pPr eaLnBrk="1" hangingPunct="1"/>
            <a:r>
              <a:rPr lang="en-US"/>
              <a:t>-&gt; C(E) = energy-dependent contrast factor taking into account x-ray beam energy, filtration, detector type</a:t>
            </a:r>
          </a:p>
          <a:p>
            <a:pPr eaLnBrk="1" hangingPunct="1"/>
            <a:r>
              <a:rPr lang="en-US"/>
              <a:t>-&gt; artifacts = coherent patterns </a:t>
            </a:r>
          </a:p>
          <a:p>
            <a:pPr eaLnBrk="1" hangingPunct="1"/>
            <a:endParaRPr lang="en-US"/>
          </a:p>
          <a:p>
            <a:pPr eaLnBrk="1" hangingPunct="1"/>
            <a:r>
              <a:rPr lang="en-US" b="1"/>
              <a:t>Notes</a:t>
            </a:r>
          </a:p>
          <a:p>
            <a:pPr eaLnBrk="1" hangingPunct="1"/>
            <a:r>
              <a:rPr lang="en-US"/>
              <a:t>In </a:t>
            </a:r>
            <a:r>
              <a:rPr lang="en-US">
                <a:hlinkClick r:id="rId3" tooltip="Probability theory"/>
              </a:rPr>
              <a:t>probability theory</a:t>
            </a:r>
            <a:r>
              <a:rPr lang="en-US"/>
              <a:t> and </a:t>
            </a:r>
            <a:r>
              <a:rPr lang="en-US">
                <a:hlinkClick r:id="rId4" tooltip="Statistics"/>
              </a:rPr>
              <a:t>statistics</a:t>
            </a:r>
            <a:r>
              <a:rPr lang="en-US"/>
              <a:t>, the </a:t>
            </a:r>
            <a:r>
              <a:rPr lang="en-US" b="1"/>
              <a:t>Poisson distribution</a:t>
            </a:r>
            <a:r>
              <a:rPr lang="en-US"/>
              <a:t> is a </a:t>
            </a:r>
            <a:r>
              <a:rPr lang="en-US">
                <a:hlinkClick r:id="rId5" tooltip="Discrete probability distribution"/>
              </a:rPr>
              <a:t>discrete probability distribution</a:t>
            </a:r>
            <a:r>
              <a:rPr lang="en-US"/>
              <a:t>. It expresses the probability of a number of events occurring in a fixed period of time if these events occur with a known average rate, and are independent of the time since the last event.</a:t>
            </a:r>
          </a:p>
          <a:p>
            <a:pPr eaLnBrk="1" hangingPunct="1"/>
            <a:r>
              <a:rPr lang="en-US"/>
              <a:t>The distribution was discovered by </a:t>
            </a:r>
            <a:r>
              <a:rPr lang="en-US">
                <a:hlinkClick r:id="rId6" tooltip="Simeon Poisson"/>
              </a:rPr>
              <a:t>Siméon-Denis Poisson</a:t>
            </a:r>
            <a:r>
              <a:rPr lang="en-US"/>
              <a:t> (</a:t>
            </a:r>
            <a:r>
              <a:rPr lang="en-US">
                <a:hlinkClick r:id="rId7" tooltip="1781"/>
              </a:rPr>
              <a:t>1781</a:t>
            </a:r>
            <a:r>
              <a:rPr lang="en-US"/>
              <a:t>–</a:t>
            </a:r>
            <a:r>
              <a:rPr lang="en-US">
                <a:hlinkClick r:id="rId8" tooltip="1840"/>
              </a:rPr>
              <a:t>1840</a:t>
            </a:r>
            <a:r>
              <a:rPr lang="en-US"/>
              <a:t>) and published, together with his probability theory, in </a:t>
            </a:r>
            <a:r>
              <a:rPr lang="en-US">
                <a:hlinkClick r:id="rId9" tooltip="1838"/>
              </a:rPr>
              <a:t>1838</a:t>
            </a:r>
            <a:r>
              <a:rPr lang="en-US"/>
              <a:t> in his work </a:t>
            </a:r>
            <a:r>
              <a:rPr lang="en-US" i="1"/>
              <a:t>Recherches sur la probabilité des jugements en matières criminelles et matière civile</a:t>
            </a:r>
            <a:r>
              <a:rPr lang="en-US"/>
              <a:t> ("Research on the Probability of Judgments in Criminal and Civil Matters"). The work focused on certain </a:t>
            </a:r>
            <a:r>
              <a:rPr lang="en-US">
                <a:hlinkClick r:id="rId10" tooltip="Random variable"/>
              </a:rPr>
              <a:t>random variables</a:t>
            </a:r>
            <a:r>
              <a:rPr lang="en-US"/>
              <a:t> </a:t>
            </a:r>
            <a:r>
              <a:rPr lang="en-US" i="1"/>
              <a:t>N</a:t>
            </a:r>
            <a:r>
              <a:rPr lang="en-US"/>
              <a:t> that count, among other things, a number of discrete occurrences (sometimes called "arrivals") that take place during a </a:t>
            </a:r>
            <a:r>
              <a:rPr lang="en-US">
                <a:hlinkClick r:id="rId11" tooltip="Time"/>
              </a:rPr>
              <a:t>time</a:t>
            </a:r>
            <a:r>
              <a:rPr lang="en-US"/>
              <a:t>-interval of given length. </a:t>
            </a:r>
          </a:p>
        </p:txBody>
      </p:sp>
    </p:spTree>
    <p:extLst>
      <p:ext uri="{BB962C8B-B14F-4D97-AF65-F5344CB8AC3E}">
        <p14:creationId xmlns:p14="http://schemas.microsoft.com/office/powerpoint/2010/main" val="395393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F7B606D8-57FF-4E9F-A60A-FB4F135190FB}" type="slidenum">
              <a:rPr lang="en-US" smtClean="0"/>
              <a:pPr/>
              <a:t>3</a:t>
            </a:fld>
            <a:endParaRPr lang="en-US"/>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530064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6A3E0803-1365-4EAB-956F-B2957FE808C5}" type="slidenum">
              <a:rPr lang="en-US" smtClean="0"/>
              <a:pPr/>
              <a:t>34</a:t>
            </a:fld>
            <a:endParaRPr lang="en-US"/>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p:spPr>
        <p:txBody>
          <a:bodyPr/>
          <a:lstStyle/>
          <a:p>
            <a:pPr eaLnBrk="1" hangingPunct="1"/>
            <a:r>
              <a:rPr lang="en-US" b="1"/>
              <a:t>Blackboard</a:t>
            </a:r>
            <a:endParaRPr lang="en-US"/>
          </a:p>
          <a:p>
            <a:pPr eaLnBrk="1" hangingPunct="1"/>
            <a:r>
              <a:rPr lang="en-US"/>
              <a:t>-&gt; </a:t>
            </a:r>
            <a:endParaRPr lang="en-US" b="1"/>
          </a:p>
        </p:txBody>
      </p:sp>
    </p:spTree>
    <p:extLst>
      <p:ext uri="{BB962C8B-B14F-4D97-AF65-F5344CB8AC3E}">
        <p14:creationId xmlns:p14="http://schemas.microsoft.com/office/powerpoint/2010/main" val="3709348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9FB46CF9-B2DA-4C1A-AE30-4F0E0EC7C483}" type="slidenum">
              <a:rPr lang="en-US" smtClean="0"/>
              <a:pPr/>
              <a:t>35</a:t>
            </a:fld>
            <a:endParaRPr lang="en-US"/>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181896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A01ED9A8-8CE4-4033-85F0-E5ED81576402}" type="slidenum">
              <a:rPr lang="en-US" smtClean="0"/>
              <a:pPr/>
              <a:t>36</a:t>
            </a:fld>
            <a:endParaRPr lang="en-US"/>
          </a:p>
        </p:txBody>
      </p:sp>
      <p:sp>
        <p:nvSpPr>
          <p:cNvPr id="261123" name="Rectangle 2"/>
          <p:cNvSpPr>
            <a:spLocks noGrp="1" noRot="1" noChangeAspect="1" noChangeArrowheads="1" noTextEdit="1"/>
          </p:cNvSpPr>
          <p:nvPr>
            <p:ph type="sldImg"/>
          </p:nvPr>
        </p:nvSpPr>
        <p:spPr>
          <a:xfrm>
            <a:off x="901700" y="739775"/>
            <a:ext cx="4927600" cy="3695700"/>
          </a:xfrm>
          <a:ln/>
        </p:spPr>
      </p:sp>
      <p:sp>
        <p:nvSpPr>
          <p:cNvPr id="261124" name="Rectangle 3"/>
          <p:cNvSpPr>
            <a:spLocks noGrp="1" noChangeArrowheads="1"/>
          </p:cNvSpPr>
          <p:nvPr>
            <p:ph type="body" idx="1"/>
          </p:nvPr>
        </p:nvSpPr>
        <p:spPr>
          <a:xfrm>
            <a:off x="896938" y="4681538"/>
            <a:ext cx="4937125" cy="4435475"/>
          </a:xfrm>
          <a:noFill/>
        </p:spPr>
        <p:txBody>
          <a:bodyPr/>
          <a:lstStyle/>
          <a:p>
            <a:pPr eaLnBrk="1" hangingPunct="1"/>
            <a:r>
              <a:rPr lang="en-US"/>
              <a:t>Ionizing radiation includes those types of radiation that have enough energy to knock electrons out of their orbits around atoms. </a:t>
            </a:r>
          </a:p>
          <a:p>
            <a:pPr eaLnBrk="1" hangingPunct="1"/>
            <a:r>
              <a:rPr lang="en-US"/>
              <a:t>Alpha particles are identical to the nucleus of a helium atom, with two protons and two neutrons. These are destructive but they cannot pass easily through most forms of matter. </a:t>
            </a:r>
          </a:p>
          <a:p>
            <a:pPr eaLnBrk="1" hangingPunct="1"/>
            <a:r>
              <a:rPr lang="en-US"/>
              <a:t>Beta particles are electrons. They can pass through some material.</a:t>
            </a:r>
          </a:p>
          <a:p>
            <a:pPr eaLnBrk="1" hangingPunct="1"/>
            <a:r>
              <a:rPr lang="en-US"/>
              <a:t>Gamma rays are identical to photons, packets of light energy. These can pass through most forms of matter.</a:t>
            </a:r>
          </a:p>
          <a:p>
            <a:pPr eaLnBrk="1" hangingPunct="1"/>
            <a:r>
              <a:rPr lang="en-US"/>
              <a:t>When radioactive atoms (for example iodine-131) decay, they release one or more of these forms of radiation. Each radionuclide release different types of radiation at different energies. </a:t>
            </a:r>
          </a:p>
        </p:txBody>
      </p:sp>
    </p:spTree>
    <p:extLst>
      <p:ext uri="{BB962C8B-B14F-4D97-AF65-F5344CB8AC3E}">
        <p14:creationId xmlns:p14="http://schemas.microsoft.com/office/powerpoint/2010/main" val="1985559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9DDD0767-6F7A-4909-A1DE-C557DA3CD0E0}" type="slidenum">
              <a:rPr lang="en-US" smtClean="0"/>
              <a:pPr/>
              <a:t>37</a:t>
            </a:fld>
            <a:endParaRPr lang="en-US"/>
          </a:p>
        </p:txBody>
      </p:sp>
      <p:sp>
        <p:nvSpPr>
          <p:cNvPr id="262147" name="Rectangle 2"/>
          <p:cNvSpPr>
            <a:spLocks noGrp="1" noRot="1" noChangeAspect="1" noChangeArrowheads="1" noTextEdit="1"/>
          </p:cNvSpPr>
          <p:nvPr>
            <p:ph type="sldImg"/>
          </p:nvPr>
        </p:nvSpPr>
        <p:spPr>
          <a:xfrm>
            <a:off x="901700" y="739775"/>
            <a:ext cx="4927600" cy="3695700"/>
          </a:xfrm>
          <a:ln/>
        </p:spPr>
      </p:sp>
      <p:sp>
        <p:nvSpPr>
          <p:cNvPr id="262148" name="Rectangle 3"/>
          <p:cNvSpPr>
            <a:spLocks noGrp="1" noChangeArrowheads="1"/>
          </p:cNvSpPr>
          <p:nvPr>
            <p:ph type="body" idx="1"/>
          </p:nvPr>
        </p:nvSpPr>
        <p:spPr>
          <a:xfrm>
            <a:off x="896938" y="4681538"/>
            <a:ext cx="4937125" cy="4435475"/>
          </a:xfrm>
          <a:noFill/>
        </p:spPr>
        <p:txBody>
          <a:bodyPr/>
          <a:lstStyle/>
          <a:p>
            <a:pPr eaLnBrk="1" hangingPunct="1"/>
            <a:r>
              <a:rPr lang="en-US"/>
              <a:t>When cells are affected by radiation a network of enzymes begin to change the behavior of the cell. The cell may slow down the cycle of cell division in order to conduct surveillance for damage, it may kill itself if the damage is too great, and it may repair the damage. This repair is not perfect, and misrepair of damage can leave a cell to divide with mutations, passing these mutations on to daughter cells. </a:t>
            </a:r>
          </a:p>
          <a:p>
            <a:pPr eaLnBrk="1" hangingPunct="1"/>
            <a:r>
              <a:rPr lang="en-US"/>
              <a:t>The repair machinery may be activated for an extended period of time, perhaps the cell is being ‘cautious’ in case future exposures occur. It has been observed that the damage from a large dose of radiation is sometimes less if a small dose of radiation is given some time before the large dose. The small dose is thought to make the cell ‘adapted’ to radiation and this effect is known as ‘adaptive response’. It is known to depend on the size of the first small dose and the length of time between doses, and the implications for carcinogenesis are not clear.</a:t>
            </a:r>
          </a:p>
          <a:p>
            <a:pPr eaLnBrk="1" hangingPunct="1"/>
            <a:r>
              <a:rPr lang="en-US"/>
              <a:t>Bystander effects and genomic instability are thought to ‘saturate’ at low doses- in other words, the effect increases to a point and then remains constant at higher doses. This has been suggested as one reason why the dose-response curve could be nonlinear (supralinear) at low doses. </a:t>
            </a:r>
          </a:p>
        </p:txBody>
      </p:sp>
    </p:spTree>
    <p:extLst>
      <p:ext uri="{BB962C8B-B14F-4D97-AF65-F5344CB8AC3E}">
        <p14:creationId xmlns:p14="http://schemas.microsoft.com/office/powerpoint/2010/main" val="4240616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3BE021F4-F495-40CE-8F65-E26DDDF26B33}" type="slidenum">
              <a:rPr lang="en-US" smtClean="0"/>
              <a:pPr/>
              <a:t>38</a:t>
            </a:fld>
            <a:endParaRPr lang="en-US"/>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p:spPr>
        <p:txBody>
          <a:bodyPr/>
          <a:lstStyle/>
          <a:p>
            <a:pPr eaLnBrk="1" hangingPunct="1"/>
            <a:r>
              <a:rPr lang="en-US" b="1"/>
              <a:t>Notes</a:t>
            </a:r>
          </a:p>
          <a:p>
            <a:pPr eaLnBrk="1" hangingPunct="1"/>
            <a:r>
              <a:rPr lang="en-US"/>
              <a:t>The unit for equivalent dose is named after </a:t>
            </a:r>
            <a:r>
              <a:rPr lang="en-US">
                <a:hlinkClick r:id="rId3" tooltip="Rolf Maximilian Sievert"/>
              </a:rPr>
              <a:t>Rolf Sievert</a:t>
            </a:r>
            <a:r>
              <a:rPr lang="en-US"/>
              <a:t>, a </a:t>
            </a:r>
            <a:r>
              <a:rPr lang="en-US">
                <a:hlinkClick r:id="rId4" tooltip="Sweden"/>
              </a:rPr>
              <a:t>Swedish</a:t>
            </a:r>
            <a:r>
              <a:rPr lang="en-US"/>
              <a:t> medical physicist famous for work on radiation </a:t>
            </a:r>
            <a:r>
              <a:rPr lang="en-US">
                <a:hlinkClick r:id="rId5" tooltip="Dosage"/>
              </a:rPr>
              <a:t>dosage</a:t>
            </a:r>
            <a:r>
              <a:rPr lang="en-US"/>
              <a:t> measurement and research into the biological effects of radiation.</a:t>
            </a:r>
          </a:p>
        </p:txBody>
      </p:sp>
    </p:spTree>
    <p:extLst>
      <p:ext uri="{BB962C8B-B14F-4D97-AF65-F5344CB8AC3E}">
        <p14:creationId xmlns:p14="http://schemas.microsoft.com/office/powerpoint/2010/main" val="3931165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B146D2FC-91B2-49DD-98A1-09A6ECA0A625}" type="slidenum">
              <a:rPr lang="en-US" smtClean="0"/>
              <a:pPr/>
              <a:t>40</a:t>
            </a:fld>
            <a:endParaRPr lang="en-US"/>
          </a:p>
        </p:txBody>
      </p:sp>
      <p:sp>
        <p:nvSpPr>
          <p:cNvPr id="264195" name="Rectangle 2"/>
          <p:cNvSpPr>
            <a:spLocks noGrp="1" noRot="1" noChangeAspect="1" noChangeArrowheads="1" noTextEdit="1"/>
          </p:cNvSpPr>
          <p:nvPr>
            <p:ph type="sldImg"/>
          </p:nvPr>
        </p:nvSpPr>
        <p:spPr>
          <a:xfrm>
            <a:off x="901700" y="739775"/>
            <a:ext cx="4927600" cy="3695700"/>
          </a:xfrm>
          <a:ln/>
        </p:spPr>
      </p:sp>
      <p:sp>
        <p:nvSpPr>
          <p:cNvPr id="264196" name="Rectangle 3"/>
          <p:cNvSpPr>
            <a:spLocks noGrp="1" noChangeArrowheads="1"/>
          </p:cNvSpPr>
          <p:nvPr>
            <p:ph type="body" idx="1"/>
          </p:nvPr>
        </p:nvSpPr>
        <p:spPr>
          <a:xfrm>
            <a:off x="896938" y="4681538"/>
            <a:ext cx="4937125" cy="4435475"/>
          </a:xfrm>
          <a:noFill/>
        </p:spPr>
        <p:txBody>
          <a:bodyPr/>
          <a:lstStyle/>
          <a:p>
            <a:pPr eaLnBrk="1" hangingPunct="1"/>
            <a:r>
              <a:rPr lang="en-US"/>
              <a:t>Note that the average annual background exposure, 0.0025 Sv per year, adds up to a cumulative exposure of 175 mSv n a 70-year lifetime. This total lifetime dose is similar to the average exposure of an atomic bomb survivor</a:t>
            </a:r>
          </a:p>
          <a:p>
            <a:pPr eaLnBrk="1" hangingPunct="1"/>
            <a:r>
              <a:rPr lang="en-US"/>
              <a:t>The atomic bomb survivor analysts at RERF used 0.005 Sv as a cutoff- doses of 0.005 Sv or greater were considered to be significant. </a:t>
            </a:r>
          </a:p>
        </p:txBody>
      </p:sp>
    </p:spTree>
    <p:extLst>
      <p:ext uri="{BB962C8B-B14F-4D97-AF65-F5344CB8AC3E}">
        <p14:creationId xmlns:p14="http://schemas.microsoft.com/office/powerpoint/2010/main" val="4230867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8278EB54-6E54-4FB4-9AF3-7B176A764470}" type="slidenum">
              <a:rPr lang="en-US" smtClean="0"/>
              <a:pPr/>
              <a:t>42</a:t>
            </a:fld>
            <a:endParaRPr lang="en-US"/>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823558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C0B3B010-481F-4A1D-AC3F-BFA1619D74F1}" type="slidenum">
              <a:rPr lang="en-US" smtClean="0"/>
              <a:pPr/>
              <a:t>44</a:t>
            </a:fld>
            <a:endParaRPr lang="en-US"/>
          </a:p>
        </p:txBody>
      </p:sp>
      <p:sp>
        <p:nvSpPr>
          <p:cNvPr id="266243" name="Rectangle 2"/>
          <p:cNvSpPr>
            <a:spLocks noGrp="1" noRot="1" noChangeAspect="1" noChangeArrowheads="1" noTextEdit="1"/>
          </p:cNvSpPr>
          <p:nvPr>
            <p:ph type="sldImg"/>
          </p:nvPr>
        </p:nvSpPr>
        <p:spPr>
          <a:xfrm>
            <a:off x="901700" y="739775"/>
            <a:ext cx="4927600" cy="3695700"/>
          </a:xfrm>
          <a:ln/>
        </p:spPr>
      </p:sp>
      <p:sp>
        <p:nvSpPr>
          <p:cNvPr id="266244" name="Rectangle 3"/>
          <p:cNvSpPr>
            <a:spLocks noGrp="1" noChangeArrowheads="1"/>
          </p:cNvSpPr>
          <p:nvPr>
            <p:ph type="body" idx="1"/>
          </p:nvPr>
        </p:nvSpPr>
        <p:spPr>
          <a:xfrm>
            <a:off x="896938" y="4681538"/>
            <a:ext cx="4937125" cy="4435475"/>
          </a:xfrm>
          <a:noFill/>
        </p:spPr>
        <p:txBody>
          <a:bodyPr/>
          <a:lstStyle/>
          <a:p>
            <a:pPr eaLnBrk="1" hangingPunct="1"/>
            <a:r>
              <a:rPr lang="en-US"/>
              <a:t>(caption from paper):</a:t>
            </a:r>
          </a:p>
          <a:p>
            <a:pPr eaLnBrk="1" hangingPunct="1"/>
            <a:r>
              <a:rPr lang="en-US"/>
              <a:t>Fig. 4. Estimated risks (relative to an unexposed individual) of solid cancer [incidence] in atomic bomb survivors exposed to low radiation doses (12). Data points are placed at the mean of each dose category. The solid curve represents a weighted moving average of the points shown (dotted curves:1 SE), and the dashed straight line is a linear risk estimate computed from all the data in the dose range from 0 to 2,000 mSv. Age-specific cancer rates from 1958 to 1994 are used, averaged over follow-up and gender.</a:t>
            </a:r>
          </a:p>
          <a:p>
            <a:pPr eaLnBrk="1" hangingPunct="1"/>
            <a:r>
              <a:rPr lang="en-US"/>
              <a:t>CT scan dose estimate from [Brenner and Elliston 2004. Estimated radiation risks potentially associated with full-body CT screening. Radiology 232:735-8.]</a:t>
            </a:r>
          </a:p>
        </p:txBody>
      </p:sp>
    </p:spTree>
    <p:extLst>
      <p:ext uri="{BB962C8B-B14F-4D97-AF65-F5344CB8AC3E}">
        <p14:creationId xmlns:p14="http://schemas.microsoft.com/office/powerpoint/2010/main" val="1773893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735E4169-861E-4779-965E-0A46119986F9}" type="slidenum">
              <a:rPr lang="en-US" smtClean="0"/>
              <a:pPr/>
              <a:t>45</a:t>
            </a:fld>
            <a:endParaRPr lang="en-US"/>
          </a:p>
        </p:txBody>
      </p:sp>
      <p:sp>
        <p:nvSpPr>
          <p:cNvPr id="267267" name="Rectangle 2"/>
          <p:cNvSpPr>
            <a:spLocks noGrp="1" noRot="1" noChangeAspect="1" noChangeArrowheads="1" noTextEdit="1"/>
          </p:cNvSpPr>
          <p:nvPr>
            <p:ph type="sldImg"/>
          </p:nvPr>
        </p:nvSpPr>
        <p:spPr>
          <a:xfrm>
            <a:off x="901700" y="739775"/>
            <a:ext cx="4927600" cy="3695700"/>
          </a:xfrm>
          <a:ln/>
        </p:spPr>
      </p:sp>
      <p:sp>
        <p:nvSpPr>
          <p:cNvPr id="267268" name="Rectangle 3"/>
          <p:cNvSpPr>
            <a:spLocks noGrp="1" noChangeArrowheads="1"/>
          </p:cNvSpPr>
          <p:nvPr>
            <p:ph type="body" idx="1"/>
          </p:nvPr>
        </p:nvSpPr>
        <p:spPr>
          <a:xfrm>
            <a:off x="896938" y="4681538"/>
            <a:ext cx="4937125" cy="4435475"/>
          </a:xfrm>
          <a:noFill/>
        </p:spPr>
        <p:txBody>
          <a:bodyPr/>
          <a:lstStyle/>
          <a:p>
            <a:pPr>
              <a:spcBef>
                <a:spcPct val="50000"/>
              </a:spcBef>
            </a:pPr>
            <a:r>
              <a:rPr lang="en-US"/>
              <a:t>The estimate for the full cohort of atomic bomb survivors is 0.47/Sv</a:t>
            </a:r>
          </a:p>
          <a:p>
            <a:pPr eaLnBrk="1" hangingPunct="1"/>
            <a:endParaRPr lang="en-US"/>
          </a:p>
          <a:p>
            <a:pPr eaLnBrk="1" hangingPunct="1"/>
            <a:r>
              <a:rPr lang="en-US"/>
              <a:t>The low-dose atomic bomb survivors number roughly 50,000. There were 29,873 people in the extended Techa River cohort and 407,391 workers in the 15-country study.</a:t>
            </a:r>
          </a:p>
        </p:txBody>
      </p:sp>
    </p:spTree>
    <p:extLst>
      <p:ext uri="{BB962C8B-B14F-4D97-AF65-F5344CB8AC3E}">
        <p14:creationId xmlns:p14="http://schemas.microsoft.com/office/powerpoint/2010/main" val="2420206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DE897C72-59D2-4864-A595-6DC13CEFFCFF}" type="slidenum">
              <a:rPr lang="en-US" smtClean="0"/>
              <a:pPr/>
              <a:t>46</a:t>
            </a:fld>
            <a:endParaRPr lang="en-US"/>
          </a:p>
        </p:txBody>
      </p:sp>
      <p:sp>
        <p:nvSpPr>
          <p:cNvPr id="268291" name="Rectangle 2"/>
          <p:cNvSpPr>
            <a:spLocks noGrp="1" noRot="1" noChangeAspect="1" noChangeArrowheads="1" noTextEdit="1"/>
          </p:cNvSpPr>
          <p:nvPr>
            <p:ph type="sldImg"/>
          </p:nvPr>
        </p:nvSpPr>
        <p:spPr>
          <a:xfrm>
            <a:off x="901700" y="739775"/>
            <a:ext cx="4927600" cy="3695700"/>
          </a:xfrm>
          <a:ln/>
        </p:spPr>
      </p:sp>
      <p:sp>
        <p:nvSpPr>
          <p:cNvPr id="268292" name="Rectangle 3"/>
          <p:cNvSpPr>
            <a:spLocks noGrp="1" noChangeArrowheads="1"/>
          </p:cNvSpPr>
          <p:nvPr>
            <p:ph type="body" idx="1"/>
          </p:nvPr>
        </p:nvSpPr>
        <p:spPr>
          <a:xfrm>
            <a:off x="896938" y="4681538"/>
            <a:ext cx="4937125" cy="4435475"/>
          </a:xfrm>
          <a:noFill/>
        </p:spPr>
        <p:txBody>
          <a:bodyPr/>
          <a:lstStyle/>
          <a:p>
            <a:pPr eaLnBrk="1" hangingPunct="1"/>
            <a:r>
              <a:rPr lang="en-US"/>
              <a:t>This graph shows the relative risk of solid cancer incidence in the atomic bomb survivors (Thompson et al. 1994).</a:t>
            </a:r>
          </a:p>
          <a:p>
            <a:pPr eaLnBrk="1" hangingPunct="1"/>
            <a:r>
              <a:rPr lang="en-US"/>
              <a:t>BEIR VII and other major reviews of the effects of radiation note that women appear to have a higher relative risk of cancer for many types of cancer than men.</a:t>
            </a:r>
          </a:p>
          <a:p>
            <a:pPr eaLnBrk="1" hangingPunct="1"/>
            <a:r>
              <a:rPr lang="en-US"/>
              <a:t>Many cohorts are not able to address this difference very well because they include mostly men or mostly women (nuclear workers, studies of breast cancer).</a:t>
            </a:r>
          </a:p>
          <a:p>
            <a:pPr eaLnBrk="1" hangingPunct="1"/>
            <a:r>
              <a:rPr lang="en-US"/>
              <a:t>The atomic bomb survivors were a general population. Another general population was the cohort of residents near the Mayak facility in Russia.</a:t>
            </a:r>
          </a:p>
          <a:p>
            <a:pPr eaLnBrk="1" hangingPunct="1"/>
            <a:r>
              <a:rPr lang="en-US"/>
              <a:t>Among the atomic bomb survivors there was a clear difference between men and women in the relative risk. At the same time, background risks were twice as high for men. This means that approximately equal numbers of cancers were estimated to have been caused by radiation in men and in women. Leukemia risks were not significantly different among the atomic bomb survivors.</a:t>
            </a:r>
          </a:p>
          <a:p>
            <a:pPr eaLnBrk="1" hangingPunct="1"/>
            <a:r>
              <a:rPr lang="en-US"/>
              <a:t>The figure in this slide is Figure 4-5 from the Overview. Table 4-1 provides more tumor-specific detail.</a:t>
            </a:r>
          </a:p>
        </p:txBody>
      </p:sp>
    </p:spTree>
    <p:extLst>
      <p:ext uri="{BB962C8B-B14F-4D97-AF65-F5344CB8AC3E}">
        <p14:creationId xmlns:p14="http://schemas.microsoft.com/office/powerpoint/2010/main" val="1536417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5CAE0EB7-2AC5-4CFA-BF6E-06C69BD4F844}" type="slidenum">
              <a:rPr lang="en-US" smtClean="0"/>
              <a:pPr/>
              <a:t>4</a:t>
            </a:fld>
            <a:endParaRPr lang="en-US"/>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p:spPr>
        <p:txBody>
          <a:bodyPr/>
          <a:lstStyle/>
          <a:p>
            <a:pPr eaLnBrk="1" hangingPunct="1"/>
            <a:r>
              <a:rPr lang="en-US" b="1"/>
              <a:t>Blackboard</a:t>
            </a:r>
            <a:endParaRPr lang="en-US"/>
          </a:p>
          <a:p>
            <a:pPr eaLnBrk="1" hangingPunct="1"/>
            <a:r>
              <a:rPr lang="en-US"/>
              <a:t>-&gt; Calculate FT of |u|</a:t>
            </a:r>
            <a:endParaRPr lang="en-US">
              <a:sym typeface="Symbol" pitchFamily="18" charset="2"/>
            </a:endParaRPr>
          </a:p>
        </p:txBody>
      </p:sp>
    </p:spTree>
    <p:extLst>
      <p:ext uri="{BB962C8B-B14F-4D97-AF65-F5344CB8AC3E}">
        <p14:creationId xmlns:p14="http://schemas.microsoft.com/office/powerpoint/2010/main" val="2952161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7C78A483-605A-4646-8552-AF6A9ADCD679}" type="slidenum">
              <a:rPr lang="en-US" smtClean="0"/>
              <a:pPr/>
              <a:t>48</a:t>
            </a:fld>
            <a:endParaRPr lang="en-US"/>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912106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7C78A483-605A-4646-8552-AF6A9ADCD679}" type="slidenum">
              <a:rPr lang="en-US" smtClean="0"/>
              <a:pPr/>
              <a:t>49</a:t>
            </a:fld>
            <a:endParaRPr lang="en-US"/>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548779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7C78A483-605A-4646-8552-AF6A9ADCD679}" type="slidenum">
              <a:rPr lang="en-US" smtClean="0"/>
              <a:pPr/>
              <a:t>50</a:t>
            </a:fld>
            <a:endParaRPr lang="en-US"/>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578767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7C78A483-605A-4646-8552-AF6A9ADCD679}" type="slidenum">
              <a:rPr lang="en-US" smtClean="0"/>
              <a:pPr/>
              <a:t>51</a:t>
            </a:fld>
            <a:endParaRPr lang="en-US"/>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056919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E2AFD58A-91C2-45C9-B21F-C41E2CCCAB86}" type="slidenum">
              <a:rPr lang="en-US" smtClean="0"/>
              <a:pPr/>
              <a:t>54</a:t>
            </a:fld>
            <a:endParaRPr lang="en-US"/>
          </a:p>
        </p:txBody>
      </p:sp>
      <p:sp>
        <p:nvSpPr>
          <p:cNvPr id="270339" name="Rectangle 4"/>
          <p:cNvSpPr>
            <a:spLocks noGrp="1" noRot="1" noChangeAspect="1" noChangeArrowheads="1" noTextEdit="1"/>
          </p:cNvSpPr>
          <p:nvPr>
            <p:ph type="sldImg"/>
          </p:nvPr>
        </p:nvSpPr>
        <p:spPr>
          <a:ln/>
        </p:spPr>
      </p:sp>
      <p:sp>
        <p:nvSpPr>
          <p:cNvPr id="270340" name="Rectangle 5"/>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48625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0D76148B-9FCD-4DDF-8424-EF9ADE005384}" type="slidenum">
              <a:rPr lang="en-US" smtClean="0"/>
              <a:pPr/>
              <a:t>8</a:t>
            </a:fld>
            <a:endParaRPr lang="en-US"/>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p:spPr>
        <p:txBody>
          <a:bodyPr/>
          <a:lstStyle/>
          <a:p>
            <a:pPr eaLnBrk="1" hangingPunct="1"/>
            <a:r>
              <a:rPr lang="en-US" b="1"/>
              <a:t>Blackboard</a:t>
            </a:r>
            <a:endParaRPr lang="en-US"/>
          </a:p>
          <a:p>
            <a:pPr eaLnBrk="1" hangingPunct="1"/>
            <a:r>
              <a:rPr lang="en-US"/>
              <a:t>-&gt; Analytical: a) draw continuous attenuation profile through head; b) draw continuous projection</a:t>
            </a:r>
          </a:p>
          <a:p>
            <a:pPr eaLnBrk="1" hangingPunct="1"/>
            <a:r>
              <a:rPr lang="en-US"/>
              <a:t>-&gt; Algebraic: a) draw discrete attenuation profile; b) draw discrete projection value; Measurement: P = M</a:t>
            </a:r>
            <a:r>
              <a:rPr lang="en-US">
                <a:sym typeface="Symbol" pitchFamily="18" charset="2"/>
              </a:rPr>
              <a:t>O+n -&gt; Reconstruction: O=M</a:t>
            </a:r>
            <a:r>
              <a:rPr lang="en-US" baseline="30000">
                <a:sym typeface="Symbol" pitchFamily="18" charset="2"/>
              </a:rPr>
              <a:t>-1</a:t>
            </a:r>
            <a:r>
              <a:rPr lang="en-US">
                <a:sym typeface="Symbol" pitchFamily="18" charset="2"/>
              </a:rPr>
              <a:t>P (exact solution) -&gt; O=M</a:t>
            </a:r>
            <a:r>
              <a:rPr lang="en-US" baseline="30000">
                <a:sym typeface="Symbol" pitchFamily="18" charset="2"/>
              </a:rPr>
              <a:t>+</a:t>
            </a:r>
            <a:r>
              <a:rPr lang="en-US">
                <a:sym typeface="Symbol" pitchFamily="18" charset="2"/>
              </a:rPr>
              <a:t>P (best solution in a least-squares sense). </a:t>
            </a:r>
            <a:r>
              <a:rPr lang="en-US"/>
              <a:t>  </a:t>
            </a:r>
          </a:p>
        </p:txBody>
      </p:sp>
    </p:spTree>
    <p:extLst>
      <p:ext uri="{BB962C8B-B14F-4D97-AF65-F5344CB8AC3E}">
        <p14:creationId xmlns:p14="http://schemas.microsoft.com/office/powerpoint/2010/main" val="256943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E766D495-7296-4723-9DEE-C3B5930E61DC}" type="slidenum">
              <a:rPr lang="en-US" smtClean="0"/>
              <a:pPr/>
              <a:t>11</a:t>
            </a:fld>
            <a:endParaRPr lang="en-US"/>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5533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45D9D4F3-CE2D-45CD-B54F-92AC73C9733A}" type="slidenum">
              <a:rPr lang="en-US" smtClean="0"/>
              <a:pPr/>
              <a:t>14</a:t>
            </a:fld>
            <a:endParaRPr lang="en-US"/>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88924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81C11905-DC30-4579-AC55-47DE8EB92169}" type="slidenum">
              <a:rPr lang="en-US" smtClean="0"/>
              <a:pPr/>
              <a:t>15</a:t>
            </a:fld>
            <a:endParaRPr lang="en-US"/>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73416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60137875-82E2-469F-88F6-8459B663D55D}" type="slidenum">
              <a:rPr lang="en-US" smtClean="0"/>
              <a:pPr/>
              <a:t>16</a:t>
            </a:fld>
            <a:endParaRPr lang="en-US"/>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p:spPr>
        <p:txBody>
          <a:bodyPr/>
          <a:lstStyle/>
          <a:p>
            <a:pPr eaLnBrk="1" hangingPunct="1"/>
            <a:r>
              <a:rPr lang="en-US" b="1"/>
              <a:t>Blackboard</a:t>
            </a:r>
            <a:endParaRPr lang="en-US"/>
          </a:p>
          <a:p>
            <a:pPr eaLnBrk="1" hangingPunct="1"/>
            <a:r>
              <a:rPr lang="en-US"/>
              <a:t>-&gt; </a:t>
            </a:r>
          </a:p>
          <a:p>
            <a:pPr eaLnBrk="1" hangingPunct="1"/>
            <a:r>
              <a:rPr lang="en-US"/>
              <a:t>-&gt; P</a:t>
            </a:r>
            <a:r>
              <a:rPr lang="en-US" baseline="-25000"/>
              <a:t>z</a:t>
            </a:r>
            <a:r>
              <a:rPr lang="en-US"/>
              <a:t> = (1-w)P</a:t>
            </a:r>
            <a:r>
              <a:rPr lang="en-US" baseline="-25000"/>
              <a:t>j</a:t>
            </a:r>
            <a:r>
              <a:rPr lang="en-US"/>
              <a:t>+wP</a:t>
            </a:r>
            <a:r>
              <a:rPr lang="en-US" baseline="-25000"/>
              <a:t>j+d   </a:t>
            </a:r>
            <a:r>
              <a:rPr lang="en-US"/>
              <a:t>w=(z</a:t>
            </a:r>
            <a:r>
              <a:rPr lang="en-US" baseline="-25000"/>
              <a:t>R</a:t>
            </a:r>
            <a:r>
              <a:rPr lang="en-US"/>
              <a:t>-z</a:t>
            </a:r>
            <a:r>
              <a:rPr lang="en-US" baseline="-25000"/>
              <a:t>j</a:t>
            </a:r>
            <a:r>
              <a:rPr lang="en-US"/>
              <a:t>)/d</a:t>
            </a:r>
            <a:endParaRPr lang="en-US" b="1" baseline="-25000"/>
          </a:p>
        </p:txBody>
      </p:sp>
    </p:spTree>
    <p:extLst>
      <p:ext uri="{BB962C8B-B14F-4D97-AF65-F5344CB8AC3E}">
        <p14:creationId xmlns:p14="http://schemas.microsoft.com/office/powerpoint/2010/main" val="2996255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6D2AF118-B5A9-4675-8E94-0DA9AB9BF7F3}" type="slidenum">
              <a:rPr lang="en-US" smtClean="0"/>
              <a:pPr/>
              <a:t>17</a:t>
            </a:fld>
            <a:endParaRPr lang="en-US"/>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559419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49" y="4797152"/>
            <a:ext cx="8496300" cy="1440136"/>
          </a:xfrm>
          <a:solidFill>
            <a:schemeClr val="accent1"/>
          </a:solidFill>
        </p:spPr>
        <p:txBody>
          <a:bodyPr lIns="360000" tIns="108000" bIns="0" anchor="t" anchorCtr="0"/>
          <a:lstStyle>
            <a:lvl1pPr marL="0" indent="0" algn="l">
              <a:lnSpc>
                <a:spcPct val="100000"/>
              </a:lnSpc>
              <a:buNone/>
              <a:defRPr sz="1800">
                <a:solidFill>
                  <a:schemeClr val="bg1"/>
                </a:solidFill>
                <a:latin typeface="Calibri" charset="0"/>
                <a:ea typeface="Calibri" charset="0"/>
                <a:cs typeface="Calibri"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2" name="Titel 1"/>
          <p:cNvSpPr>
            <a:spLocks noGrp="1"/>
          </p:cNvSpPr>
          <p:nvPr>
            <p:ph type="ctrTitle" hasCustomPrompt="1"/>
          </p:nvPr>
        </p:nvSpPr>
        <p:spPr>
          <a:xfrm>
            <a:off x="323849" y="3429000"/>
            <a:ext cx="8496300" cy="1368152"/>
          </a:xfrm>
          <a:solidFill>
            <a:schemeClr val="accent1"/>
          </a:solidFill>
        </p:spPr>
        <p:txBody>
          <a:bodyPr wrap="square" lIns="360000" tIns="72000" anchor="ctr" anchorCtr="0"/>
          <a:lstStyle>
            <a:lvl1pPr>
              <a:lnSpc>
                <a:spcPct val="100000"/>
              </a:lnSpc>
              <a:spcBef>
                <a:spcPts val="0"/>
              </a:spcBef>
              <a:defRPr sz="3400">
                <a:solidFill>
                  <a:schemeClr val="bg1"/>
                </a:solidFill>
                <a:latin typeface="Calibri" charset="0"/>
                <a:ea typeface="Calibri" charset="0"/>
                <a:cs typeface="Calibri" charset="0"/>
              </a:defRPr>
            </a:lvl1pPr>
          </a:lstStyle>
          <a:p>
            <a:r>
              <a:rPr lang="en-GB" dirty="0"/>
              <a:t>Add title</a:t>
            </a:r>
          </a:p>
        </p:txBody>
      </p:sp>
      <p:pic>
        <p:nvPicPr>
          <p:cNvPr id="8" name="Bildplatzhalter 6"/>
          <p:cNvPicPr>
            <a:picLocks noChangeAspect="1"/>
          </p:cNvPicPr>
          <p:nvPr userDrawn="1"/>
        </p:nvPicPr>
        <p:blipFill rotWithShape="1">
          <a:blip r:embed="rId2">
            <a:extLst>
              <a:ext uri="{28A0092B-C50C-407E-A947-70E740481C1C}">
                <a14:useLocalDpi xmlns:a14="http://schemas.microsoft.com/office/drawing/2010/main" val="0"/>
              </a:ext>
            </a:extLst>
          </a:blip>
          <a:srcRect l="-1" t="26901" r="39348" b="46355"/>
          <a:stretch/>
        </p:blipFill>
        <p:spPr>
          <a:xfrm>
            <a:off x="323849" y="619200"/>
            <a:ext cx="8496301" cy="2809800"/>
          </a:xfrm>
          <a:prstGeom prst="rect">
            <a:avLst/>
          </a:prstGeom>
        </p:spPr>
      </p:pic>
      <p:sp>
        <p:nvSpPr>
          <p:cNvPr id="7" name="Textfeld 6">
            <a:extLst>
              <a:ext uri="{FF2B5EF4-FFF2-40B4-BE49-F238E27FC236}">
                <a16:creationId xmlns:a16="http://schemas.microsoft.com/office/drawing/2014/main" id="{17D76215-2842-9145-8A92-D1496CB1C553}"/>
              </a:ext>
            </a:extLst>
          </p:cNvPr>
          <p:cNvSpPr txBox="1"/>
          <p:nvPr userDrawn="1"/>
        </p:nvSpPr>
        <p:spPr>
          <a:xfrm>
            <a:off x="357968" y="6308725"/>
            <a:ext cx="2773872" cy="459775"/>
          </a:xfrm>
          <a:prstGeom prst="rect">
            <a:avLst/>
          </a:prstGeom>
          <a:noFill/>
        </p:spPr>
        <p:txBody>
          <a:bodyPr wrap="square" lIns="0" rIns="0" rtlCol="0" anchor="ctr" anchorCtr="0">
            <a:noAutofit/>
          </a:bodyPr>
          <a:lstStyle/>
          <a:p>
            <a:r>
              <a:rPr lang="en-GB" sz="1200" b="0" u="none" dirty="0">
                <a:solidFill>
                  <a:schemeClr val="tx1">
                    <a:lumMod val="75000"/>
                    <a:lumOff val="25000"/>
                  </a:schemeClr>
                </a:solidFill>
                <a:latin typeface="Calibri" charset="0"/>
                <a:ea typeface="Calibri" charset="0"/>
                <a:cs typeface="Calibri" charset="0"/>
              </a:rPr>
              <a:t>IBT Zurich – </a:t>
            </a:r>
            <a:r>
              <a:rPr lang="en-GB" sz="1200" b="0" u="none" dirty="0" err="1">
                <a:solidFill>
                  <a:schemeClr val="tx1">
                    <a:lumMod val="75000"/>
                    <a:lumOff val="25000"/>
                  </a:schemeClr>
                </a:solidFill>
                <a:latin typeface="Calibri" charset="0"/>
                <a:ea typeface="Calibri" charset="0"/>
                <a:cs typeface="Calibri" charset="0"/>
              </a:rPr>
              <a:t>www.biomed.ee.ethz.ch</a:t>
            </a:r>
            <a:endParaRPr lang="en-GB" sz="1200" b="0" u="none" baseline="0" dirty="0">
              <a:solidFill>
                <a:schemeClr val="tx1">
                  <a:lumMod val="75000"/>
                  <a:lumOff val="25000"/>
                </a:schemeClr>
              </a:solidFill>
              <a:latin typeface="Calibri" charset="0"/>
              <a:ea typeface="Calibri" charset="0"/>
              <a:cs typeface="Calibri" charset="0"/>
            </a:endParaRPr>
          </a:p>
        </p:txBody>
      </p:sp>
      <p:sp>
        <p:nvSpPr>
          <p:cNvPr id="4" name="Slide Number Placeholder 3">
            <a:extLst>
              <a:ext uri="{FF2B5EF4-FFF2-40B4-BE49-F238E27FC236}">
                <a16:creationId xmlns:a16="http://schemas.microsoft.com/office/drawing/2014/main" id="{7217CFDD-B539-4D48-AFE9-F0E30B4F5EB7}"/>
              </a:ext>
            </a:extLst>
          </p:cNvPr>
          <p:cNvSpPr>
            <a:spLocks noGrp="1"/>
          </p:cNvSpPr>
          <p:nvPr>
            <p:ph type="sldNum" sz="quarter" idx="10"/>
          </p:nvPr>
        </p:nvSpPr>
        <p:spPr>
          <a:xfrm>
            <a:off x="8616579" y="6418070"/>
            <a:ext cx="396836" cy="365125"/>
          </a:xfrm>
          <a:prstGeom prst="rect">
            <a:avLst/>
          </a:prstGeom>
        </p:spPr>
        <p:txBody>
          <a:bodyPr/>
          <a:lstStyle/>
          <a:p>
            <a:fld id="{79594931-7310-8546-9CE2-0B8C244628BE}" type="slidenum">
              <a:rPr lang="en-US" smtClean="0"/>
              <a:pPr/>
              <a:t>‹#›</a:t>
            </a:fld>
            <a:endParaRPr lang="en-US"/>
          </a:p>
        </p:txBody>
      </p:sp>
    </p:spTree>
    <p:extLst>
      <p:ext uri="{BB962C8B-B14F-4D97-AF65-F5344CB8AC3E}">
        <p14:creationId xmlns:p14="http://schemas.microsoft.com/office/powerpoint/2010/main" val="45000951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1196752"/>
            <a:ext cx="8496300" cy="5111974"/>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7" name="Titel 6"/>
          <p:cNvSpPr>
            <a:spLocks noGrp="1"/>
          </p:cNvSpPr>
          <p:nvPr>
            <p:ph type="title" hasCustomPrompt="1"/>
          </p:nvPr>
        </p:nvSpPr>
        <p:spPr>
          <a:xfrm>
            <a:off x="323850" y="620714"/>
            <a:ext cx="8496300" cy="576038"/>
          </a:xfrm>
          <a:solidFill>
            <a:schemeClr val="bg1"/>
          </a:solidFill>
        </p:spPr>
        <p:txBody>
          <a:bodyPr/>
          <a:lstStyle>
            <a:lvl1pPr>
              <a:defRPr>
                <a:latin typeface="Calibri" charset="0"/>
                <a:ea typeface="Calibri" charset="0"/>
                <a:cs typeface="Calibri" charset="0"/>
              </a:defRPr>
            </a:lvl1pPr>
          </a:lstStyle>
          <a:p>
            <a:r>
              <a:rPr lang="en-GB" dirty="0"/>
              <a:t>Add title</a:t>
            </a:r>
          </a:p>
        </p:txBody>
      </p:sp>
      <p:sp>
        <p:nvSpPr>
          <p:cNvPr id="4" name="Slide Number Placeholder 3">
            <a:extLst>
              <a:ext uri="{FF2B5EF4-FFF2-40B4-BE49-F238E27FC236}">
                <a16:creationId xmlns:a16="http://schemas.microsoft.com/office/drawing/2014/main" id="{A7B53D31-FB64-3749-8678-0250431F9ABB}"/>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1389991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3">
            <a:extLst>
              <a:ext uri="{FF2B5EF4-FFF2-40B4-BE49-F238E27FC236}">
                <a16:creationId xmlns:a16="http://schemas.microsoft.com/office/drawing/2014/main" id="{BD378B15-CCFB-0442-B002-B8A028764749}"/>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75471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8474F68-EB1B-994E-BABF-5C3E2E25AE10}"/>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3554930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0C53EEF-B2FD-6843-B0EC-6E62040D62A5}"/>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2941291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uppieren 8"/>
          <p:cNvGrpSpPr/>
          <p:nvPr userDrawn="1"/>
        </p:nvGrpSpPr>
        <p:grpSpPr>
          <a:xfrm>
            <a:off x="-377675" y="-385093"/>
            <a:ext cx="9379990" cy="7159750"/>
            <a:chOff x="-377675" y="-385093"/>
            <a:chExt cx="9379990" cy="7159750"/>
          </a:xfrm>
        </p:grpSpPr>
        <p:cxnSp>
          <p:nvCxnSpPr>
            <p:cNvPr id="17" name="Gerade Verbindung 16"/>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rot="5400000">
              <a:off x="8689266"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p:nvCxnSpPr>
          <p:spPr>
            <a:xfrm rot="5400000">
              <a:off x="4438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Gerade Verbindung 29"/>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5" name="Gerade Verbindung 34"/>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Gerade Verbindung 35"/>
            <p:cNvCxnSpPr/>
            <p:nvPr userDrawn="1"/>
          </p:nvCxnSpPr>
          <p:spPr>
            <a:xfrm rot="5400000">
              <a:off x="88704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 name="Textplatzhalter 2"/>
          <p:cNvSpPr>
            <a:spLocks noGrp="1"/>
          </p:cNvSpPr>
          <p:nvPr userDrawn="1">
            <p:ph type="body" idx="1"/>
          </p:nvPr>
        </p:nvSpPr>
        <p:spPr>
          <a:xfrm>
            <a:off x="323850" y="1210467"/>
            <a:ext cx="8483938" cy="5098258"/>
          </a:xfrm>
          <a:prstGeom prst="rect">
            <a:avLst/>
          </a:prstGeom>
          <a:noFill/>
        </p:spPr>
        <p:txBody>
          <a:bodyPr vert="horz" lIns="140400" tIns="0" rIns="144000" bIns="0" rtlCol="0">
            <a:noAutofit/>
          </a:bodyPr>
          <a:lstStyle/>
          <a:p>
            <a:pPr lvl="0"/>
            <a:r>
              <a:rPr lang="en-GB" noProof="0" dirty="0" err="1"/>
              <a:t>Erste</a:t>
            </a:r>
            <a:r>
              <a:rPr lang="en-GB" noProof="0" dirty="0"/>
              <a:t> </a:t>
            </a:r>
            <a:r>
              <a:rPr lang="en-GB" noProof="0" dirty="0" err="1"/>
              <a:t>Ebene</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p:txBody>
      </p:sp>
      <p:sp>
        <p:nvSpPr>
          <p:cNvPr id="2" name="Titelplatzhalter 1"/>
          <p:cNvSpPr>
            <a:spLocks noGrp="1"/>
          </p:cNvSpPr>
          <p:nvPr userDrawn="1">
            <p:ph type="title"/>
          </p:nvPr>
        </p:nvSpPr>
        <p:spPr bwMode="gray">
          <a:xfrm>
            <a:off x="323850" y="620714"/>
            <a:ext cx="8496300" cy="589753"/>
          </a:xfrm>
          <a:prstGeom prst="rect">
            <a:avLst/>
          </a:prstGeom>
          <a:no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grpSp>
        <p:nvGrpSpPr>
          <p:cNvPr id="11" name="Gruppieren 10"/>
          <p:cNvGrpSpPr/>
          <p:nvPr userDrawn="1"/>
        </p:nvGrpSpPr>
        <p:grpSpPr>
          <a:xfrm>
            <a:off x="142874" y="152400"/>
            <a:ext cx="8859601" cy="612775"/>
            <a:chOff x="142874" y="152400"/>
            <a:chExt cx="8859601" cy="612775"/>
          </a:xfrm>
          <a:solidFill>
            <a:schemeClr val="tx1"/>
          </a:solidFill>
        </p:grpSpPr>
        <p:sp>
          <p:nvSpPr>
            <p:cNvPr id="24" name="Rechteck 23"/>
            <p:cNvSpPr/>
            <p:nvPr userDrawn="1"/>
          </p:nvSpPr>
          <p:spPr>
            <a:xfrm>
              <a:off x="142875" y="152400"/>
              <a:ext cx="8859600" cy="471600"/>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hteck 24"/>
            <p:cNvSpPr/>
            <p:nvPr userDrawn="1"/>
          </p:nvSpPr>
          <p:spPr>
            <a:xfrm>
              <a:off x="142874" y="597694"/>
              <a:ext cx="187200" cy="167481"/>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hteck 25"/>
            <p:cNvSpPr/>
            <p:nvPr userDrawn="1"/>
          </p:nvSpPr>
          <p:spPr>
            <a:xfrm>
              <a:off x="8814997" y="597693"/>
              <a:ext cx="187200" cy="167481"/>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32" name="Bild 5" descr="eth_uzh_logo_kurz_neg_e.eps"/>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0400" y="230400"/>
            <a:ext cx="2074000" cy="306000"/>
          </a:xfrm>
          <a:prstGeom prst="rect">
            <a:avLst/>
          </a:prstGeom>
        </p:spPr>
      </p:pic>
      <p:sp>
        <p:nvSpPr>
          <p:cNvPr id="27" name="Slide Number Placeholder 3">
            <a:extLst>
              <a:ext uri="{FF2B5EF4-FFF2-40B4-BE49-F238E27FC236}">
                <a16:creationId xmlns:a16="http://schemas.microsoft.com/office/drawing/2014/main" id="{CF3A2F3E-8CB1-C54A-93EB-83A4E135B53C}"/>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1586419459"/>
      </p:ext>
    </p:extLst>
  </p:cSld>
  <p:clrMap bg1="lt1" tx1="dk1" bg2="lt2" tx2="dk2" accent1="accent1" accent2="accent2" accent3="accent3" accent4="accent4" accent5="accent5" accent6="accent6" hlink="hlink" folHlink="folHlink"/>
  <p:sldLayoutIdLst>
    <p:sldLayoutId id="2147483786" r:id="rId1"/>
    <p:sldLayoutId id="2147483782" r:id="rId2"/>
    <p:sldLayoutId id="2147483788" r:id="rId3"/>
    <p:sldLayoutId id="2147483789" r:id="rId4"/>
    <p:sldLayoutId id="2147483790" r:id="rId5"/>
  </p:sldLayoutIdLst>
  <p:transition>
    <p:fade/>
  </p:transition>
  <p:hf hdr="0" ftr="0" dt="0"/>
  <p:txStyles>
    <p:titleStyle>
      <a:lvl1pPr algn="l" defTabSz="914400" rtl="0" eaLnBrk="1" latinLnBrk="0" hangingPunct="1">
        <a:lnSpc>
          <a:spcPct val="100000"/>
        </a:lnSpc>
        <a:spcBef>
          <a:spcPct val="0"/>
        </a:spcBef>
        <a:buNone/>
        <a:defRPr sz="2800" b="1" kern="1200">
          <a:solidFill>
            <a:schemeClr val="tx1"/>
          </a:solidFill>
          <a:latin typeface="Calibri" charset="0"/>
          <a:ea typeface="Calibri" charset="0"/>
          <a:cs typeface="Calibri" charset="0"/>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04">
          <p15:clr>
            <a:srgbClr val="F26B43"/>
          </p15:clr>
        </p15:guide>
        <p15:guide id="2" pos="5556">
          <p15:clr>
            <a:srgbClr val="F26B43"/>
          </p15:clr>
        </p15:guide>
        <p15:guide id="3" pos="2880">
          <p15:clr>
            <a:srgbClr val="F26B43"/>
          </p15:clr>
        </p15:guide>
        <p15:guide id="4" orient="horz" pos="391">
          <p15:clr>
            <a:srgbClr val="F26B43"/>
          </p15:clr>
        </p15:guide>
        <p15:guide id="6" orient="horz" pos="2160">
          <p15:clr>
            <a:srgbClr val="F26B43"/>
          </p15:clr>
        </p15:guide>
        <p15:guide id="7" orient="horz" pos="3045">
          <p15:clr>
            <a:srgbClr val="F26B43"/>
          </p15:clr>
        </p15:guide>
        <p15:guide id="8" orient="horz" pos="3929">
          <p15:clr>
            <a:srgbClr val="F26B43"/>
          </p15:clr>
        </p15:guide>
        <p15:guide id="9" orient="horz" pos="754" userDrawn="1">
          <p15:clr>
            <a:srgbClr val="F26B43"/>
          </p15:clr>
        </p15:guide>
        <p15:guide id="10" orient="horz" pos="3974">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youtu.be/cjtHNxf01tQ"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slide" Target="slide5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slide" Target="slide5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0.png"/><Relationship Id="rId4"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1.png"/><Relationship Id="rId4"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9.xml"/><Relationship Id="rId7" Type="http://schemas.openxmlformats.org/officeDocument/2006/relationships/image" Target="../media/image48.wmf"/><Relationship Id="rId12" Type="http://schemas.openxmlformats.org/officeDocument/2006/relationships/slide" Target="slide55.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49.wmf"/></Relationships>
</file>

<file path=ppt/slides/_rels/slide34.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notesSlide" Target="../notesSlides/notesSlide20.xml"/><Relationship Id="rId7"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46.png"/><Relationship Id="rId5" Type="http://schemas.openxmlformats.org/officeDocument/2006/relationships/image" Target="../media/image51.wmf"/><Relationship Id="rId4" Type="http://schemas.openxmlformats.org/officeDocument/2006/relationships/oleObject" Target="../embeddings/oleObject7.bin"/><Relationship Id="rId9" Type="http://schemas.openxmlformats.org/officeDocument/2006/relationships/slide" Target="slide5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5.w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54.w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slide" Target="slide55.xml"/><Relationship Id="rId4" Type="http://schemas.openxmlformats.org/officeDocument/2006/relationships/image" Target="../media/image56.wmf"/></Relationships>
</file>

<file path=ppt/slides/_rels/slide4.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notesSlide" Target="../notesSlides/notesSlide3.xml"/><Relationship Id="rId7" Type="http://schemas.openxmlformats.org/officeDocument/2006/relationships/image" Target="../media/image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12.bin"/><Relationship Id="rId7"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69.emf"/><Relationship Id="rId5" Type="http://schemas.openxmlformats.org/officeDocument/2006/relationships/oleObject" Target="../embeddings/oleObject13.bin"/><Relationship Id="rId4" Type="http://schemas.openxmlformats.org/officeDocument/2006/relationships/image" Target="../media/image68.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75.emf"/><Relationship Id="rId18" Type="http://schemas.openxmlformats.org/officeDocument/2006/relationships/slide" Target="slide46.xml"/><Relationship Id="rId3" Type="http://schemas.openxmlformats.org/officeDocument/2006/relationships/image" Target="../media/image70.emf"/><Relationship Id="rId7" Type="http://schemas.openxmlformats.org/officeDocument/2006/relationships/image" Target="../media/image72.emf"/><Relationship Id="rId12" Type="http://schemas.openxmlformats.org/officeDocument/2006/relationships/slide" Target="slide16.xml"/><Relationship Id="rId17" Type="http://schemas.openxmlformats.org/officeDocument/2006/relationships/image" Target="../media/image77.emf"/><Relationship Id="rId2" Type="http://schemas.openxmlformats.org/officeDocument/2006/relationships/slide" Target="slide33.xml"/><Relationship Id="rId16" Type="http://schemas.openxmlformats.org/officeDocument/2006/relationships/slide" Target="slide39.xml"/><Relationship Id="rId1" Type="http://schemas.openxmlformats.org/officeDocument/2006/relationships/slideLayout" Target="../slideLayouts/slideLayout4.xml"/><Relationship Id="rId6" Type="http://schemas.openxmlformats.org/officeDocument/2006/relationships/slide" Target="slide6.xml"/><Relationship Id="rId11" Type="http://schemas.openxmlformats.org/officeDocument/2006/relationships/image" Target="../media/image74.emf"/><Relationship Id="rId5" Type="http://schemas.openxmlformats.org/officeDocument/2006/relationships/image" Target="../media/image71.emf"/><Relationship Id="rId15" Type="http://schemas.openxmlformats.org/officeDocument/2006/relationships/image" Target="../media/image76.emf"/><Relationship Id="rId10" Type="http://schemas.openxmlformats.org/officeDocument/2006/relationships/slide" Target="slide5.xml"/><Relationship Id="rId19" Type="http://schemas.openxmlformats.org/officeDocument/2006/relationships/image" Target="../media/image78.emf"/><Relationship Id="rId4" Type="http://schemas.openxmlformats.org/officeDocument/2006/relationships/slide" Target="slide14.xml"/><Relationship Id="rId9" Type="http://schemas.openxmlformats.org/officeDocument/2006/relationships/image" Target="../media/image73.emf"/><Relationship Id="rId14" Type="http://schemas.openxmlformats.org/officeDocument/2006/relationships/slide" Target="slide34.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4.xml"/><Relationship Id="rId6" Type="http://schemas.openxmlformats.org/officeDocument/2006/relationships/slide" Target="slide55.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Sebastian Kozerke</a:t>
            </a:r>
          </a:p>
          <a:p>
            <a:r>
              <a:rPr lang="en-GB" dirty="0"/>
              <a:t>Institute for Biomedical Engineering, University and ETH Zurich, Switzerland</a:t>
            </a:r>
          </a:p>
        </p:txBody>
      </p:sp>
      <p:sp>
        <p:nvSpPr>
          <p:cNvPr id="18" name="Titel 17"/>
          <p:cNvSpPr>
            <a:spLocks noGrp="1"/>
          </p:cNvSpPr>
          <p:nvPr>
            <p:ph type="ctrTitle"/>
          </p:nvPr>
        </p:nvSpPr>
        <p:spPr>
          <a:solidFill>
            <a:srgbClr val="1269B0"/>
          </a:solidFill>
        </p:spPr>
        <p:txBody>
          <a:bodyPr/>
          <a:lstStyle/>
          <a:p>
            <a:r>
              <a:rPr lang="en-US" sz="4000" dirty="0">
                <a:latin typeface="Calibri"/>
                <a:cs typeface="Calibri"/>
              </a:rPr>
              <a:t>Biomedical Imaging</a:t>
            </a:r>
            <a:br>
              <a:rPr lang="en-US" sz="3400" dirty="0">
                <a:latin typeface="Calibri"/>
                <a:cs typeface="Calibri"/>
              </a:rPr>
            </a:br>
            <a:r>
              <a:rPr lang="en-US" sz="3000" b="0" dirty="0">
                <a:latin typeface="Calibri"/>
                <a:cs typeface="Calibri"/>
              </a:rPr>
              <a:t>X-Ray Imaging (III)</a:t>
            </a:r>
            <a:endParaRPr lang="en-GB" sz="3000" b="0" dirty="0"/>
          </a:p>
        </p:txBody>
      </p:sp>
    </p:spTree>
    <p:extLst>
      <p:ext uri="{BB962C8B-B14F-4D97-AF65-F5344CB8AC3E}">
        <p14:creationId xmlns:p14="http://schemas.microsoft.com/office/powerpoint/2010/main" val="8207752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Clicker Activity </a:t>
            </a:r>
            <a:r>
              <a:rPr lang="en-US" b="0" dirty="0">
                <a:latin typeface="Calibri"/>
                <a:cs typeface="Calibri"/>
              </a:rPr>
              <a:t>(Notes)</a:t>
            </a:r>
            <a:endParaRPr lang="en-US" dirty="0">
              <a:latin typeface="Calibri" charset="0"/>
              <a:ea typeface="Calibri" charset="0"/>
              <a:cs typeface="Calibri" charset="0"/>
            </a:endParaRPr>
          </a:p>
        </p:txBody>
      </p:sp>
      <p:pic>
        <p:nvPicPr>
          <p:cNvPr id="5" name="Picture 958"/>
          <p:cNvPicPr>
            <a:picLocks noChangeAspect="1" noChangeArrowheads="1"/>
          </p:cNvPicPr>
          <p:nvPr/>
        </p:nvPicPr>
        <p:blipFill>
          <a:blip r:embed="rId2"/>
          <a:srcRect/>
          <a:stretch>
            <a:fillRect/>
          </a:stretch>
        </p:blipFill>
        <p:spPr bwMode="auto">
          <a:xfrm>
            <a:off x="4788024" y="1988840"/>
            <a:ext cx="3105150" cy="3132138"/>
          </a:xfrm>
          <a:prstGeom prst="rect">
            <a:avLst/>
          </a:prstGeom>
          <a:noFill/>
          <a:ln w="38100">
            <a:solidFill>
              <a:schemeClr val="tx1"/>
            </a:solidFill>
            <a:miter lim="800000"/>
            <a:headEnd/>
            <a:tailEnd/>
          </a:ln>
        </p:spPr>
      </p:pic>
      <p:grpSp>
        <p:nvGrpSpPr>
          <p:cNvPr id="6" name="Group 5"/>
          <p:cNvGrpSpPr>
            <a:grpSpLocks/>
          </p:cNvGrpSpPr>
          <p:nvPr/>
        </p:nvGrpSpPr>
        <p:grpSpPr bwMode="auto">
          <a:xfrm>
            <a:off x="4917659" y="2174578"/>
            <a:ext cx="2824163" cy="2825750"/>
            <a:chOff x="1120" y="1281"/>
            <a:chExt cx="2040" cy="2041"/>
          </a:xfrm>
        </p:grpSpPr>
        <p:grpSp>
          <p:nvGrpSpPr>
            <p:cNvPr id="7" name="Group 6"/>
            <p:cNvGrpSpPr>
              <a:grpSpLocks/>
            </p:cNvGrpSpPr>
            <p:nvPr/>
          </p:nvGrpSpPr>
          <p:grpSpPr bwMode="auto">
            <a:xfrm>
              <a:off x="2119" y="1281"/>
              <a:ext cx="42" cy="2041"/>
              <a:chOff x="2119" y="1281"/>
              <a:chExt cx="42" cy="2041"/>
            </a:xfrm>
          </p:grpSpPr>
          <p:sp>
            <p:nvSpPr>
              <p:cNvPr id="466" name="Line 7"/>
              <p:cNvSpPr>
                <a:spLocks noChangeShapeType="1"/>
              </p:cNvSpPr>
              <p:nvPr/>
            </p:nvSpPr>
            <p:spPr bwMode="auto">
              <a:xfrm flipV="1">
                <a:off x="2140" y="1318"/>
                <a:ext cx="1" cy="2004"/>
              </a:xfrm>
              <a:prstGeom prst="line">
                <a:avLst/>
              </a:prstGeom>
              <a:noFill/>
              <a:ln w="7938">
                <a:solidFill>
                  <a:srgbClr val="000000"/>
                </a:solidFill>
                <a:round/>
                <a:headEnd/>
                <a:tailEnd/>
              </a:ln>
            </p:spPr>
            <p:txBody>
              <a:bodyPr/>
              <a:lstStyle/>
              <a:p>
                <a:endParaRPr lang="en-US">
                  <a:latin typeface="Calibri"/>
                  <a:cs typeface="Calibri"/>
                </a:endParaRPr>
              </a:p>
            </p:txBody>
          </p:sp>
          <p:sp>
            <p:nvSpPr>
              <p:cNvPr id="467" name="Freeform 8"/>
              <p:cNvSpPr>
                <a:spLocks/>
              </p:cNvSpPr>
              <p:nvPr/>
            </p:nvSpPr>
            <p:spPr bwMode="auto">
              <a:xfrm>
                <a:off x="2119" y="1281"/>
                <a:ext cx="42" cy="72"/>
              </a:xfrm>
              <a:custGeom>
                <a:avLst/>
                <a:gdLst>
                  <a:gd name="T0" fmla="*/ 1 w 84"/>
                  <a:gd name="T1" fmla="*/ 0 h 143"/>
                  <a:gd name="T2" fmla="*/ 0 w 84"/>
                  <a:gd name="T3" fmla="*/ 1 h 143"/>
                  <a:gd name="T4" fmla="*/ 1 w 84"/>
                  <a:gd name="T5" fmla="*/ 1 h 143"/>
                  <a:gd name="T6" fmla="*/ 1 w 84"/>
                  <a:gd name="T7" fmla="*/ 0 h 143"/>
                  <a:gd name="T8" fmla="*/ 0 60000 65536"/>
                  <a:gd name="T9" fmla="*/ 0 60000 65536"/>
                  <a:gd name="T10" fmla="*/ 0 60000 65536"/>
                  <a:gd name="T11" fmla="*/ 0 60000 65536"/>
                  <a:gd name="T12" fmla="*/ 0 w 84"/>
                  <a:gd name="T13" fmla="*/ 0 h 143"/>
                  <a:gd name="T14" fmla="*/ 84 w 84"/>
                  <a:gd name="T15" fmla="*/ 143 h 143"/>
                </a:gdLst>
                <a:ahLst/>
                <a:cxnLst>
                  <a:cxn ang="T8">
                    <a:pos x="T0" y="T1"/>
                  </a:cxn>
                  <a:cxn ang="T9">
                    <a:pos x="T2" y="T3"/>
                  </a:cxn>
                  <a:cxn ang="T10">
                    <a:pos x="T4" y="T5"/>
                  </a:cxn>
                  <a:cxn ang="T11">
                    <a:pos x="T6" y="T7"/>
                  </a:cxn>
                </a:cxnLst>
                <a:rect l="T12" t="T13" r="T14" b="T15"/>
                <a:pathLst>
                  <a:path w="84" h="143">
                    <a:moveTo>
                      <a:pt x="42" y="0"/>
                    </a:moveTo>
                    <a:lnTo>
                      <a:pt x="0" y="143"/>
                    </a:lnTo>
                    <a:lnTo>
                      <a:pt x="84" y="143"/>
                    </a:lnTo>
                    <a:lnTo>
                      <a:pt x="42" y="0"/>
                    </a:lnTo>
                    <a:close/>
                  </a:path>
                </a:pathLst>
              </a:custGeom>
              <a:solidFill>
                <a:srgbClr val="000000"/>
              </a:solidFill>
              <a:ln w="9525">
                <a:noFill/>
                <a:round/>
                <a:headEnd/>
                <a:tailEnd/>
              </a:ln>
            </p:spPr>
            <p:txBody>
              <a:bodyPr/>
              <a:lstStyle/>
              <a:p>
                <a:endParaRPr lang="en-US">
                  <a:latin typeface="Calibri"/>
                  <a:cs typeface="Calibri"/>
                </a:endParaRPr>
              </a:p>
            </p:txBody>
          </p:sp>
        </p:grpSp>
        <p:grpSp>
          <p:nvGrpSpPr>
            <p:cNvPr id="8" name="Group 9"/>
            <p:cNvGrpSpPr>
              <a:grpSpLocks/>
            </p:cNvGrpSpPr>
            <p:nvPr/>
          </p:nvGrpSpPr>
          <p:grpSpPr bwMode="auto">
            <a:xfrm>
              <a:off x="1120" y="1807"/>
              <a:ext cx="2040" cy="986"/>
              <a:chOff x="1120" y="1807"/>
              <a:chExt cx="2040" cy="986"/>
            </a:xfrm>
          </p:grpSpPr>
          <p:grpSp>
            <p:nvGrpSpPr>
              <p:cNvPr id="374" name="Group 10"/>
              <p:cNvGrpSpPr>
                <a:grpSpLocks/>
              </p:cNvGrpSpPr>
              <p:nvPr/>
            </p:nvGrpSpPr>
            <p:grpSpPr bwMode="auto">
              <a:xfrm>
                <a:off x="1120" y="2278"/>
                <a:ext cx="2040" cy="43"/>
                <a:chOff x="1120" y="2278"/>
                <a:chExt cx="2040" cy="43"/>
              </a:xfrm>
            </p:grpSpPr>
            <p:sp>
              <p:nvSpPr>
                <p:cNvPr id="464" name="Line 11"/>
                <p:cNvSpPr>
                  <a:spLocks noChangeShapeType="1"/>
                </p:cNvSpPr>
                <p:nvPr/>
              </p:nvSpPr>
              <p:spPr bwMode="auto">
                <a:xfrm>
                  <a:off x="1120" y="2300"/>
                  <a:ext cx="2004" cy="1"/>
                </a:xfrm>
                <a:prstGeom prst="line">
                  <a:avLst/>
                </a:prstGeom>
                <a:noFill/>
                <a:ln w="7938">
                  <a:solidFill>
                    <a:srgbClr val="000000"/>
                  </a:solidFill>
                  <a:round/>
                  <a:headEnd/>
                  <a:tailEnd/>
                </a:ln>
              </p:spPr>
              <p:txBody>
                <a:bodyPr/>
                <a:lstStyle/>
                <a:p>
                  <a:endParaRPr lang="en-US">
                    <a:latin typeface="Calibri"/>
                    <a:cs typeface="Calibri"/>
                  </a:endParaRPr>
                </a:p>
              </p:txBody>
            </p:sp>
            <p:sp>
              <p:nvSpPr>
                <p:cNvPr id="465" name="Freeform 12"/>
                <p:cNvSpPr>
                  <a:spLocks/>
                </p:cNvSpPr>
                <p:nvPr/>
              </p:nvSpPr>
              <p:spPr bwMode="auto">
                <a:xfrm>
                  <a:off x="3088" y="2278"/>
                  <a:ext cx="72" cy="43"/>
                </a:xfrm>
                <a:custGeom>
                  <a:avLst/>
                  <a:gdLst>
                    <a:gd name="T0" fmla="*/ 1 w 144"/>
                    <a:gd name="T1" fmla="*/ 1 h 85"/>
                    <a:gd name="T2" fmla="*/ 0 w 144"/>
                    <a:gd name="T3" fmla="*/ 0 h 85"/>
                    <a:gd name="T4" fmla="*/ 0 w 144"/>
                    <a:gd name="T5" fmla="*/ 1 h 85"/>
                    <a:gd name="T6" fmla="*/ 1 w 144"/>
                    <a:gd name="T7" fmla="*/ 1 h 85"/>
                    <a:gd name="T8" fmla="*/ 0 60000 65536"/>
                    <a:gd name="T9" fmla="*/ 0 60000 65536"/>
                    <a:gd name="T10" fmla="*/ 0 60000 65536"/>
                    <a:gd name="T11" fmla="*/ 0 60000 65536"/>
                    <a:gd name="T12" fmla="*/ 0 w 144"/>
                    <a:gd name="T13" fmla="*/ 0 h 85"/>
                    <a:gd name="T14" fmla="*/ 144 w 144"/>
                    <a:gd name="T15" fmla="*/ 85 h 85"/>
                  </a:gdLst>
                  <a:ahLst/>
                  <a:cxnLst>
                    <a:cxn ang="T8">
                      <a:pos x="T0" y="T1"/>
                    </a:cxn>
                    <a:cxn ang="T9">
                      <a:pos x="T2" y="T3"/>
                    </a:cxn>
                    <a:cxn ang="T10">
                      <a:pos x="T4" y="T5"/>
                    </a:cxn>
                    <a:cxn ang="T11">
                      <a:pos x="T6" y="T7"/>
                    </a:cxn>
                  </a:cxnLst>
                  <a:rect l="T12" t="T13" r="T14" b="T15"/>
                  <a:pathLst>
                    <a:path w="144" h="85">
                      <a:moveTo>
                        <a:pt x="144" y="43"/>
                      </a:moveTo>
                      <a:lnTo>
                        <a:pt x="0" y="0"/>
                      </a:lnTo>
                      <a:lnTo>
                        <a:pt x="0" y="85"/>
                      </a:lnTo>
                      <a:lnTo>
                        <a:pt x="144" y="43"/>
                      </a:lnTo>
                      <a:close/>
                    </a:path>
                  </a:pathLst>
                </a:custGeom>
                <a:solidFill>
                  <a:srgbClr val="000000"/>
                </a:solidFill>
                <a:ln w="9525">
                  <a:noFill/>
                  <a:round/>
                  <a:headEnd/>
                  <a:tailEnd/>
                </a:ln>
              </p:spPr>
              <p:txBody>
                <a:bodyPr/>
                <a:lstStyle/>
                <a:p>
                  <a:endParaRPr lang="en-US">
                    <a:latin typeface="Calibri"/>
                    <a:cs typeface="Calibri"/>
                  </a:endParaRPr>
                </a:p>
              </p:txBody>
            </p:sp>
          </p:grpSp>
          <p:grpSp>
            <p:nvGrpSpPr>
              <p:cNvPr id="375" name="Group 13"/>
              <p:cNvGrpSpPr>
                <a:grpSpLocks/>
              </p:cNvGrpSpPr>
              <p:nvPr/>
            </p:nvGrpSpPr>
            <p:grpSpPr bwMode="auto">
              <a:xfrm>
                <a:off x="1139" y="2109"/>
                <a:ext cx="1981" cy="384"/>
                <a:chOff x="1139" y="2109"/>
                <a:chExt cx="1981" cy="384"/>
              </a:xfrm>
            </p:grpSpPr>
            <p:sp>
              <p:nvSpPr>
                <p:cNvPr id="434" name="Line 14"/>
                <p:cNvSpPr>
                  <a:spLocks noChangeShapeType="1"/>
                </p:cNvSpPr>
                <p:nvPr/>
              </p:nvSpPr>
              <p:spPr bwMode="auto">
                <a:xfrm flipV="1">
                  <a:off x="1139" y="2486"/>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5" name="Line 15"/>
                <p:cNvSpPr>
                  <a:spLocks noChangeShapeType="1"/>
                </p:cNvSpPr>
                <p:nvPr/>
              </p:nvSpPr>
              <p:spPr bwMode="auto">
                <a:xfrm flipV="1">
                  <a:off x="1206" y="2473"/>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6" name="Line 16"/>
                <p:cNvSpPr>
                  <a:spLocks noChangeShapeType="1"/>
                </p:cNvSpPr>
                <p:nvPr/>
              </p:nvSpPr>
              <p:spPr bwMode="auto">
                <a:xfrm flipV="1">
                  <a:off x="1273" y="2460"/>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7" name="Line 17"/>
                <p:cNvSpPr>
                  <a:spLocks noChangeShapeType="1"/>
                </p:cNvSpPr>
                <p:nvPr/>
              </p:nvSpPr>
              <p:spPr bwMode="auto">
                <a:xfrm flipV="1">
                  <a:off x="1340" y="2447"/>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8" name="Line 18"/>
                <p:cNvSpPr>
                  <a:spLocks noChangeShapeType="1"/>
                </p:cNvSpPr>
                <p:nvPr/>
              </p:nvSpPr>
              <p:spPr bwMode="auto">
                <a:xfrm flipV="1">
                  <a:off x="1407" y="2434"/>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9" name="Line 19"/>
                <p:cNvSpPr>
                  <a:spLocks noChangeShapeType="1"/>
                </p:cNvSpPr>
                <p:nvPr/>
              </p:nvSpPr>
              <p:spPr bwMode="auto">
                <a:xfrm flipV="1">
                  <a:off x="1474" y="2421"/>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0" name="Line 20"/>
                <p:cNvSpPr>
                  <a:spLocks noChangeShapeType="1"/>
                </p:cNvSpPr>
                <p:nvPr/>
              </p:nvSpPr>
              <p:spPr bwMode="auto">
                <a:xfrm flipV="1">
                  <a:off x="1541" y="2408"/>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1" name="Line 21"/>
                <p:cNvSpPr>
                  <a:spLocks noChangeShapeType="1"/>
                </p:cNvSpPr>
                <p:nvPr/>
              </p:nvSpPr>
              <p:spPr bwMode="auto">
                <a:xfrm flipV="1">
                  <a:off x="1608" y="2395"/>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2" name="Line 22"/>
                <p:cNvSpPr>
                  <a:spLocks noChangeShapeType="1"/>
                </p:cNvSpPr>
                <p:nvPr/>
              </p:nvSpPr>
              <p:spPr bwMode="auto">
                <a:xfrm flipV="1">
                  <a:off x="1675" y="2382"/>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3" name="Line 23"/>
                <p:cNvSpPr>
                  <a:spLocks noChangeShapeType="1"/>
                </p:cNvSpPr>
                <p:nvPr/>
              </p:nvSpPr>
              <p:spPr bwMode="auto">
                <a:xfrm flipV="1">
                  <a:off x="1742" y="2369"/>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4" name="Line 24"/>
                <p:cNvSpPr>
                  <a:spLocks noChangeShapeType="1"/>
                </p:cNvSpPr>
                <p:nvPr/>
              </p:nvSpPr>
              <p:spPr bwMode="auto">
                <a:xfrm flipV="1">
                  <a:off x="1809" y="2356"/>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5" name="Line 25"/>
                <p:cNvSpPr>
                  <a:spLocks noChangeShapeType="1"/>
                </p:cNvSpPr>
                <p:nvPr/>
              </p:nvSpPr>
              <p:spPr bwMode="auto">
                <a:xfrm flipV="1">
                  <a:off x="1876" y="2343"/>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6" name="Line 26"/>
                <p:cNvSpPr>
                  <a:spLocks noChangeShapeType="1"/>
                </p:cNvSpPr>
                <p:nvPr/>
              </p:nvSpPr>
              <p:spPr bwMode="auto">
                <a:xfrm flipV="1">
                  <a:off x="1943" y="2330"/>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7" name="Line 27"/>
                <p:cNvSpPr>
                  <a:spLocks noChangeShapeType="1"/>
                </p:cNvSpPr>
                <p:nvPr/>
              </p:nvSpPr>
              <p:spPr bwMode="auto">
                <a:xfrm flipV="1">
                  <a:off x="2010" y="2317"/>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8" name="Line 28"/>
                <p:cNvSpPr>
                  <a:spLocks noChangeShapeType="1"/>
                </p:cNvSpPr>
                <p:nvPr/>
              </p:nvSpPr>
              <p:spPr bwMode="auto">
                <a:xfrm flipV="1">
                  <a:off x="2077" y="2304"/>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9" name="Line 29"/>
                <p:cNvSpPr>
                  <a:spLocks noChangeShapeType="1"/>
                </p:cNvSpPr>
                <p:nvPr/>
              </p:nvSpPr>
              <p:spPr bwMode="auto">
                <a:xfrm flipV="1">
                  <a:off x="2144" y="2291"/>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0" name="Line 30"/>
                <p:cNvSpPr>
                  <a:spLocks noChangeShapeType="1"/>
                </p:cNvSpPr>
                <p:nvPr/>
              </p:nvSpPr>
              <p:spPr bwMode="auto">
                <a:xfrm flipV="1">
                  <a:off x="2211" y="2278"/>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1" name="Line 31"/>
                <p:cNvSpPr>
                  <a:spLocks noChangeShapeType="1"/>
                </p:cNvSpPr>
                <p:nvPr/>
              </p:nvSpPr>
              <p:spPr bwMode="auto">
                <a:xfrm flipV="1">
                  <a:off x="2278" y="2265"/>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2" name="Line 32"/>
                <p:cNvSpPr>
                  <a:spLocks noChangeShapeType="1"/>
                </p:cNvSpPr>
                <p:nvPr/>
              </p:nvSpPr>
              <p:spPr bwMode="auto">
                <a:xfrm flipV="1">
                  <a:off x="2345" y="2252"/>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3" name="Line 33"/>
                <p:cNvSpPr>
                  <a:spLocks noChangeShapeType="1"/>
                </p:cNvSpPr>
                <p:nvPr/>
              </p:nvSpPr>
              <p:spPr bwMode="auto">
                <a:xfrm flipV="1">
                  <a:off x="2412" y="2239"/>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4" name="Line 34"/>
                <p:cNvSpPr>
                  <a:spLocks noChangeShapeType="1"/>
                </p:cNvSpPr>
                <p:nvPr/>
              </p:nvSpPr>
              <p:spPr bwMode="auto">
                <a:xfrm flipV="1">
                  <a:off x="2479" y="2226"/>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5" name="Line 35"/>
                <p:cNvSpPr>
                  <a:spLocks noChangeShapeType="1"/>
                </p:cNvSpPr>
                <p:nvPr/>
              </p:nvSpPr>
              <p:spPr bwMode="auto">
                <a:xfrm flipV="1">
                  <a:off x="2546" y="2213"/>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6" name="Line 36"/>
                <p:cNvSpPr>
                  <a:spLocks noChangeShapeType="1"/>
                </p:cNvSpPr>
                <p:nvPr/>
              </p:nvSpPr>
              <p:spPr bwMode="auto">
                <a:xfrm flipV="1">
                  <a:off x="2614" y="2200"/>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7" name="Line 37"/>
                <p:cNvSpPr>
                  <a:spLocks noChangeShapeType="1"/>
                </p:cNvSpPr>
                <p:nvPr/>
              </p:nvSpPr>
              <p:spPr bwMode="auto">
                <a:xfrm flipV="1">
                  <a:off x="2681" y="2187"/>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8" name="Line 38"/>
                <p:cNvSpPr>
                  <a:spLocks noChangeShapeType="1"/>
                </p:cNvSpPr>
                <p:nvPr/>
              </p:nvSpPr>
              <p:spPr bwMode="auto">
                <a:xfrm flipV="1">
                  <a:off x="2748" y="2174"/>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9" name="Line 39"/>
                <p:cNvSpPr>
                  <a:spLocks noChangeShapeType="1"/>
                </p:cNvSpPr>
                <p:nvPr/>
              </p:nvSpPr>
              <p:spPr bwMode="auto">
                <a:xfrm flipV="1">
                  <a:off x="2815" y="2161"/>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0" name="Line 40"/>
                <p:cNvSpPr>
                  <a:spLocks noChangeShapeType="1"/>
                </p:cNvSpPr>
                <p:nvPr/>
              </p:nvSpPr>
              <p:spPr bwMode="auto">
                <a:xfrm flipV="1">
                  <a:off x="2882" y="2148"/>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1" name="Line 41"/>
                <p:cNvSpPr>
                  <a:spLocks noChangeShapeType="1"/>
                </p:cNvSpPr>
                <p:nvPr/>
              </p:nvSpPr>
              <p:spPr bwMode="auto">
                <a:xfrm flipV="1">
                  <a:off x="2949" y="2135"/>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2" name="Line 42"/>
                <p:cNvSpPr>
                  <a:spLocks noChangeShapeType="1"/>
                </p:cNvSpPr>
                <p:nvPr/>
              </p:nvSpPr>
              <p:spPr bwMode="auto">
                <a:xfrm flipV="1">
                  <a:off x="3016" y="2122"/>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3" name="Line 43"/>
                <p:cNvSpPr>
                  <a:spLocks noChangeShapeType="1"/>
                </p:cNvSpPr>
                <p:nvPr/>
              </p:nvSpPr>
              <p:spPr bwMode="auto">
                <a:xfrm flipV="1">
                  <a:off x="3083" y="2109"/>
                  <a:ext cx="37" cy="7"/>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376" name="Group 44"/>
              <p:cNvGrpSpPr>
                <a:grpSpLocks/>
              </p:cNvGrpSpPr>
              <p:nvPr/>
            </p:nvGrpSpPr>
            <p:grpSpPr bwMode="auto">
              <a:xfrm>
                <a:off x="1182" y="1951"/>
                <a:ext cx="1914" cy="696"/>
                <a:chOff x="1182" y="1951"/>
                <a:chExt cx="1914" cy="696"/>
              </a:xfrm>
            </p:grpSpPr>
            <p:sp>
              <p:nvSpPr>
                <p:cNvPr id="405" name="Line 45"/>
                <p:cNvSpPr>
                  <a:spLocks noChangeShapeType="1"/>
                </p:cNvSpPr>
                <p:nvPr/>
              </p:nvSpPr>
              <p:spPr bwMode="auto">
                <a:xfrm flipV="1">
                  <a:off x="1182" y="2634"/>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6" name="Line 46"/>
                <p:cNvSpPr>
                  <a:spLocks noChangeShapeType="1"/>
                </p:cNvSpPr>
                <p:nvPr/>
              </p:nvSpPr>
              <p:spPr bwMode="auto">
                <a:xfrm flipV="1">
                  <a:off x="1249" y="260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7" name="Line 47"/>
                <p:cNvSpPr>
                  <a:spLocks noChangeShapeType="1"/>
                </p:cNvSpPr>
                <p:nvPr/>
              </p:nvSpPr>
              <p:spPr bwMode="auto">
                <a:xfrm flipV="1">
                  <a:off x="1316" y="2585"/>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8" name="Line 48"/>
                <p:cNvSpPr>
                  <a:spLocks noChangeShapeType="1"/>
                </p:cNvSpPr>
                <p:nvPr/>
              </p:nvSpPr>
              <p:spPr bwMode="auto">
                <a:xfrm flipV="1">
                  <a:off x="1383" y="2561"/>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9" name="Line 49"/>
                <p:cNvSpPr>
                  <a:spLocks noChangeShapeType="1"/>
                </p:cNvSpPr>
                <p:nvPr/>
              </p:nvSpPr>
              <p:spPr bwMode="auto">
                <a:xfrm flipV="1">
                  <a:off x="1450" y="2536"/>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0" name="Line 50"/>
                <p:cNvSpPr>
                  <a:spLocks noChangeShapeType="1"/>
                </p:cNvSpPr>
                <p:nvPr/>
              </p:nvSpPr>
              <p:spPr bwMode="auto">
                <a:xfrm flipV="1">
                  <a:off x="1517" y="2512"/>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1" name="Line 51"/>
                <p:cNvSpPr>
                  <a:spLocks noChangeShapeType="1"/>
                </p:cNvSpPr>
                <p:nvPr/>
              </p:nvSpPr>
              <p:spPr bwMode="auto">
                <a:xfrm flipV="1">
                  <a:off x="1584" y="2487"/>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2" name="Line 52"/>
                <p:cNvSpPr>
                  <a:spLocks noChangeShapeType="1"/>
                </p:cNvSpPr>
                <p:nvPr/>
              </p:nvSpPr>
              <p:spPr bwMode="auto">
                <a:xfrm flipV="1">
                  <a:off x="1651" y="2463"/>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3" name="Line 53"/>
                <p:cNvSpPr>
                  <a:spLocks noChangeShapeType="1"/>
                </p:cNvSpPr>
                <p:nvPr/>
              </p:nvSpPr>
              <p:spPr bwMode="auto">
                <a:xfrm flipV="1">
                  <a:off x="1718" y="243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4" name="Line 54"/>
                <p:cNvSpPr>
                  <a:spLocks noChangeShapeType="1"/>
                </p:cNvSpPr>
                <p:nvPr/>
              </p:nvSpPr>
              <p:spPr bwMode="auto">
                <a:xfrm flipV="1">
                  <a:off x="1785" y="2414"/>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5" name="Line 55"/>
                <p:cNvSpPr>
                  <a:spLocks noChangeShapeType="1"/>
                </p:cNvSpPr>
                <p:nvPr/>
              </p:nvSpPr>
              <p:spPr bwMode="auto">
                <a:xfrm flipV="1">
                  <a:off x="1852" y="2390"/>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6" name="Line 56"/>
                <p:cNvSpPr>
                  <a:spLocks noChangeShapeType="1"/>
                </p:cNvSpPr>
                <p:nvPr/>
              </p:nvSpPr>
              <p:spPr bwMode="auto">
                <a:xfrm flipV="1">
                  <a:off x="1919" y="236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7" name="Line 57"/>
                <p:cNvSpPr>
                  <a:spLocks noChangeShapeType="1"/>
                </p:cNvSpPr>
                <p:nvPr/>
              </p:nvSpPr>
              <p:spPr bwMode="auto">
                <a:xfrm flipV="1">
                  <a:off x="1986" y="2341"/>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8" name="Line 58"/>
                <p:cNvSpPr>
                  <a:spLocks noChangeShapeType="1"/>
                </p:cNvSpPr>
                <p:nvPr/>
              </p:nvSpPr>
              <p:spPr bwMode="auto">
                <a:xfrm flipV="1">
                  <a:off x="2053" y="2317"/>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9" name="Line 59"/>
                <p:cNvSpPr>
                  <a:spLocks noChangeShapeType="1"/>
                </p:cNvSpPr>
                <p:nvPr/>
              </p:nvSpPr>
              <p:spPr bwMode="auto">
                <a:xfrm flipV="1">
                  <a:off x="2120" y="2293"/>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0" name="Line 60"/>
                <p:cNvSpPr>
                  <a:spLocks noChangeShapeType="1"/>
                </p:cNvSpPr>
                <p:nvPr/>
              </p:nvSpPr>
              <p:spPr bwMode="auto">
                <a:xfrm flipV="1">
                  <a:off x="2187" y="2268"/>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1" name="Line 61"/>
                <p:cNvSpPr>
                  <a:spLocks noChangeShapeType="1"/>
                </p:cNvSpPr>
                <p:nvPr/>
              </p:nvSpPr>
              <p:spPr bwMode="auto">
                <a:xfrm flipV="1">
                  <a:off x="2254" y="2244"/>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2" name="Line 62"/>
                <p:cNvSpPr>
                  <a:spLocks noChangeShapeType="1"/>
                </p:cNvSpPr>
                <p:nvPr/>
              </p:nvSpPr>
              <p:spPr bwMode="auto">
                <a:xfrm flipV="1">
                  <a:off x="2321" y="2220"/>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3" name="Line 63"/>
                <p:cNvSpPr>
                  <a:spLocks noChangeShapeType="1"/>
                </p:cNvSpPr>
                <p:nvPr/>
              </p:nvSpPr>
              <p:spPr bwMode="auto">
                <a:xfrm flipV="1">
                  <a:off x="2388" y="219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4" name="Line 64"/>
                <p:cNvSpPr>
                  <a:spLocks noChangeShapeType="1"/>
                </p:cNvSpPr>
                <p:nvPr/>
              </p:nvSpPr>
              <p:spPr bwMode="auto">
                <a:xfrm flipV="1">
                  <a:off x="2456" y="2171"/>
                  <a:ext cx="37"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5" name="Line 65"/>
                <p:cNvSpPr>
                  <a:spLocks noChangeShapeType="1"/>
                </p:cNvSpPr>
                <p:nvPr/>
              </p:nvSpPr>
              <p:spPr bwMode="auto">
                <a:xfrm flipV="1">
                  <a:off x="2523" y="2146"/>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6" name="Line 66"/>
                <p:cNvSpPr>
                  <a:spLocks noChangeShapeType="1"/>
                </p:cNvSpPr>
                <p:nvPr/>
              </p:nvSpPr>
              <p:spPr bwMode="auto">
                <a:xfrm flipV="1">
                  <a:off x="2590" y="2122"/>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7" name="Line 67"/>
                <p:cNvSpPr>
                  <a:spLocks noChangeShapeType="1"/>
                </p:cNvSpPr>
                <p:nvPr/>
              </p:nvSpPr>
              <p:spPr bwMode="auto">
                <a:xfrm flipV="1">
                  <a:off x="2657" y="2098"/>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8" name="Line 68"/>
                <p:cNvSpPr>
                  <a:spLocks noChangeShapeType="1"/>
                </p:cNvSpPr>
                <p:nvPr/>
              </p:nvSpPr>
              <p:spPr bwMode="auto">
                <a:xfrm flipV="1">
                  <a:off x="2724" y="2073"/>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9" name="Line 69"/>
                <p:cNvSpPr>
                  <a:spLocks noChangeShapeType="1"/>
                </p:cNvSpPr>
                <p:nvPr/>
              </p:nvSpPr>
              <p:spPr bwMode="auto">
                <a:xfrm flipV="1">
                  <a:off x="2791" y="2049"/>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0" name="Line 70"/>
                <p:cNvSpPr>
                  <a:spLocks noChangeShapeType="1"/>
                </p:cNvSpPr>
                <p:nvPr/>
              </p:nvSpPr>
              <p:spPr bwMode="auto">
                <a:xfrm flipV="1">
                  <a:off x="2858" y="2024"/>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1" name="Line 71"/>
                <p:cNvSpPr>
                  <a:spLocks noChangeShapeType="1"/>
                </p:cNvSpPr>
                <p:nvPr/>
              </p:nvSpPr>
              <p:spPr bwMode="auto">
                <a:xfrm flipV="1">
                  <a:off x="2925" y="2000"/>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2" name="Line 72"/>
                <p:cNvSpPr>
                  <a:spLocks noChangeShapeType="1"/>
                </p:cNvSpPr>
                <p:nvPr/>
              </p:nvSpPr>
              <p:spPr bwMode="auto">
                <a:xfrm flipV="1">
                  <a:off x="2992" y="1976"/>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3" name="Line 73"/>
                <p:cNvSpPr>
                  <a:spLocks noChangeShapeType="1"/>
                </p:cNvSpPr>
                <p:nvPr/>
              </p:nvSpPr>
              <p:spPr bwMode="auto">
                <a:xfrm flipV="1">
                  <a:off x="3059" y="1951"/>
                  <a:ext cx="37" cy="14"/>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377" name="Group 74"/>
              <p:cNvGrpSpPr>
                <a:grpSpLocks/>
              </p:cNvGrpSpPr>
              <p:nvPr/>
            </p:nvGrpSpPr>
            <p:grpSpPr bwMode="auto">
              <a:xfrm>
                <a:off x="1248" y="1807"/>
                <a:ext cx="1780" cy="986"/>
                <a:chOff x="1248" y="1807"/>
                <a:chExt cx="1780" cy="986"/>
              </a:xfrm>
            </p:grpSpPr>
            <p:sp>
              <p:nvSpPr>
                <p:cNvPr id="378" name="Line 75"/>
                <p:cNvSpPr>
                  <a:spLocks noChangeShapeType="1"/>
                </p:cNvSpPr>
                <p:nvPr/>
              </p:nvSpPr>
              <p:spPr bwMode="auto">
                <a:xfrm flipV="1">
                  <a:off x="1248" y="277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9" name="Line 76"/>
                <p:cNvSpPr>
                  <a:spLocks noChangeShapeType="1"/>
                </p:cNvSpPr>
                <p:nvPr/>
              </p:nvSpPr>
              <p:spPr bwMode="auto">
                <a:xfrm flipV="1">
                  <a:off x="1315" y="273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0" name="Line 77"/>
                <p:cNvSpPr>
                  <a:spLocks noChangeShapeType="1"/>
                </p:cNvSpPr>
                <p:nvPr/>
              </p:nvSpPr>
              <p:spPr bwMode="auto">
                <a:xfrm flipV="1">
                  <a:off x="1382" y="269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1" name="Line 78"/>
                <p:cNvSpPr>
                  <a:spLocks noChangeShapeType="1"/>
                </p:cNvSpPr>
                <p:nvPr/>
              </p:nvSpPr>
              <p:spPr bwMode="auto">
                <a:xfrm flipV="1">
                  <a:off x="1449" y="266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2" name="Line 79"/>
                <p:cNvSpPr>
                  <a:spLocks noChangeShapeType="1"/>
                </p:cNvSpPr>
                <p:nvPr/>
              </p:nvSpPr>
              <p:spPr bwMode="auto">
                <a:xfrm flipV="1">
                  <a:off x="1516" y="2623"/>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3" name="Line 80"/>
                <p:cNvSpPr>
                  <a:spLocks noChangeShapeType="1"/>
                </p:cNvSpPr>
                <p:nvPr/>
              </p:nvSpPr>
              <p:spPr bwMode="auto">
                <a:xfrm flipV="1">
                  <a:off x="1583" y="2586"/>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4" name="Line 81"/>
                <p:cNvSpPr>
                  <a:spLocks noChangeShapeType="1"/>
                </p:cNvSpPr>
                <p:nvPr/>
              </p:nvSpPr>
              <p:spPr bwMode="auto">
                <a:xfrm flipV="1">
                  <a:off x="1650" y="2549"/>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5" name="Line 82"/>
                <p:cNvSpPr>
                  <a:spLocks noChangeShapeType="1"/>
                </p:cNvSpPr>
                <p:nvPr/>
              </p:nvSpPr>
              <p:spPr bwMode="auto">
                <a:xfrm flipV="1">
                  <a:off x="1717" y="251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6" name="Line 83"/>
                <p:cNvSpPr>
                  <a:spLocks noChangeShapeType="1"/>
                </p:cNvSpPr>
                <p:nvPr/>
              </p:nvSpPr>
              <p:spPr bwMode="auto">
                <a:xfrm flipV="1">
                  <a:off x="1784" y="247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7" name="Line 84"/>
                <p:cNvSpPr>
                  <a:spLocks noChangeShapeType="1"/>
                </p:cNvSpPr>
                <p:nvPr/>
              </p:nvSpPr>
              <p:spPr bwMode="auto">
                <a:xfrm flipV="1">
                  <a:off x="1851" y="243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8" name="Line 85"/>
                <p:cNvSpPr>
                  <a:spLocks noChangeShapeType="1"/>
                </p:cNvSpPr>
                <p:nvPr/>
              </p:nvSpPr>
              <p:spPr bwMode="auto">
                <a:xfrm flipV="1">
                  <a:off x="1918" y="240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9" name="Line 86"/>
                <p:cNvSpPr>
                  <a:spLocks noChangeShapeType="1"/>
                </p:cNvSpPr>
                <p:nvPr/>
              </p:nvSpPr>
              <p:spPr bwMode="auto">
                <a:xfrm flipV="1">
                  <a:off x="1985" y="2364"/>
                  <a:ext cx="38" cy="20"/>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0" name="Line 87"/>
                <p:cNvSpPr>
                  <a:spLocks noChangeShapeType="1"/>
                </p:cNvSpPr>
                <p:nvPr/>
              </p:nvSpPr>
              <p:spPr bwMode="auto">
                <a:xfrm flipV="1">
                  <a:off x="2052" y="2327"/>
                  <a:ext cx="38" cy="20"/>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1" name="Line 88"/>
                <p:cNvSpPr>
                  <a:spLocks noChangeShapeType="1"/>
                </p:cNvSpPr>
                <p:nvPr/>
              </p:nvSpPr>
              <p:spPr bwMode="auto">
                <a:xfrm flipV="1">
                  <a:off x="2119" y="2290"/>
                  <a:ext cx="38" cy="20"/>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2" name="Line 89"/>
                <p:cNvSpPr>
                  <a:spLocks noChangeShapeType="1"/>
                </p:cNvSpPr>
                <p:nvPr/>
              </p:nvSpPr>
              <p:spPr bwMode="auto">
                <a:xfrm flipV="1">
                  <a:off x="2186" y="225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3" name="Line 90"/>
                <p:cNvSpPr>
                  <a:spLocks noChangeShapeType="1"/>
                </p:cNvSpPr>
                <p:nvPr/>
              </p:nvSpPr>
              <p:spPr bwMode="auto">
                <a:xfrm flipV="1">
                  <a:off x="2253" y="221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4" name="Line 91"/>
                <p:cNvSpPr>
                  <a:spLocks noChangeShapeType="1"/>
                </p:cNvSpPr>
                <p:nvPr/>
              </p:nvSpPr>
              <p:spPr bwMode="auto">
                <a:xfrm flipV="1">
                  <a:off x="2320" y="217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5" name="Line 92"/>
                <p:cNvSpPr>
                  <a:spLocks noChangeShapeType="1"/>
                </p:cNvSpPr>
                <p:nvPr/>
              </p:nvSpPr>
              <p:spPr bwMode="auto">
                <a:xfrm flipV="1">
                  <a:off x="2387" y="214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6" name="Line 93"/>
                <p:cNvSpPr>
                  <a:spLocks noChangeShapeType="1"/>
                </p:cNvSpPr>
                <p:nvPr/>
              </p:nvSpPr>
              <p:spPr bwMode="auto">
                <a:xfrm flipV="1">
                  <a:off x="2454" y="2104"/>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7" name="Line 94"/>
                <p:cNvSpPr>
                  <a:spLocks noChangeShapeType="1"/>
                </p:cNvSpPr>
                <p:nvPr/>
              </p:nvSpPr>
              <p:spPr bwMode="auto">
                <a:xfrm flipV="1">
                  <a:off x="2521" y="2067"/>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8" name="Line 95"/>
                <p:cNvSpPr>
                  <a:spLocks noChangeShapeType="1"/>
                </p:cNvSpPr>
                <p:nvPr/>
              </p:nvSpPr>
              <p:spPr bwMode="auto">
                <a:xfrm flipV="1">
                  <a:off x="2588" y="2030"/>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9" name="Line 96"/>
                <p:cNvSpPr>
                  <a:spLocks noChangeShapeType="1"/>
                </p:cNvSpPr>
                <p:nvPr/>
              </p:nvSpPr>
              <p:spPr bwMode="auto">
                <a:xfrm flipV="1">
                  <a:off x="2655" y="1993"/>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0" name="Line 97"/>
                <p:cNvSpPr>
                  <a:spLocks noChangeShapeType="1"/>
                </p:cNvSpPr>
                <p:nvPr/>
              </p:nvSpPr>
              <p:spPr bwMode="auto">
                <a:xfrm flipV="1">
                  <a:off x="2722" y="195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1" name="Line 98"/>
                <p:cNvSpPr>
                  <a:spLocks noChangeShapeType="1"/>
                </p:cNvSpPr>
                <p:nvPr/>
              </p:nvSpPr>
              <p:spPr bwMode="auto">
                <a:xfrm flipV="1">
                  <a:off x="2789" y="191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2" name="Line 99"/>
                <p:cNvSpPr>
                  <a:spLocks noChangeShapeType="1"/>
                </p:cNvSpPr>
                <p:nvPr/>
              </p:nvSpPr>
              <p:spPr bwMode="auto">
                <a:xfrm flipV="1">
                  <a:off x="2856" y="188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3" name="Line 100"/>
                <p:cNvSpPr>
                  <a:spLocks noChangeShapeType="1"/>
                </p:cNvSpPr>
                <p:nvPr/>
              </p:nvSpPr>
              <p:spPr bwMode="auto">
                <a:xfrm flipV="1">
                  <a:off x="2923" y="1844"/>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4" name="Line 101"/>
                <p:cNvSpPr>
                  <a:spLocks noChangeShapeType="1"/>
                </p:cNvSpPr>
                <p:nvPr/>
              </p:nvSpPr>
              <p:spPr bwMode="auto">
                <a:xfrm flipV="1">
                  <a:off x="2991" y="1807"/>
                  <a:ext cx="37" cy="21"/>
                </a:xfrm>
                <a:prstGeom prst="line">
                  <a:avLst/>
                </a:prstGeom>
                <a:noFill/>
                <a:ln w="1588">
                  <a:solidFill>
                    <a:srgbClr val="000000"/>
                  </a:solidFill>
                  <a:round/>
                  <a:headEnd/>
                  <a:tailEnd/>
                </a:ln>
              </p:spPr>
              <p:txBody>
                <a:bodyPr/>
                <a:lstStyle/>
                <a:p>
                  <a:endParaRPr lang="en-US">
                    <a:latin typeface="Calibri"/>
                    <a:cs typeface="Calibri"/>
                  </a:endParaRPr>
                </a:p>
              </p:txBody>
            </p:sp>
          </p:grpSp>
        </p:grpSp>
        <p:grpSp>
          <p:nvGrpSpPr>
            <p:cNvPr id="9" name="Group 102"/>
            <p:cNvGrpSpPr>
              <a:grpSpLocks/>
            </p:cNvGrpSpPr>
            <p:nvPr/>
          </p:nvGrpSpPr>
          <p:grpSpPr bwMode="auto">
            <a:xfrm>
              <a:off x="1470" y="1558"/>
              <a:ext cx="1315" cy="1509"/>
              <a:chOff x="1470" y="1558"/>
              <a:chExt cx="1315" cy="1509"/>
            </a:xfrm>
          </p:grpSpPr>
          <p:sp>
            <p:nvSpPr>
              <p:cNvPr id="351" name="Line 103"/>
              <p:cNvSpPr>
                <a:spLocks noChangeShapeType="1"/>
              </p:cNvSpPr>
              <p:nvPr/>
            </p:nvSpPr>
            <p:spPr bwMode="auto">
              <a:xfrm flipV="1">
                <a:off x="1470" y="3029"/>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2" name="Line 104"/>
              <p:cNvSpPr>
                <a:spLocks noChangeShapeType="1"/>
              </p:cNvSpPr>
              <p:nvPr/>
            </p:nvSpPr>
            <p:spPr bwMode="auto">
              <a:xfrm flipV="1">
                <a:off x="1529" y="2963"/>
                <a:ext cx="3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3" name="Line 105"/>
              <p:cNvSpPr>
                <a:spLocks noChangeShapeType="1"/>
              </p:cNvSpPr>
              <p:nvPr/>
            </p:nvSpPr>
            <p:spPr bwMode="auto">
              <a:xfrm flipV="1">
                <a:off x="1587" y="2896"/>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4" name="Line 106"/>
              <p:cNvSpPr>
                <a:spLocks noChangeShapeType="1"/>
              </p:cNvSpPr>
              <p:nvPr/>
            </p:nvSpPr>
            <p:spPr bwMode="auto">
              <a:xfrm flipV="1">
                <a:off x="1645" y="2829"/>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5" name="Line 107"/>
              <p:cNvSpPr>
                <a:spLocks noChangeShapeType="1"/>
              </p:cNvSpPr>
              <p:nvPr/>
            </p:nvSpPr>
            <p:spPr bwMode="auto">
              <a:xfrm flipV="1">
                <a:off x="1703" y="2762"/>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6" name="Line 108"/>
              <p:cNvSpPr>
                <a:spLocks noChangeShapeType="1"/>
              </p:cNvSpPr>
              <p:nvPr/>
            </p:nvSpPr>
            <p:spPr bwMode="auto">
              <a:xfrm flipV="1">
                <a:off x="1762" y="2695"/>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7" name="Line 109"/>
              <p:cNvSpPr>
                <a:spLocks noChangeShapeType="1"/>
              </p:cNvSpPr>
              <p:nvPr/>
            </p:nvSpPr>
            <p:spPr bwMode="auto">
              <a:xfrm flipV="1">
                <a:off x="1820" y="2628"/>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8" name="Line 110"/>
              <p:cNvSpPr>
                <a:spLocks noChangeShapeType="1"/>
              </p:cNvSpPr>
              <p:nvPr/>
            </p:nvSpPr>
            <p:spPr bwMode="auto">
              <a:xfrm flipV="1">
                <a:off x="1879" y="2561"/>
                <a:ext cx="3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9" name="Line 111"/>
              <p:cNvSpPr>
                <a:spLocks noChangeShapeType="1"/>
              </p:cNvSpPr>
              <p:nvPr/>
            </p:nvSpPr>
            <p:spPr bwMode="auto">
              <a:xfrm flipV="1">
                <a:off x="1937" y="2494"/>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0" name="Line 112"/>
              <p:cNvSpPr>
                <a:spLocks noChangeShapeType="1"/>
              </p:cNvSpPr>
              <p:nvPr/>
            </p:nvSpPr>
            <p:spPr bwMode="auto">
              <a:xfrm flipV="1">
                <a:off x="1995" y="2427"/>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1" name="Line 113"/>
              <p:cNvSpPr>
                <a:spLocks noChangeShapeType="1"/>
              </p:cNvSpPr>
              <p:nvPr/>
            </p:nvSpPr>
            <p:spPr bwMode="auto">
              <a:xfrm flipV="1">
                <a:off x="2053" y="2361"/>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2" name="Line 114"/>
              <p:cNvSpPr>
                <a:spLocks noChangeShapeType="1"/>
              </p:cNvSpPr>
              <p:nvPr/>
            </p:nvSpPr>
            <p:spPr bwMode="auto">
              <a:xfrm flipV="1">
                <a:off x="2111" y="2294"/>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3" name="Line 115"/>
              <p:cNvSpPr>
                <a:spLocks noChangeShapeType="1"/>
              </p:cNvSpPr>
              <p:nvPr/>
            </p:nvSpPr>
            <p:spPr bwMode="auto">
              <a:xfrm flipV="1">
                <a:off x="2169" y="2227"/>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4" name="Line 116"/>
              <p:cNvSpPr>
                <a:spLocks noChangeShapeType="1"/>
              </p:cNvSpPr>
              <p:nvPr/>
            </p:nvSpPr>
            <p:spPr bwMode="auto">
              <a:xfrm flipV="1">
                <a:off x="2228" y="2160"/>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5" name="Line 117"/>
              <p:cNvSpPr>
                <a:spLocks noChangeShapeType="1"/>
              </p:cNvSpPr>
              <p:nvPr/>
            </p:nvSpPr>
            <p:spPr bwMode="auto">
              <a:xfrm flipV="1">
                <a:off x="2286" y="2093"/>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6" name="Line 118"/>
              <p:cNvSpPr>
                <a:spLocks noChangeShapeType="1"/>
              </p:cNvSpPr>
              <p:nvPr/>
            </p:nvSpPr>
            <p:spPr bwMode="auto">
              <a:xfrm flipV="1">
                <a:off x="2345" y="2026"/>
                <a:ext cx="3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7" name="Line 119"/>
              <p:cNvSpPr>
                <a:spLocks noChangeShapeType="1"/>
              </p:cNvSpPr>
              <p:nvPr/>
            </p:nvSpPr>
            <p:spPr bwMode="auto">
              <a:xfrm flipV="1">
                <a:off x="2403" y="1959"/>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8" name="Line 120"/>
              <p:cNvSpPr>
                <a:spLocks noChangeShapeType="1"/>
              </p:cNvSpPr>
              <p:nvPr/>
            </p:nvSpPr>
            <p:spPr bwMode="auto">
              <a:xfrm flipV="1">
                <a:off x="2461" y="1892"/>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9" name="Line 121"/>
              <p:cNvSpPr>
                <a:spLocks noChangeShapeType="1"/>
              </p:cNvSpPr>
              <p:nvPr/>
            </p:nvSpPr>
            <p:spPr bwMode="auto">
              <a:xfrm flipV="1">
                <a:off x="2520" y="1825"/>
                <a:ext cx="3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0" name="Line 122"/>
              <p:cNvSpPr>
                <a:spLocks noChangeShapeType="1"/>
              </p:cNvSpPr>
              <p:nvPr/>
            </p:nvSpPr>
            <p:spPr bwMode="auto">
              <a:xfrm flipV="1">
                <a:off x="2578" y="1759"/>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1" name="Line 123"/>
              <p:cNvSpPr>
                <a:spLocks noChangeShapeType="1"/>
              </p:cNvSpPr>
              <p:nvPr/>
            </p:nvSpPr>
            <p:spPr bwMode="auto">
              <a:xfrm flipV="1">
                <a:off x="2636" y="1692"/>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2" name="Line 124"/>
              <p:cNvSpPr>
                <a:spLocks noChangeShapeType="1"/>
              </p:cNvSpPr>
              <p:nvPr/>
            </p:nvSpPr>
            <p:spPr bwMode="auto">
              <a:xfrm flipV="1">
                <a:off x="2694" y="1625"/>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3" name="Line 125"/>
              <p:cNvSpPr>
                <a:spLocks noChangeShapeType="1"/>
              </p:cNvSpPr>
              <p:nvPr/>
            </p:nvSpPr>
            <p:spPr bwMode="auto">
              <a:xfrm flipV="1">
                <a:off x="2752" y="1558"/>
                <a:ext cx="33"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0" name="Group 126"/>
            <p:cNvGrpSpPr>
              <a:grpSpLocks/>
            </p:cNvGrpSpPr>
            <p:nvPr/>
          </p:nvGrpSpPr>
          <p:grpSpPr bwMode="auto">
            <a:xfrm>
              <a:off x="1630" y="1418"/>
              <a:ext cx="1019" cy="1763"/>
              <a:chOff x="1630" y="1418"/>
              <a:chExt cx="1019" cy="1763"/>
            </a:xfrm>
          </p:grpSpPr>
          <p:sp>
            <p:nvSpPr>
              <p:cNvPr id="324" name="Line 127"/>
              <p:cNvSpPr>
                <a:spLocks noChangeShapeType="1"/>
              </p:cNvSpPr>
              <p:nvPr/>
            </p:nvSpPr>
            <p:spPr bwMode="auto">
              <a:xfrm flipV="1">
                <a:off x="1630" y="3143"/>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5" name="Line 128"/>
              <p:cNvSpPr>
                <a:spLocks noChangeShapeType="1"/>
              </p:cNvSpPr>
              <p:nvPr/>
            </p:nvSpPr>
            <p:spPr bwMode="auto">
              <a:xfrm flipV="1">
                <a:off x="1669" y="3076"/>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6" name="Line 129"/>
              <p:cNvSpPr>
                <a:spLocks noChangeShapeType="1"/>
              </p:cNvSpPr>
              <p:nvPr/>
            </p:nvSpPr>
            <p:spPr bwMode="auto">
              <a:xfrm flipV="1">
                <a:off x="1707" y="3009"/>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7" name="Line 130"/>
              <p:cNvSpPr>
                <a:spLocks noChangeShapeType="1"/>
              </p:cNvSpPr>
              <p:nvPr/>
            </p:nvSpPr>
            <p:spPr bwMode="auto">
              <a:xfrm flipV="1">
                <a:off x="1746" y="2942"/>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8" name="Line 131"/>
              <p:cNvSpPr>
                <a:spLocks noChangeShapeType="1"/>
              </p:cNvSpPr>
              <p:nvPr/>
            </p:nvSpPr>
            <p:spPr bwMode="auto">
              <a:xfrm flipV="1">
                <a:off x="1785" y="2875"/>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9" name="Line 132"/>
              <p:cNvSpPr>
                <a:spLocks noChangeShapeType="1"/>
              </p:cNvSpPr>
              <p:nvPr/>
            </p:nvSpPr>
            <p:spPr bwMode="auto">
              <a:xfrm flipV="1">
                <a:off x="1823" y="2809"/>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0" name="Line 133"/>
              <p:cNvSpPr>
                <a:spLocks noChangeShapeType="1"/>
              </p:cNvSpPr>
              <p:nvPr/>
            </p:nvSpPr>
            <p:spPr bwMode="auto">
              <a:xfrm flipV="1">
                <a:off x="1862" y="2742"/>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1" name="Line 134"/>
              <p:cNvSpPr>
                <a:spLocks noChangeShapeType="1"/>
              </p:cNvSpPr>
              <p:nvPr/>
            </p:nvSpPr>
            <p:spPr bwMode="auto">
              <a:xfrm flipV="1">
                <a:off x="1901" y="2675"/>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2" name="Line 135"/>
              <p:cNvSpPr>
                <a:spLocks noChangeShapeType="1"/>
              </p:cNvSpPr>
              <p:nvPr/>
            </p:nvSpPr>
            <p:spPr bwMode="auto">
              <a:xfrm flipV="1">
                <a:off x="1939" y="2608"/>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3" name="Line 136"/>
              <p:cNvSpPr>
                <a:spLocks noChangeShapeType="1"/>
              </p:cNvSpPr>
              <p:nvPr/>
            </p:nvSpPr>
            <p:spPr bwMode="auto">
              <a:xfrm flipV="1">
                <a:off x="1978" y="2541"/>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4" name="Line 137"/>
              <p:cNvSpPr>
                <a:spLocks noChangeShapeType="1"/>
              </p:cNvSpPr>
              <p:nvPr/>
            </p:nvSpPr>
            <p:spPr bwMode="auto">
              <a:xfrm flipV="1">
                <a:off x="2016" y="2474"/>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5" name="Line 138"/>
              <p:cNvSpPr>
                <a:spLocks noChangeShapeType="1"/>
              </p:cNvSpPr>
              <p:nvPr/>
            </p:nvSpPr>
            <p:spPr bwMode="auto">
              <a:xfrm flipV="1">
                <a:off x="2055" y="2407"/>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6" name="Line 139"/>
              <p:cNvSpPr>
                <a:spLocks noChangeShapeType="1"/>
              </p:cNvSpPr>
              <p:nvPr/>
            </p:nvSpPr>
            <p:spPr bwMode="auto">
              <a:xfrm flipV="1">
                <a:off x="2094" y="2340"/>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7" name="Line 140"/>
              <p:cNvSpPr>
                <a:spLocks noChangeShapeType="1"/>
              </p:cNvSpPr>
              <p:nvPr/>
            </p:nvSpPr>
            <p:spPr bwMode="auto">
              <a:xfrm flipV="1">
                <a:off x="2132" y="2273"/>
                <a:ext cx="2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8" name="Line 141"/>
              <p:cNvSpPr>
                <a:spLocks noChangeShapeType="1"/>
              </p:cNvSpPr>
              <p:nvPr/>
            </p:nvSpPr>
            <p:spPr bwMode="auto">
              <a:xfrm flipV="1">
                <a:off x="2171" y="2207"/>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9" name="Line 142"/>
              <p:cNvSpPr>
                <a:spLocks noChangeShapeType="1"/>
              </p:cNvSpPr>
              <p:nvPr/>
            </p:nvSpPr>
            <p:spPr bwMode="auto">
              <a:xfrm flipV="1">
                <a:off x="2210" y="2140"/>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0" name="Line 143"/>
              <p:cNvSpPr>
                <a:spLocks noChangeShapeType="1"/>
              </p:cNvSpPr>
              <p:nvPr/>
            </p:nvSpPr>
            <p:spPr bwMode="auto">
              <a:xfrm flipV="1">
                <a:off x="2248" y="2073"/>
                <a:ext cx="2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1" name="Line 144"/>
              <p:cNvSpPr>
                <a:spLocks noChangeShapeType="1"/>
              </p:cNvSpPr>
              <p:nvPr/>
            </p:nvSpPr>
            <p:spPr bwMode="auto">
              <a:xfrm flipV="1">
                <a:off x="2287" y="2006"/>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2" name="Line 145"/>
              <p:cNvSpPr>
                <a:spLocks noChangeShapeType="1"/>
              </p:cNvSpPr>
              <p:nvPr/>
            </p:nvSpPr>
            <p:spPr bwMode="auto">
              <a:xfrm flipV="1">
                <a:off x="2326" y="1939"/>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3" name="Line 146"/>
              <p:cNvSpPr>
                <a:spLocks noChangeShapeType="1"/>
              </p:cNvSpPr>
              <p:nvPr/>
            </p:nvSpPr>
            <p:spPr bwMode="auto">
              <a:xfrm flipV="1">
                <a:off x="2365" y="1872"/>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4" name="Line 147"/>
              <p:cNvSpPr>
                <a:spLocks noChangeShapeType="1"/>
              </p:cNvSpPr>
              <p:nvPr/>
            </p:nvSpPr>
            <p:spPr bwMode="auto">
              <a:xfrm flipV="1">
                <a:off x="2403" y="1805"/>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5" name="Line 148"/>
              <p:cNvSpPr>
                <a:spLocks noChangeShapeType="1"/>
              </p:cNvSpPr>
              <p:nvPr/>
            </p:nvSpPr>
            <p:spPr bwMode="auto">
              <a:xfrm flipV="1">
                <a:off x="2442" y="1738"/>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6" name="Line 149"/>
              <p:cNvSpPr>
                <a:spLocks noChangeShapeType="1"/>
              </p:cNvSpPr>
              <p:nvPr/>
            </p:nvSpPr>
            <p:spPr bwMode="auto">
              <a:xfrm flipV="1">
                <a:off x="2481" y="1671"/>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7" name="Line 150"/>
              <p:cNvSpPr>
                <a:spLocks noChangeShapeType="1"/>
              </p:cNvSpPr>
              <p:nvPr/>
            </p:nvSpPr>
            <p:spPr bwMode="auto">
              <a:xfrm flipV="1">
                <a:off x="2520" y="1605"/>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8" name="Line 151"/>
              <p:cNvSpPr>
                <a:spLocks noChangeShapeType="1"/>
              </p:cNvSpPr>
              <p:nvPr/>
            </p:nvSpPr>
            <p:spPr bwMode="auto">
              <a:xfrm flipV="1">
                <a:off x="2558" y="1538"/>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9" name="Line 152"/>
              <p:cNvSpPr>
                <a:spLocks noChangeShapeType="1"/>
              </p:cNvSpPr>
              <p:nvPr/>
            </p:nvSpPr>
            <p:spPr bwMode="auto">
              <a:xfrm flipV="1">
                <a:off x="2597" y="1471"/>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0" name="Line 153"/>
              <p:cNvSpPr>
                <a:spLocks noChangeShapeType="1"/>
              </p:cNvSpPr>
              <p:nvPr/>
            </p:nvSpPr>
            <p:spPr bwMode="auto">
              <a:xfrm flipV="1">
                <a:off x="2636" y="1418"/>
                <a:ext cx="13" cy="23"/>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1" name="Group 154"/>
            <p:cNvGrpSpPr>
              <a:grpSpLocks/>
            </p:cNvGrpSpPr>
            <p:nvPr/>
          </p:nvGrpSpPr>
          <p:grpSpPr bwMode="auto">
            <a:xfrm>
              <a:off x="1774" y="1349"/>
              <a:ext cx="731" cy="1901"/>
              <a:chOff x="1774" y="1349"/>
              <a:chExt cx="731" cy="1901"/>
            </a:xfrm>
          </p:grpSpPr>
          <p:sp>
            <p:nvSpPr>
              <p:cNvPr id="295" name="Line 155"/>
              <p:cNvSpPr>
                <a:spLocks noChangeShapeType="1"/>
              </p:cNvSpPr>
              <p:nvPr/>
            </p:nvSpPr>
            <p:spPr bwMode="auto">
              <a:xfrm flipV="1">
                <a:off x="1774" y="3212"/>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6" name="Line 156"/>
              <p:cNvSpPr>
                <a:spLocks noChangeShapeType="1"/>
              </p:cNvSpPr>
              <p:nvPr/>
            </p:nvSpPr>
            <p:spPr bwMode="auto">
              <a:xfrm flipV="1">
                <a:off x="1800" y="3145"/>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7" name="Line 157"/>
              <p:cNvSpPr>
                <a:spLocks noChangeShapeType="1"/>
              </p:cNvSpPr>
              <p:nvPr/>
            </p:nvSpPr>
            <p:spPr bwMode="auto">
              <a:xfrm flipV="1">
                <a:off x="1825" y="3078"/>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8" name="Line 158"/>
              <p:cNvSpPr>
                <a:spLocks noChangeShapeType="1"/>
              </p:cNvSpPr>
              <p:nvPr/>
            </p:nvSpPr>
            <p:spPr bwMode="auto">
              <a:xfrm flipV="1">
                <a:off x="1851" y="3012"/>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9" name="Line 159"/>
              <p:cNvSpPr>
                <a:spLocks noChangeShapeType="1"/>
              </p:cNvSpPr>
              <p:nvPr/>
            </p:nvSpPr>
            <p:spPr bwMode="auto">
              <a:xfrm flipV="1">
                <a:off x="1877" y="2945"/>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0" name="Line 160"/>
              <p:cNvSpPr>
                <a:spLocks noChangeShapeType="1"/>
              </p:cNvSpPr>
              <p:nvPr/>
            </p:nvSpPr>
            <p:spPr bwMode="auto">
              <a:xfrm flipV="1">
                <a:off x="1903" y="2878"/>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1" name="Line 161"/>
              <p:cNvSpPr>
                <a:spLocks noChangeShapeType="1"/>
              </p:cNvSpPr>
              <p:nvPr/>
            </p:nvSpPr>
            <p:spPr bwMode="auto">
              <a:xfrm flipV="1">
                <a:off x="1928" y="2811"/>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2" name="Line 162"/>
              <p:cNvSpPr>
                <a:spLocks noChangeShapeType="1"/>
              </p:cNvSpPr>
              <p:nvPr/>
            </p:nvSpPr>
            <p:spPr bwMode="auto">
              <a:xfrm flipV="1">
                <a:off x="1954" y="2744"/>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3" name="Line 163"/>
              <p:cNvSpPr>
                <a:spLocks noChangeShapeType="1"/>
              </p:cNvSpPr>
              <p:nvPr/>
            </p:nvSpPr>
            <p:spPr bwMode="auto">
              <a:xfrm flipV="1">
                <a:off x="1980" y="2677"/>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4" name="Line 164"/>
              <p:cNvSpPr>
                <a:spLocks noChangeShapeType="1"/>
              </p:cNvSpPr>
              <p:nvPr/>
            </p:nvSpPr>
            <p:spPr bwMode="auto">
              <a:xfrm flipV="1">
                <a:off x="2005" y="2610"/>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5" name="Line 165"/>
              <p:cNvSpPr>
                <a:spLocks noChangeShapeType="1"/>
              </p:cNvSpPr>
              <p:nvPr/>
            </p:nvSpPr>
            <p:spPr bwMode="auto">
              <a:xfrm flipV="1">
                <a:off x="2031" y="2543"/>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6" name="Line 166"/>
              <p:cNvSpPr>
                <a:spLocks noChangeShapeType="1"/>
              </p:cNvSpPr>
              <p:nvPr/>
            </p:nvSpPr>
            <p:spPr bwMode="auto">
              <a:xfrm flipV="1">
                <a:off x="2057" y="2476"/>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7" name="Line 167"/>
              <p:cNvSpPr>
                <a:spLocks noChangeShapeType="1"/>
              </p:cNvSpPr>
              <p:nvPr/>
            </p:nvSpPr>
            <p:spPr bwMode="auto">
              <a:xfrm flipV="1">
                <a:off x="2083" y="2410"/>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8" name="Line 168"/>
              <p:cNvSpPr>
                <a:spLocks noChangeShapeType="1"/>
              </p:cNvSpPr>
              <p:nvPr/>
            </p:nvSpPr>
            <p:spPr bwMode="auto">
              <a:xfrm flipV="1">
                <a:off x="2108" y="2343"/>
                <a:ext cx="15"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9" name="Line 169"/>
              <p:cNvSpPr>
                <a:spLocks noChangeShapeType="1"/>
              </p:cNvSpPr>
              <p:nvPr/>
            </p:nvSpPr>
            <p:spPr bwMode="auto">
              <a:xfrm flipV="1">
                <a:off x="2134" y="2276"/>
                <a:ext cx="15"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0" name="Line 170"/>
              <p:cNvSpPr>
                <a:spLocks noChangeShapeType="1"/>
              </p:cNvSpPr>
              <p:nvPr/>
            </p:nvSpPr>
            <p:spPr bwMode="auto">
              <a:xfrm flipV="1">
                <a:off x="2160" y="2209"/>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1" name="Line 171"/>
              <p:cNvSpPr>
                <a:spLocks noChangeShapeType="1"/>
              </p:cNvSpPr>
              <p:nvPr/>
            </p:nvSpPr>
            <p:spPr bwMode="auto">
              <a:xfrm flipV="1">
                <a:off x="2186" y="2142"/>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2" name="Line 172"/>
              <p:cNvSpPr>
                <a:spLocks noChangeShapeType="1"/>
              </p:cNvSpPr>
              <p:nvPr/>
            </p:nvSpPr>
            <p:spPr bwMode="auto">
              <a:xfrm flipV="1">
                <a:off x="2211" y="2075"/>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3" name="Line 173"/>
              <p:cNvSpPr>
                <a:spLocks noChangeShapeType="1"/>
              </p:cNvSpPr>
              <p:nvPr/>
            </p:nvSpPr>
            <p:spPr bwMode="auto">
              <a:xfrm flipV="1">
                <a:off x="2237" y="2008"/>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4" name="Line 174"/>
              <p:cNvSpPr>
                <a:spLocks noChangeShapeType="1"/>
              </p:cNvSpPr>
              <p:nvPr/>
            </p:nvSpPr>
            <p:spPr bwMode="auto">
              <a:xfrm flipV="1">
                <a:off x="2263" y="1941"/>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5" name="Line 175"/>
              <p:cNvSpPr>
                <a:spLocks noChangeShapeType="1"/>
              </p:cNvSpPr>
              <p:nvPr/>
            </p:nvSpPr>
            <p:spPr bwMode="auto">
              <a:xfrm flipV="1">
                <a:off x="2289" y="1874"/>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6" name="Line 176"/>
              <p:cNvSpPr>
                <a:spLocks noChangeShapeType="1"/>
              </p:cNvSpPr>
              <p:nvPr/>
            </p:nvSpPr>
            <p:spPr bwMode="auto">
              <a:xfrm flipV="1">
                <a:off x="2314" y="1808"/>
                <a:ext cx="15"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7" name="Line 177"/>
              <p:cNvSpPr>
                <a:spLocks noChangeShapeType="1"/>
              </p:cNvSpPr>
              <p:nvPr/>
            </p:nvSpPr>
            <p:spPr bwMode="auto">
              <a:xfrm flipV="1">
                <a:off x="2340" y="1741"/>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8" name="Line 178"/>
              <p:cNvSpPr>
                <a:spLocks noChangeShapeType="1"/>
              </p:cNvSpPr>
              <p:nvPr/>
            </p:nvSpPr>
            <p:spPr bwMode="auto">
              <a:xfrm flipV="1">
                <a:off x="2366" y="1674"/>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9" name="Line 179"/>
              <p:cNvSpPr>
                <a:spLocks noChangeShapeType="1"/>
              </p:cNvSpPr>
              <p:nvPr/>
            </p:nvSpPr>
            <p:spPr bwMode="auto">
              <a:xfrm flipV="1">
                <a:off x="2391" y="1607"/>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0" name="Line 180"/>
              <p:cNvSpPr>
                <a:spLocks noChangeShapeType="1"/>
              </p:cNvSpPr>
              <p:nvPr/>
            </p:nvSpPr>
            <p:spPr bwMode="auto">
              <a:xfrm flipV="1">
                <a:off x="2417" y="1540"/>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1" name="Line 181"/>
              <p:cNvSpPr>
                <a:spLocks noChangeShapeType="1"/>
              </p:cNvSpPr>
              <p:nvPr/>
            </p:nvSpPr>
            <p:spPr bwMode="auto">
              <a:xfrm flipV="1">
                <a:off x="2443" y="1473"/>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2" name="Line 182"/>
              <p:cNvSpPr>
                <a:spLocks noChangeShapeType="1"/>
              </p:cNvSpPr>
              <p:nvPr/>
            </p:nvSpPr>
            <p:spPr bwMode="auto">
              <a:xfrm flipV="1">
                <a:off x="2469" y="1406"/>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3" name="Line 183"/>
              <p:cNvSpPr>
                <a:spLocks noChangeShapeType="1"/>
              </p:cNvSpPr>
              <p:nvPr/>
            </p:nvSpPr>
            <p:spPr bwMode="auto">
              <a:xfrm flipV="1">
                <a:off x="2494" y="1349"/>
                <a:ext cx="11" cy="2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2" name="Group 184"/>
            <p:cNvGrpSpPr>
              <a:grpSpLocks/>
            </p:cNvGrpSpPr>
            <p:nvPr/>
          </p:nvGrpSpPr>
          <p:grpSpPr bwMode="auto">
            <a:xfrm>
              <a:off x="1928" y="1318"/>
              <a:ext cx="420" cy="1977"/>
              <a:chOff x="1928" y="1318"/>
              <a:chExt cx="420" cy="1977"/>
            </a:xfrm>
          </p:grpSpPr>
          <p:sp>
            <p:nvSpPr>
              <p:cNvPr id="265" name="Line 185"/>
              <p:cNvSpPr>
                <a:spLocks noChangeShapeType="1"/>
              </p:cNvSpPr>
              <p:nvPr/>
            </p:nvSpPr>
            <p:spPr bwMode="auto">
              <a:xfrm flipV="1">
                <a:off x="1928" y="3258"/>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6" name="Line 186"/>
              <p:cNvSpPr>
                <a:spLocks noChangeShapeType="1"/>
              </p:cNvSpPr>
              <p:nvPr/>
            </p:nvSpPr>
            <p:spPr bwMode="auto">
              <a:xfrm flipV="1">
                <a:off x="1943" y="3191"/>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7" name="Line 187"/>
              <p:cNvSpPr>
                <a:spLocks noChangeShapeType="1"/>
              </p:cNvSpPr>
              <p:nvPr/>
            </p:nvSpPr>
            <p:spPr bwMode="auto">
              <a:xfrm flipV="1">
                <a:off x="1956" y="3124"/>
                <a:ext cx="9"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8" name="Line 188"/>
              <p:cNvSpPr>
                <a:spLocks noChangeShapeType="1"/>
              </p:cNvSpPr>
              <p:nvPr/>
            </p:nvSpPr>
            <p:spPr bwMode="auto">
              <a:xfrm flipV="1">
                <a:off x="1971" y="305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9" name="Line 189"/>
              <p:cNvSpPr>
                <a:spLocks noChangeShapeType="1"/>
              </p:cNvSpPr>
              <p:nvPr/>
            </p:nvSpPr>
            <p:spPr bwMode="auto">
              <a:xfrm flipV="1">
                <a:off x="1985" y="2990"/>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0" name="Line 190"/>
              <p:cNvSpPr>
                <a:spLocks noChangeShapeType="1"/>
              </p:cNvSpPr>
              <p:nvPr/>
            </p:nvSpPr>
            <p:spPr bwMode="auto">
              <a:xfrm flipV="1">
                <a:off x="2000" y="2923"/>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1" name="Line 191"/>
              <p:cNvSpPr>
                <a:spLocks noChangeShapeType="1"/>
              </p:cNvSpPr>
              <p:nvPr/>
            </p:nvSpPr>
            <p:spPr bwMode="auto">
              <a:xfrm flipV="1">
                <a:off x="2013" y="2856"/>
                <a:ext cx="9"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2" name="Line 192"/>
              <p:cNvSpPr>
                <a:spLocks noChangeShapeType="1"/>
              </p:cNvSpPr>
              <p:nvPr/>
            </p:nvSpPr>
            <p:spPr bwMode="auto">
              <a:xfrm flipV="1">
                <a:off x="2028" y="2789"/>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3" name="Line 193"/>
              <p:cNvSpPr>
                <a:spLocks noChangeShapeType="1"/>
              </p:cNvSpPr>
              <p:nvPr/>
            </p:nvSpPr>
            <p:spPr bwMode="auto">
              <a:xfrm flipV="1">
                <a:off x="2042" y="2723"/>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4" name="Line 194"/>
              <p:cNvSpPr>
                <a:spLocks noChangeShapeType="1"/>
              </p:cNvSpPr>
              <p:nvPr/>
            </p:nvSpPr>
            <p:spPr bwMode="auto">
              <a:xfrm flipV="1">
                <a:off x="2056" y="2656"/>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5" name="Line 195"/>
              <p:cNvSpPr>
                <a:spLocks noChangeShapeType="1"/>
              </p:cNvSpPr>
              <p:nvPr/>
            </p:nvSpPr>
            <p:spPr bwMode="auto">
              <a:xfrm flipV="1">
                <a:off x="2070" y="2589"/>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6" name="Line 196"/>
              <p:cNvSpPr>
                <a:spLocks noChangeShapeType="1"/>
              </p:cNvSpPr>
              <p:nvPr/>
            </p:nvSpPr>
            <p:spPr bwMode="auto">
              <a:xfrm flipV="1">
                <a:off x="2084" y="2522"/>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7" name="Line 197"/>
              <p:cNvSpPr>
                <a:spLocks noChangeShapeType="1"/>
              </p:cNvSpPr>
              <p:nvPr/>
            </p:nvSpPr>
            <p:spPr bwMode="auto">
              <a:xfrm flipV="1">
                <a:off x="2099" y="245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8" name="Line 198"/>
              <p:cNvSpPr>
                <a:spLocks noChangeShapeType="1"/>
              </p:cNvSpPr>
              <p:nvPr/>
            </p:nvSpPr>
            <p:spPr bwMode="auto">
              <a:xfrm flipV="1">
                <a:off x="2113" y="2388"/>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9" name="Line 199"/>
              <p:cNvSpPr>
                <a:spLocks noChangeShapeType="1"/>
              </p:cNvSpPr>
              <p:nvPr/>
            </p:nvSpPr>
            <p:spPr bwMode="auto">
              <a:xfrm flipV="1">
                <a:off x="2127" y="2321"/>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0" name="Line 200"/>
              <p:cNvSpPr>
                <a:spLocks noChangeShapeType="1"/>
              </p:cNvSpPr>
              <p:nvPr/>
            </p:nvSpPr>
            <p:spPr bwMode="auto">
              <a:xfrm flipV="1">
                <a:off x="2141" y="2254"/>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1" name="Line 201"/>
              <p:cNvSpPr>
                <a:spLocks noChangeShapeType="1"/>
              </p:cNvSpPr>
              <p:nvPr/>
            </p:nvSpPr>
            <p:spPr bwMode="auto">
              <a:xfrm flipV="1">
                <a:off x="2155" y="218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2" name="Line 202"/>
              <p:cNvSpPr>
                <a:spLocks noChangeShapeType="1"/>
              </p:cNvSpPr>
              <p:nvPr/>
            </p:nvSpPr>
            <p:spPr bwMode="auto">
              <a:xfrm flipV="1">
                <a:off x="2169" y="2121"/>
                <a:ext cx="9"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3" name="Line 203"/>
              <p:cNvSpPr>
                <a:spLocks noChangeShapeType="1"/>
              </p:cNvSpPr>
              <p:nvPr/>
            </p:nvSpPr>
            <p:spPr bwMode="auto">
              <a:xfrm flipV="1">
                <a:off x="2184" y="2054"/>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4" name="Line 204"/>
              <p:cNvSpPr>
                <a:spLocks noChangeShapeType="1"/>
              </p:cNvSpPr>
              <p:nvPr/>
            </p:nvSpPr>
            <p:spPr bwMode="auto">
              <a:xfrm flipV="1">
                <a:off x="2198" y="1987"/>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5" name="Line 205"/>
              <p:cNvSpPr>
                <a:spLocks noChangeShapeType="1"/>
              </p:cNvSpPr>
              <p:nvPr/>
            </p:nvSpPr>
            <p:spPr bwMode="auto">
              <a:xfrm flipV="1">
                <a:off x="2212" y="1920"/>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6" name="Line 206"/>
              <p:cNvSpPr>
                <a:spLocks noChangeShapeType="1"/>
              </p:cNvSpPr>
              <p:nvPr/>
            </p:nvSpPr>
            <p:spPr bwMode="auto">
              <a:xfrm flipV="1">
                <a:off x="2226" y="1853"/>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7" name="Line 207"/>
              <p:cNvSpPr>
                <a:spLocks noChangeShapeType="1"/>
              </p:cNvSpPr>
              <p:nvPr/>
            </p:nvSpPr>
            <p:spPr bwMode="auto">
              <a:xfrm flipV="1">
                <a:off x="2241" y="1786"/>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8" name="Line 208"/>
              <p:cNvSpPr>
                <a:spLocks noChangeShapeType="1"/>
              </p:cNvSpPr>
              <p:nvPr/>
            </p:nvSpPr>
            <p:spPr bwMode="auto">
              <a:xfrm flipV="1">
                <a:off x="2254" y="1719"/>
                <a:ext cx="9"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9" name="Line 209"/>
              <p:cNvSpPr>
                <a:spLocks noChangeShapeType="1"/>
              </p:cNvSpPr>
              <p:nvPr/>
            </p:nvSpPr>
            <p:spPr bwMode="auto">
              <a:xfrm flipV="1">
                <a:off x="2269" y="1652"/>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0" name="Line 210"/>
              <p:cNvSpPr>
                <a:spLocks noChangeShapeType="1"/>
              </p:cNvSpPr>
              <p:nvPr/>
            </p:nvSpPr>
            <p:spPr bwMode="auto">
              <a:xfrm flipV="1">
                <a:off x="2283" y="158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1" name="Line 211"/>
              <p:cNvSpPr>
                <a:spLocks noChangeShapeType="1"/>
              </p:cNvSpPr>
              <p:nvPr/>
            </p:nvSpPr>
            <p:spPr bwMode="auto">
              <a:xfrm flipV="1">
                <a:off x="2298" y="1519"/>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2" name="Line 212"/>
              <p:cNvSpPr>
                <a:spLocks noChangeShapeType="1"/>
              </p:cNvSpPr>
              <p:nvPr/>
            </p:nvSpPr>
            <p:spPr bwMode="auto">
              <a:xfrm flipV="1">
                <a:off x="2311" y="1452"/>
                <a:ext cx="9"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3" name="Line 213"/>
              <p:cNvSpPr>
                <a:spLocks noChangeShapeType="1"/>
              </p:cNvSpPr>
              <p:nvPr/>
            </p:nvSpPr>
            <p:spPr bwMode="auto">
              <a:xfrm flipV="1">
                <a:off x="2326" y="1385"/>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4" name="Line 214"/>
              <p:cNvSpPr>
                <a:spLocks noChangeShapeType="1"/>
              </p:cNvSpPr>
              <p:nvPr/>
            </p:nvSpPr>
            <p:spPr bwMode="auto">
              <a:xfrm flipV="1">
                <a:off x="2340" y="1318"/>
                <a:ext cx="8" cy="37"/>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3" name="Group 215"/>
            <p:cNvGrpSpPr>
              <a:grpSpLocks/>
            </p:cNvGrpSpPr>
            <p:nvPr/>
          </p:nvGrpSpPr>
          <p:grpSpPr bwMode="auto">
            <a:xfrm>
              <a:off x="1350" y="1669"/>
              <a:ext cx="1579" cy="1261"/>
              <a:chOff x="1350" y="1669"/>
              <a:chExt cx="1579" cy="1261"/>
            </a:xfrm>
          </p:grpSpPr>
          <p:sp>
            <p:nvSpPr>
              <p:cNvPr id="241" name="Line 216"/>
              <p:cNvSpPr>
                <a:spLocks noChangeShapeType="1"/>
              </p:cNvSpPr>
              <p:nvPr/>
            </p:nvSpPr>
            <p:spPr bwMode="auto">
              <a:xfrm flipV="1">
                <a:off x="1350" y="2900"/>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2" name="Line 217"/>
              <p:cNvSpPr>
                <a:spLocks noChangeShapeType="1"/>
              </p:cNvSpPr>
              <p:nvPr/>
            </p:nvSpPr>
            <p:spPr bwMode="auto">
              <a:xfrm flipV="1">
                <a:off x="1417" y="2846"/>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3" name="Line 218"/>
              <p:cNvSpPr>
                <a:spLocks noChangeShapeType="1"/>
              </p:cNvSpPr>
              <p:nvPr/>
            </p:nvSpPr>
            <p:spPr bwMode="auto">
              <a:xfrm flipV="1">
                <a:off x="1484" y="2792"/>
                <a:ext cx="37"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4" name="Line 219"/>
              <p:cNvSpPr>
                <a:spLocks noChangeShapeType="1"/>
              </p:cNvSpPr>
              <p:nvPr/>
            </p:nvSpPr>
            <p:spPr bwMode="auto">
              <a:xfrm flipV="1">
                <a:off x="1551" y="2739"/>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5" name="Line 220"/>
              <p:cNvSpPr>
                <a:spLocks noChangeShapeType="1"/>
              </p:cNvSpPr>
              <p:nvPr/>
            </p:nvSpPr>
            <p:spPr bwMode="auto">
              <a:xfrm flipV="1">
                <a:off x="1618" y="2685"/>
                <a:ext cx="37"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6" name="Line 221"/>
              <p:cNvSpPr>
                <a:spLocks noChangeShapeType="1"/>
              </p:cNvSpPr>
              <p:nvPr/>
            </p:nvSpPr>
            <p:spPr bwMode="auto">
              <a:xfrm flipV="1">
                <a:off x="1685" y="2632"/>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7" name="Line 222"/>
              <p:cNvSpPr>
                <a:spLocks noChangeShapeType="1"/>
              </p:cNvSpPr>
              <p:nvPr/>
            </p:nvSpPr>
            <p:spPr bwMode="auto">
              <a:xfrm flipV="1">
                <a:off x="1752" y="2579"/>
                <a:ext cx="37" cy="29"/>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8" name="Line 223"/>
              <p:cNvSpPr>
                <a:spLocks noChangeShapeType="1"/>
              </p:cNvSpPr>
              <p:nvPr/>
            </p:nvSpPr>
            <p:spPr bwMode="auto">
              <a:xfrm flipV="1">
                <a:off x="1819" y="2525"/>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9" name="Line 224"/>
              <p:cNvSpPr>
                <a:spLocks noChangeShapeType="1"/>
              </p:cNvSpPr>
              <p:nvPr/>
            </p:nvSpPr>
            <p:spPr bwMode="auto">
              <a:xfrm flipV="1">
                <a:off x="1886" y="2472"/>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0" name="Line 225"/>
              <p:cNvSpPr>
                <a:spLocks noChangeShapeType="1"/>
              </p:cNvSpPr>
              <p:nvPr/>
            </p:nvSpPr>
            <p:spPr bwMode="auto">
              <a:xfrm flipV="1">
                <a:off x="1953" y="2418"/>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1" name="Line 226"/>
              <p:cNvSpPr>
                <a:spLocks noChangeShapeType="1"/>
              </p:cNvSpPr>
              <p:nvPr/>
            </p:nvSpPr>
            <p:spPr bwMode="auto">
              <a:xfrm flipV="1">
                <a:off x="2020" y="2365"/>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2" name="Line 227"/>
              <p:cNvSpPr>
                <a:spLocks noChangeShapeType="1"/>
              </p:cNvSpPr>
              <p:nvPr/>
            </p:nvSpPr>
            <p:spPr bwMode="auto">
              <a:xfrm flipV="1">
                <a:off x="2087" y="2311"/>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3" name="Line 228"/>
              <p:cNvSpPr>
                <a:spLocks noChangeShapeType="1"/>
              </p:cNvSpPr>
              <p:nvPr/>
            </p:nvSpPr>
            <p:spPr bwMode="auto">
              <a:xfrm flipV="1">
                <a:off x="2154" y="2257"/>
                <a:ext cx="38"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4" name="Line 229"/>
              <p:cNvSpPr>
                <a:spLocks noChangeShapeType="1"/>
              </p:cNvSpPr>
              <p:nvPr/>
            </p:nvSpPr>
            <p:spPr bwMode="auto">
              <a:xfrm flipV="1">
                <a:off x="2221" y="2204"/>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5" name="Line 230"/>
              <p:cNvSpPr>
                <a:spLocks noChangeShapeType="1"/>
              </p:cNvSpPr>
              <p:nvPr/>
            </p:nvSpPr>
            <p:spPr bwMode="auto">
              <a:xfrm flipV="1">
                <a:off x="2288" y="2150"/>
                <a:ext cx="38"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6" name="Line 231"/>
              <p:cNvSpPr>
                <a:spLocks noChangeShapeType="1"/>
              </p:cNvSpPr>
              <p:nvPr/>
            </p:nvSpPr>
            <p:spPr bwMode="auto">
              <a:xfrm flipV="1">
                <a:off x="2355" y="2097"/>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7" name="Line 232"/>
              <p:cNvSpPr>
                <a:spLocks noChangeShapeType="1"/>
              </p:cNvSpPr>
              <p:nvPr/>
            </p:nvSpPr>
            <p:spPr bwMode="auto">
              <a:xfrm flipV="1">
                <a:off x="2422" y="2043"/>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8" name="Line 233"/>
              <p:cNvSpPr>
                <a:spLocks noChangeShapeType="1"/>
              </p:cNvSpPr>
              <p:nvPr/>
            </p:nvSpPr>
            <p:spPr bwMode="auto">
              <a:xfrm flipV="1">
                <a:off x="2489" y="1990"/>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9" name="Line 234"/>
              <p:cNvSpPr>
                <a:spLocks noChangeShapeType="1"/>
              </p:cNvSpPr>
              <p:nvPr/>
            </p:nvSpPr>
            <p:spPr bwMode="auto">
              <a:xfrm flipV="1">
                <a:off x="2556" y="1937"/>
                <a:ext cx="38" cy="29"/>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0" name="Line 235"/>
              <p:cNvSpPr>
                <a:spLocks noChangeShapeType="1"/>
              </p:cNvSpPr>
              <p:nvPr/>
            </p:nvSpPr>
            <p:spPr bwMode="auto">
              <a:xfrm flipV="1">
                <a:off x="2623" y="1883"/>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1" name="Line 236"/>
              <p:cNvSpPr>
                <a:spLocks noChangeShapeType="1"/>
              </p:cNvSpPr>
              <p:nvPr/>
            </p:nvSpPr>
            <p:spPr bwMode="auto">
              <a:xfrm flipV="1">
                <a:off x="2690" y="1830"/>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2" name="Line 237"/>
              <p:cNvSpPr>
                <a:spLocks noChangeShapeType="1"/>
              </p:cNvSpPr>
              <p:nvPr/>
            </p:nvSpPr>
            <p:spPr bwMode="auto">
              <a:xfrm flipV="1">
                <a:off x="2757" y="1776"/>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3" name="Line 238"/>
              <p:cNvSpPr>
                <a:spLocks noChangeShapeType="1"/>
              </p:cNvSpPr>
              <p:nvPr/>
            </p:nvSpPr>
            <p:spPr bwMode="auto">
              <a:xfrm flipV="1">
                <a:off x="2824" y="1722"/>
                <a:ext cx="38"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4" name="Line 239"/>
              <p:cNvSpPr>
                <a:spLocks noChangeShapeType="1"/>
              </p:cNvSpPr>
              <p:nvPr/>
            </p:nvSpPr>
            <p:spPr bwMode="auto">
              <a:xfrm flipV="1">
                <a:off x="2891" y="1669"/>
                <a:ext cx="38" cy="30"/>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4" name="Group 240"/>
            <p:cNvGrpSpPr>
              <a:grpSpLocks/>
            </p:cNvGrpSpPr>
            <p:nvPr/>
          </p:nvGrpSpPr>
          <p:grpSpPr bwMode="auto">
            <a:xfrm>
              <a:off x="1943" y="1318"/>
              <a:ext cx="385" cy="1978"/>
              <a:chOff x="1943" y="1318"/>
              <a:chExt cx="385" cy="1978"/>
            </a:xfrm>
          </p:grpSpPr>
          <p:sp>
            <p:nvSpPr>
              <p:cNvPr id="211" name="Line 241"/>
              <p:cNvSpPr>
                <a:spLocks noChangeShapeType="1"/>
              </p:cNvSpPr>
              <p:nvPr/>
            </p:nvSpPr>
            <p:spPr bwMode="auto">
              <a:xfrm flipH="1" flipV="1">
                <a:off x="2321" y="3258"/>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2" name="Line 242"/>
              <p:cNvSpPr>
                <a:spLocks noChangeShapeType="1"/>
              </p:cNvSpPr>
              <p:nvPr/>
            </p:nvSpPr>
            <p:spPr bwMode="auto">
              <a:xfrm flipH="1" flipV="1">
                <a:off x="2308" y="3191"/>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3" name="Line 243"/>
              <p:cNvSpPr>
                <a:spLocks noChangeShapeType="1"/>
              </p:cNvSpPr>
              <p:nvPr/>
            </p:nvSpPr>
            <p:spPr bwMode="auto">
              <a:xfrm flipH="1" flipV="1">
                <a:off x="2295" y="3124"/>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4" name="Line 244"/>
              <p:cNvSpPr>
                <a:spLocks noChangeShapeType="1"/>
              </p:cNvSpPr>
              <p:nvPr/>
            </p:nvSpPr>
            <p:spPr bwMode="auto">
              <a:xfrm flipH="1" flipV="1">
                <a:off x="2281" y="3058"/>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5" name="Line 245"/>
              <p:cNvSpPr>
                <a:spLocks noChangeShapeType="1"/>
              </p:cNvSpPr>
              <p:nvPr/>
            </p:nvSpPr>
            <p:spPr bwMode="auto">
              <a:xfrm flipH="1" flipV="1">
                <a:off x="2269" y="2991"/>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6" name="Line 246"/>
              <p:cNvSpPr>
                <a:spLocks noChangeShapeType="1"/>
              </p:cNvSpPr>
              <p:nvPr/>
            </p:nvSpPr>
            <p:spPr bwMode="auto">
              <a:xfrm flipH="1" flipV="1">
                <a:off x="2256" y="2924"/>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7" name="Line 247"/>
              <p:cNvSpPr>
                <a:spLocks noChangeShapeType="1"/>
              </p:cNvSpPr>
              <p:nvPr/>
            </p:nvSpPr>
            <p:spPr bwMode="auto">
              <a:xfrm flipH="1" flipV="1">
                <a:off x="2242" y="285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8" name="Line 248"/>
              <p:cNvSpPr>
                <a:spLocks noChangeShapeType="1"/>
              </p:cNvSpPr>
              <p:nvPr/>
            </p:nvSpPr>
            <p:spPr bwMode="auto">
              <a:xfrm flipH="1" flipV="1">
                <a:off x="2229" y="2790"/>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9" name="Line 249"/>
              <p:cNvSpPr>
                <a:spLocks noChangeShapeType="1"/>
              </p:cNvSpPr>
              <p:nvPr/>
            </p:nvSpPr>
            <p:spPr bwMode="auto">
              <a:xfrm flipH="1" flipV="1">
                <a:off x="2217" y="2723"/>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0" name="Line 250"/>
              <p:cNvSpPr>
                <a:spLocks noChangeShapeType="1"/>
              </p:cNvSpPr>
              <p:nvPr/>
            </p:nvSpPr>
            <p:spPr bwMode="auto">
              <a:xfrm flipH="1" flipV="1">
                <a:off x="2204" y="2656"/>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1" name="Line 251"/>
              <p:cNvSpPr>
                <a:spLocks noChangeShapeType="1"/>
              </p:cNvSpPr>
              <p:nvPr/>
            </p:nvSpPr>
            <p:spPr bwMode="auto">
              <a:xfrm flipH="1" flipV="1">
                <a:off x="2190" y="2589"/>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2" name="Line 252"/>
              <p:cNvSpPr>
                <a:spLocks noChangeShapeType="1"/>
              </p:cNvSpPr>
              <p:nvPr/>
            </p:nvSpPr>
            <p:spPr bwMode="auto">
              <a:xfrm flipH="1" flipV="1">
                <a:off x="2177" y="2522"/>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3" name="Line 253"/>
              <p:cNvSpPr>
                <a:spLocks noChangeShapeType="1"/>
              </p:cNvSpPr>
              <p:nvPr/>
            </p:nvSpPr>
            <p:spPr bwMode="auto">
              <a:xfrm flipH="1" flipV="1">
                <a:off x="2165" y="2456"/>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4" name="Line 254"/>
              <p:cNvSpPr>
                <a:spLocks noChangeShapeType="1"/>
              </p:cNvSpPr>
              <p:nvPr/>
            </p:nvSpPr>
            <p:spPr bwMode="auto">
              <a:xfrm flipH="1" flipV="1">
                <a:off x="2152" y="2389"/>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5" name="Line 255"/>
              <p:cNvSpPr>
                <a:spLocks noChangeShapeType="1"/>
              </p:cNvSpPr>
              <p:nvPr/>
            </p:nvSpPr>
            <p:spPr bwMode="auto">
              <a:xfrm flipH="1" flipV="1">
                <a:off x="2138" y="2322"/>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6" name="Line 256"/>
              <p:cNvSpPr>
                <a:spLocks noChangeShapeType="1"/>
              </p:cNvSpPr>
              <p:nvPr/>
            </p:nvSpPr>
            <p:spPr bwMode="auto">
              <a:xfrm flipH="1" flipV="1">
                <a:off x="2125" y="225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7" name="Line 257"/>
              <p:cNvSpPr>
                <a:spLocks noChangeShapeType="1"/>
              </p:cNvSpPr>
              <p:nvPr/>
            </p:nvSpPr>
            <p:spPr bwMode="auto">
              <a:xfrm flipH="1" flipV="1">
                <a:off x="2113" y="2188"/>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8" name="Line 258"/>
              <p:cNvSpPr>
                <a:spLocks noChangeShapeType="1"/>
              </p:cNvSpPr>
              <p:nvPr/>
            </p:nvSpPr>
            <p:spPr bwMode="auto">
              <a:xfrm flipH="1" flipV="1">
                <a:off x="2099" y="2121"/>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9" name="Line 259"/>
              <p:cNvSpPr>
                <a:spLocks noChangeShapeType="1"/>
              </p:cNvSpPr>
              <p:nvPr/>
            </p:nvSpPr>
            <p:spPr bwMode="auto">
              <a:xfrm flipH="1" flipV="1">
                <a:off x="2086" y="2054"/>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0" name="Line 260"/>
              <p:cNvSpPr>
                <a:spLocks noChangeShapeType="1"/>
              </p:cNvSpPr>
              <p:nvPr/>
            </p:nvSpPr>
            <p:spPr bwMode="auto">
              <a:xfrm flipH="1" flipV="1">
                <a:off x="2073" y="198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1" name="Line 261"/>
              <p:cNvSpPr>
                <a:spLocks noChangeShapeType="1"/>
              </p:cNvSpPr>
              <p:nvPr/>
            </p:nvSpPr>
            <p:spPr bwMode="auto">
              <a:xfrm flipH="1" flipV="1">
                <a:off x="2061" y="1920"/>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2" name="Line 262"/>
              <p:cNvSpPr>
                <a:spLocks noChangeShapeType="1"/>
              </p:cNvSpPr>
              <p:nvPr/>
            </p:nvSpPr>
            <p:spPr bwMode="auto">
              <a:xfrm flipH="1" flipV="1">
                <a:off x="2047" y="1854"/>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3" name="Line 263"/>
              <p:cNvSpPr>
                <a:spLocks noChangeShapeType="1"/>
              </p:cNvSpPr>
              <p:nvPr/>
            </p:nvSpPr>
            <p:spPr bwMode="auto">
              <a:xfrm flipH="1" flipV="1">
                <a:off x="2034" y="1787"/>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4" name="Line 264"/>
              <p:cNvSpPr>
                <a:spLocks noChangeShapeType="1"/>
              </p:cNvSpPr>
              <p:nvPr/>
            </p:nvSpPr>
            <p:spPr bwMode="auto">
              <a:xfrm flipH="1" flipV="1">
                <a:off x="2021" y="1720"/>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5" name="Line 265"/>
              <p:cNvSpPr>
                <a:spLocks noChangeShapeType="1"/>
              </p:cNvSpPr>
              <p:nvPr/>
            </p:nvSpPr>
            <p:spPr bwMode="auto">
              <a:xfrm flipH="1" flipV="1">
                <a:off x="2008" y="1653"/>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6" name="Line 266"/>
              <p:cNvSpPr>
                <a:spLocks noChangeShapeType="1"/>
              </p:cNvSpPr>
              <p:nvPr/>
            </p:nvSpPr>
            <p:spPr bwMode="auto">
              <a:xfrm flipH="1" flipV="1">
                <a:off x="1995" y="1586"/>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7" name="Line 267"/>
              <p:cNvSpPr>
                <a:spLocks noChangeShapeType="1"/>
              </p:cNvSpPr>
              <p:nvPr/>
            </p:nvSpPr>
            <p:spPr bwMode="auto">
              <a:xfrm flipH="1" flipV="1">
                <a:off x="1982" y="1519"/>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8" name="Line 268"/>
              <p:cNvSpPr>
                <a:spLocks noChangeShapeType="1"/>
              </p:cNvSpPr>
              <p:nvPr/>
            </p:nvSpPr>
            <p:spPr bwMode="auto">
              <a:xfrm flipH="1" flipV="1">
                <a:off x="1969" y="1452"/>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9" name="Line 269"/>
              <p:cNvSpPr>
                <a:spLocks noChangeShapeType="1"/>
              </p:cNvSpPr>
              <p:nvPr/>
            </p:nvSpPr>
            <p:spPr bwMode="auto">
              <a:xfrm flipH="1" flipV="1">
                <a:off x="1956" y="138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0" name="Line 270"/>
              <p:cNvSpPr>
                <a:spLocks noChangeShapeType="1"/>
              </p:cNvSpPr>
              <p:nvPr/>
            </p:nvSpPr>
            <p:spPr bwMode="auto">
              <a:xfrm flipH="1" flipV="1">
                <a:off x="1943" y="1318"/>
                <a:ext cx="7"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5" name="Group 271"/>
            <p:cNvGrpSpPr>
              <a:grpSpLocks/>
            </p:cNvGrpSpPr>
            <p:nvPr/>
          </p:nvGrpSpPr>
          <p:grpSpPr bwMode="auto">
            <a:xfrm>
              <a:off x="1785" y="1342"/>
              <a:ext cx="698" cy="1911"/>
              <a:chOff x="1785" y="1342"/>
              <a:chExt cx="698" cy="1911"/>
            </a:xfrm>
          </p:grpSpPr>
          <p:sp>
            <p:nvSpPr>
              <p:cNvPr id="182" name="Line 272"/>
              <p:cNvSpPr>
                <a:spLocks noChangeShapeType="1"/>
              </p:cNvSpPr>
              <p:nvPr/>
            </p:nvSpPr>
            <p:spPr bwMode="auto">
              <a:xfrm flipH="1" flipV="1">
                <a:off x="2469" y="3215"/>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3" name="Line 273"/>
              <p:cNvSpPr>
                <a:spLocks noChangeShapeType="1"/>
              </p:cNvSpPr>
              <p:nvPr/>
            </p:nvSpPr>
            <p:spPr bwMode="auto">
              <a:xfrm flipH="1" flipV="1">
                <a:off x="2445" y="3148"/>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4" name="Line 274"/>
              <p:cNvSpPr>
                <a:spLocks noChangeShapeType="1"/>
              </p:cNvSpPr>
              <p:nvPr/>
            </p:nvSpPr>
            <p:spPr bwMode="auto">
              <a:xfrm flipH="1" flipV="1">
                <a:off x="2420" y="3081"/>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5" name="Line 275"/>
              <p:cNvSpPr>
                <a:spLocks noChangeShapeType="1"/>
              </p:cNvSpPr>
              <p:nvPr/>
            </p:nvSpPr>
            <p:spPr bwMode="auto">
              <a:xfrm flipH="1" flipV="1">
                <a:off x="2396" y="3015"/>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6" name="Line 276"/>
              <p:cNvSpPr>
                <a:spLocks noChangeShapeType="1"/>
              </p:cNvSpPr>
              <p:nvPr/>
            </p:nvSpPr>
            <p:spPr bwMode="auto">
              <a:xfrm flipH="1" flipV="1">
                <a:off x="2372" y="2948"/>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7" name="Line 277"/>
              <p:cNvSpPr>
                <a:spLocks noChangeShapeType="1"/>
              </p:cNvSpPr>
              <p:nvPr/>
            </p:nvSpPr>
            <p:spPr bwMode="auto">
              <a:xfrm flipH="1" flipV="1">
                <a:off x="2347" y="2881"/>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8" name="Line 278"/>
              <p:cNvSpPr>
                <a:spLocks noChangeShapeType="1"/>
              </p:cNvSpPr>
              <p:nvPr/>
            </p:nvSpPr>
            <p:spPr bwMode="auto">
              <a:xfrm flipH="1" flipV="1">
                <a:off x="2323" y="2814"/>
                <a:ext cx="1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9" name="Line 279"/>
              <p:cNvSpPr>
                <a:spLocks noChangeShapeType="1"/>
              </p:cNvSpPr>
              <p:nvPr/>
            </p:nvSpPr>
            <p:spPr bwMode="auto">
              <a:xfrm flipH="1" flipV="1">
                <a:off x="2298" y="2747"/>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0" name="Line 280"/>
              <p:cNvSpPr>
                <a:spLocks noChangeShapeType="1"/>
              </p:cNvSpPr>
              <p:nvPr/>
            </p:nvSpPr>
            <p:spPr bwMode="auto">
              <a:xfrm flipH="1" flipV="1">
                <a:off x="2274" y="2680"/>
                <a:ext cx="1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1" name="Line 281"/>
              <p:cNvSpPr>
                <a:spLocks noChangeShapeType="1"/>
              </p:cNvSpPr>
              <p:nvPr/>
            </p:nvSpPr>
            <p:spPr bwMode="auto">
              <a:xfrm flipH="1" flipV="1">
                <a:off x="2249" y="2613"/>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2" name="Line 282"/>
              <p:cNvSpPr>
                <a:spLocks noChangeShapeType="1"/>
              </p:cNvSpPr>
              <p:nvPr/>
            </p:nvSpPr>
            <p:spPr bwMode="auto">
              <a:xfrm flipH="1" flipV="1">
                <a:off x="2225" y="2546"/>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3" name="Line 283"/>
              <p:cNvSpPr>
                <a:spLocks noChangeShapeType="1"/>
              </p:cNvSpPr>
              <p:nvPr/>
            </p:nvSpPr>
            <p:spPr bwMode="auto">
              <a:xfrm flipH="1" flipV="1">
                <a:off x="2201" y="2479"/>
                <a:ext cx="1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4" name="Line 284"/>
              <p:cNvSpPr>
                <a:spLocks noChangeShapeType="1"/>
              </p:cNvSpPr>
              <p:nvPr/>
            </p:nvSpPr>
            <p:spPr bwMode="auto">
              <a:xfrm flipH="1" flipV="1">
                <a:off x="2176" y="2413"/>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5" name="Line 285"/>
              <p:cNvSpPr>
                <a:spLocks noChangeShapeType="1"/>
              </p:cNvSpPr>
              <p:nvPr/>
            </p:nvSpPr>
            <p:spPr bwMode="auto">
              <a:xfrm flipH="1" flipV="1">
                <a:off x="2152" y="2346"/>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6" name="Line 286"/>
              <p:cNvSpPr>
                <a:spLocks noChangeShapeType="1"/>
              </p:cNvSpPr>
              <p:nvPr/>
            </p:nvSpPr>
            <p:spPr bwMode="auto">
              <a:xfrm flipH="1" flipV="1">
                <a:off x="2127" y="2279"/>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7" name="Line 287"/>
              <p:cNvSpPr>
                <a:spLocks noChangeShapeType="1"/>
              </p:cNvSpPr>
              <p:nvPr/>
            </p:nvSpPr>
            <p:spPr bwMode="auto">
              <a:xfrm flipH="1" flipV="1">
                <a:off x="2102" y="2212"/>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8" name="Line 288"/>
              <p:cNvSpPr>
                <a:spLocks noChangeShapeType="1"/>
              </p:cNvSpPr>
              <p:nvPr/>
            </p:nvSpPr>
            <p:spPr bwMode="auto">
              <a:xfrm flipH="1" flipV="1">
                <a:off x="2078" y="2145"/>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9" name="Line 289"/>
              <p:cNvSpPr>
                <a:spLocks noChangeShapeType="1"/>
              </p:cNvSpPr>
              <p:nvPr/>
            </p:nvSpPr>
            <p:spPr bwMode="auto">
              <a:xfrm flipH="1" flipV="1">
                <a:off x="2054" y="2078"/>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0" name="Line 290"/>
              <p:cNvSpPr>
                <a:spLocks noChangeShapeType="1"/>
              </p:cNvSpPr>
              <p:nvPr/>
            </p:nvSpPr>
            <p:spPr bwMode="auto">
              <a:xfrm flipH="1" flipV="1">
                <a:off x="2029" y="2011"/>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1" name="Line 291"/>
              <p:cNvSpPr>
                <a:spLocks noChangeShapeType="1"/>
              </p:cNvSpPr>
              <p:nvPr/>
            </p:nvSpPr>
            <p:spPr bwMode="auto">
              <a:xfrm flipH="1" flipV="1">
                <a:off x="2005" y="1944"/>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2" name="Line 292"/>
              <p:cNvSpPr>
                <a:spLocks noChangeShapeType="1"/>
              </p:cNvSpPr>
              <p:nvPr/>
            </p:nvSpPr>
            <p:spPr bwMode="auto">
              <a:xfrm flipH="1" flipV="1">
                <a:off x="1980" y="1877"/>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3" name="Line 293"/>
              <p:cNvSpPr>
                <a:spLocks noChangeShapeType="1"/>
              </p:cNvSpPr>
              <p:nvPr/>
            </p:nvSpPr>
            <p:spPr bwMode="auto">
              <a:xfrm flipH="1" flipV="1">
                <a:off x="1956" y="1811"/>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4" name="Line 294"/>
              <p:cNvSpPr>
                <a:spLocks noChangeShapeType="1"/>
              </p:cNvSpPr>
              <p:nvPr/>
            </p:nvSpPr>
            <p:spPr bwMode="auto">
              <a:xfrm flipH="1" flipV="1">
                <a:off x="1932" y="1744"/>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5" name="Line 295"/>
              <p:cNvSpPr>
                <a:spLocks noChangeShapeType="1"/>
              </p:cNvSpPr>
              <p:nvPr/>
            </p:nvSpPr>
            <p:spPr bwMode="auto">
              <a:xfrm flipH="1" flipV="1">
                <a:off x="1907" y="1677"/>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6" name="Line 296"/>
              <p:cNvSpPr>
                <a:spLocks noChangeShapeType="1"/>
              </p:cNvSpPr>
              <p:nvPr/>
            </p:nvSpPr>
            <p:spPr bwMode="auto">
              <a:xfrm flipH="1" flipV="1">
                <a:off x="1883" y="1610"/>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7" name="Line 297"/>
              <p:cNvSpPr>
                <a:spLocks noChangeShapeType="1"/>
              </p:cNvSpPr>
              <p:nvPr/>
            </p:nvSpPr>
            <p:spPr bwMode="auto">
              <a:xfrm flipH="1" flipV="1">
                <a:off x="1858" y="1543"/>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8" name="Line 298"/>
              <p:cNvSpPr>
                <a:spLocks noChangeShapeType="1"/>
              </p:cNvSpPr>
              <p:nvPr/>
            </p:nvSpPr>
            <p:spPr bwMode="auto">
              <a:xfrm flipH="1" flipV="1">
                <a:off x="1834" y="1476"/>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9" name="Line 299"/>
              <p:cNvSpPr>
                <a:spLocks noChangeShapeType="1"/>
              </p:cNvSpPr>
              <p:nvPr/>
            </p:nvSpPr>
            <p:spPr bwMode="auto">
              <a:xfrm flipH="1" flipV="1">
                <a:off x="1809" y="1409"/>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0" name="Line 300"/>
              <p:cNvSpPr>
                <a:spLocks noChangeShapeType="1"/>
              </p:cNvSpPr>
              <p:nvPr/>
            </p:nvSpPr>
            <p:spPr bwMode="auto">
              <a:xfrm flipH="1" flipV="1">
                <a:off x="1785" y="1342"/>
                <a:ext cx="13"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6" name="Group 301"/>
            <p:cNvGrpSpPr>
              <a:grpSpLocks/>
            </p:cNvGrpSpPr>
            <p:nvPr/>
          </p:nvGrpSpPr>
          <p:grpSpPr bwMode="auto">
            <a:xfrm>
              <a:off x="1640" y="1411"/>
              <a:ext cx="988" cy="1777"/>
              <a:chOff x="1640" y="1411"/>
              <a:chExt cx="988" cy="1777"/>
            </a:xfrm>
          </p:grpSpPr>
          <p:sp>
            <p:nvSpPr>
              <p:cNvPr id="155" name="Line 302"/>
              <p:cNvSpPr>
                <a:spLocks noChangeShapeType="1"/>
              </p:cNvSpPr>
              <p:nvPr/>
            </p:nvSpPr>
            <p:spPr bwMode="auto">
              <a:xfrm flipH="1" flipV="1">
                <a:off x="2608" y="3150"/>
                <a:ext cx="2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6" name="Line 303"/>
              <p:cNvSpPr>
                <a:spLocks noChangeShapeType="1"/>
              </p:cNvSpPr>
              <p:nvPr/>
            </p:nvSpPr>
            <p:spPr bwMode="auto">
              <a:xfrm flipH="1" flipV="1">
                <a:off x="2570" y="3083"/>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7" name="Line 304"/>
              <p:cNvSpPr>
                <a:spLocks noChangeShapeType="1"/>
              </p:cNvSpPr>
              <p:nvPr/>
            </p:nvSpPr>
            <p:spPr bwMode="auto">
              <a:xfrm flipH="1" flipV="1">
                <a:off x="2533" y="3016"/>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8" name="Line 305"/>
              <p:cNvSpPr>
                <a:spLocks noChangeShapeType="1"/>
              </p:cNvSpPr>
              <p:nvPr/>
            </p:nvSpPr>
            <p:spPr bwMode="auto">
              <a:xfrm flipH="1" flipV="1">
                <a:off x="2496" y="2949"/>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9" name="Line 306"/>
              <p:cNvSpPr>
                <a:spLocks noChangeShapeType="1"/>
              </p:cNvSpPr>
              <p:nvPr/>
            </p:nvSpPr>
            <p:spPr bwMode="auto">
              <a:xfrm flipH="1" flipV="1">
                <a:off x="2459" y="2883"/>
                <a:ext cx="2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0" name="Line 307"/>
              <p:cNvSpPr>
                <a:spLocks noChangeShapeType="1"/>
              </p:cNvSpPr>
              <p:nvPr/>
            </p:nvSpPr>
            <p:spPr bwMode="auto">
              <a:xfrm flipH="1" flipV="1">
                <a:off x="2421" y="2816"/>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1" name="Line 308"/>
              <p:cNvSpPr>
                <a:spLocks noChangeShapeType="1"/>
              </p:cNvSpPr>
              <p:nvPr/>
            </p:nvSpPr>
            <p:spPr bwMode="auto">
              <a:xfrm flipH="1" flipV="1">
                <a:off x="2384" y="2749"/>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2" name="Line 309"/>
              <p:cNvSpPr>
                <a:spLocks noChangeShapeType="1"/>
              </p:cNvSpPr>
              <p:nvPr/>
            </p:nvSpPr>
            <p:spPr bwMode="auto">
              <a:xfrm flipH="1" flipV="1">
                <a:off x="2347" y="2682"/>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3" name="Line 310"/>
              <p:cNvSpPr>
                <a:spLocks noChangeShapeType="1"/>
              </p:cNvSpPr>
              <p:nvPr/>
            </p:nvSpPr>
            <p:spPr bwMode="auto">
              <a:xfrm flipH="1" flipV="1">
                <a:off x="2310" y="2615"/>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4" name="Line 311"/>
              <p:cNvSpPr>
                <a:spLocks noChangeShapeType="1"/>
              </p:cNvSpPr>
              <p:nvPr/>
            </p:nvSpPr>
            <p:spPr bwMode="auto">
              <a:xfrm flipH="1" flipV="1">
                <a:off x="2273" y="2548"/>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5" name="Line 312"/>
              <p:cNvSpPr>
                <a:spLocks noChangeShapeType="1"/>
              </p:cNvSpPr>
              <p:nvPr/>
            </p:nvSpPr>
            <p:spPr bwMode="auto">
              <a:xfrm flipH="1" flipV="1">
                <a:off x="2236" y="2481"/>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6" name="Line 313"/>
              <p:cNvSpPr>
                <a:spLocks noChangeShapeType="1"/>
              </p:cNvSpPr>
              <p:nvPr/>
            </p:nvSpPr>
            <p:spPr bwMode="auto">
              <a:xfrm flipH="1" flipV="1">
                <a:off x="2198" y="2414"/>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7" name="Line 314"/>
              <p:cNvSpPr>
                <a:spLocks noChangeShapeType="1"/>
              </p:cNvSpPr>
              <p:nvPr/>
            </p:nvSpPr>
            <p:spPr bwMode="auto">
              <a:xfrm flipH="1" flipV="1">
                <a:off x="2161" y="2347"/>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8" name="Line 315"/>
              <p:cNvSpPr>
                <a:spLocks noChangeShapeType="1"/>
              </p:cNvSpPr>
              <p:nvPr/>
            </p:nvSpPr>
            <p:spPr bwMode="auto">
              <a:xfrm flipH="1" flipV="1">
                <a:off x="2124" y="2281"/>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9" name="Line 316"/>
              <p:cNvSpPr>
                <a:spLocks noChangeShapeType="1"/>
              </p:cNvSpPr>
              <p:nvPr/>
            </p:nvSpPr>
            <p:spPr bwMode="auto">
              <a:xfrm flipH="1" flipV="1">
                <a:off x="2087" y="2214"/>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0" name="Line 317"/>
              <p:cNvSpPr>
                <a:spLocks noChangeShapeType="1"/>
              </p:cNvSpPr>
              <p:nvPr/>
            </p:nvSpPr>
            <p:spPr bwMode="auto">
              <a:xfrm flipH="1" flipV="1">
                <a:off x="2050" y="2147"/>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1" name="Line 318"/>
              <p:cNvSpPr>
                <a:spLocks noChangeShapeType="1"/>
              </p:cNvSpPr>
              <p:nvPr/>
            </p:nvSpPr>
            <p:spPr bwMode="auto">
              <a:xfrm flipH="1" flipV="1">
                <a:off x="2013" y="2080"/>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2" name="Line 319"/>
              <p:cNvSpPr>
                <a:spLocks noChangeShapeType="1"/>
              </p:cNvSpPr>
              <p:nvPr/>
            </p:nvSpPr>
            <p:spPr bwMode="auto">
              <a:xfrm flipH="1" flipV="1">
                <a:off x="1976" y="2013"/>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3" name="Line 320"/>
              <p:cNvSpPr>
                <a:spLocks noChangeShapeType="1"/>
              </p:cNvSpPr>
              <p:nvPr/>
            </p:nvSpPr>
            <p:spPr bwMode="auto">
              <a:xfrm flipH="1" flipV="1">
                <a:off x="1938" y="1946"/>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4" name="Line 321"/>
              <p:cNvSpPr>
                <a:spLocks noChangeShapeType="1"/>
              </p:cNvSpPr>
              <p:nvPr/>
            </p:nvSpPr>
            <p:spPr bwMode="auto">
              <a:xfrm flipH="1" flipV="1">
                <a:off x="1901" y="1879"/>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5" name="Line 322"/>
              <p:cNvSpPr>
                <a:spLocks noChangeShapeType="1"/>
              </p:cNvSpPr>
              <p:nvPr/>
            </p:nvSpPr>
            <p:spPr bwMode="auto">
              <a:xfrm flipH="1" flipV="1">
                <a:off x="1864" y="1812"/>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6" name="Line 323"/>
              <p:cNvSpPr>
                <a:spLocks noChangeShapeType="1"/>
              </p:cNvSpPr>
              <p:nvPr/>
            </p:nvSpPr>
            <p:spPr bwMode="auto">
              <a:xfrm flipH="1" flipV="1">
                <a:off x="1827" y="1745"/>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7" name="Line 324"/>
              <p:cNvSpPr>
                <a:spLocks noChangeShapeType="1"/>
              </p:cNvSpPr>
              <p:nvPr/>
            </p:nvSpPr>
            <p:spPr bwMode="auto">
              <a:xfrm flipH="1" flipV="1">
                <a:off x="1789" y="1679"/>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8" name="Line 325"/>
              <p:cNvSpPr>
                <a:spLocks noChangeShapeType="1"/>
              </p:cNvSpPr>
              <p:nvPr/>
            </p:nvSpPr>
            <p:spPr bwMode="auto">
              <a:xfrm flipH="1" flipV="1">
                <a:off x="1752" y="1612"/>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9" name="Line 326"/>
              <p:cNvSpPr>
                <a:spLocks noChangeShapeType="1"/>
              </p:cNvSpPr>
              <p:nvPr/>
            </p:nvSpPr>
            <p:spPr bwMode="auto">
              <a:xfrm flipH="1" flipV="1">
                <a:off x="1715" y="1545"/>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0" name="Line 327"/>
              <p:cNvSpPr>
                <a:spLocks noChangeShapeType="1"/>
              </p:cNvSpPr>
              <p:nvPr/>
            </p:nvSpPr>
            <p:spPr bwMode="auto">
              <a:xfrm flipH="1" flipV="1">
                <a:off x="1678" y="1478"/>
                <a:ext cx="2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1" name="Line 328"/>
              <p:cNvSpPr>
                <a:spLocks noChangeShapeType="1"/>
              </p:cNvSpPr>
              <p:nvPr/>
            </p:nvSpPr>
            <p:spPr bwMode="auto">
              <a:xfrm flipH="1" flipV="1">
                <a:off x="1640" y="1411"/>
                <a:ext cx="21"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7" name="Group 329"/>
            <p:cNvGrpSpPr>
              <a:grpSpLocks/>
            </p:cNvGrpSpPr>
            <p:nvPr/>
          </p:nvGrpSpPr>
          <p:grpSpPr bwMode="auto">
            <a:xfrm>
              <a:off x="1391" y="1654"/>
              <a:ext cx="1513" cy="1310"/>
              <a:chOff x="1391" y="1654"/>
              <a:chExt cx="1513" cy="1310"/>
            </a:xfrm>
          </p:grpSpPr>
          <p:sp>
            <p:nvSpPr>
              <p:cNvPr id="132" name="Line 330"/>
              <p:cNvSpPr>
                <a:spLocks noChangeShapeType="1"/>
              </p:cNvSpPr>
              <p:nvPr/>
            </p:nvSpPr>
            <p:spPr bwMode="auto">
              <a:xfrm flipH="1" flipV="1">
                <a:off x="2866" y="2932"/>
                <a:ext cx="38"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3" name="Line 331"/>
              <p:cNvSpPr>
                <a:spLocks noChangeShapeType="1"/>
              </p:cNvSpPr>
              <p:nvPr/>
            </p:nvSpPr>
            <p:spPr bwMode="auto">
              <a:xfrm flipH="1" flipV="1">
                <a:off x="2799" y="2874"/>
                <a:ext cx="38"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4" name="Line 332"/>
              <p:cNvSpPr>
                <a:spLocks noChangeShapeType="1"/>
              </p:cNvSpPr>
              <p:nvPr/>
            </p:nvSpPr>
            <p:spPr bwMode="auto">
              <a:xfrm flipH="1" flipV="1">
                <a:off x="2732" y="2816"/>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5" name="Line 333"/>
              <p:cNvSpPr>
                <a:spLocks noChangeShapeType="1"/>
              </p:cNvSpPr>
              <p:nvPr/>
            </p:nvSpPr>
            <p:spPr bwMode="auto">
              <a:xfrm flipH="1" flipV="1">
                <a:off x="2665" y="2758"/>
                <a:ext cx="38"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6" name="Line 334"/>
              <p:cNvSpPr>
                <a:spLocks noChangeShapeType="1"/>
              </p:cNvSpPr>
              <p:nvPr/>
            </p:nvSpPr>
            <p:spPr bwMode="auto">
              <a:xfrm flipH="1" flipV="1">
                <a:off x="2598" y="2699"/>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7" name="Line 335"/>
              <p:cNvSpPr>
                <a:spLocks noChangeShapeType="1"/>
              </p:cNvSpPr>
              <p:nvPr/>
            </p:nvSpPr>
            <p:spPr bwMode="auto">
              <a:xfrm flipH="1" flipV="1">
                <a:off x="2531" y="2641"/>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8" name="Line 336"/>
              <p:cNvSpPr>
                <a:spLocks noChangeShapeType="1"/>
              </p:cNvSpPr>
              <p:nvPr/>
            </p:nvSpPr>
            <p:spPr bwMode="auto">
              <a:xfrm flipH="1" flipV="1">
                <a:off x="2464" y="2583"/>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9" name="Line 337"/>
              <p:cNvSpPr>
                <a:spLocks noChangeShapeType="1"/>
              </p:cNvSpPr>
              <p:nvPr/>
            </p:nvSpPr>
            <p:spPr bwMode="auto">
              <a:xfrm flipH="1" flipV="1">
                <a:off x="2397" y="2525"/>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0" name="Line 338"/>
              <p:cNvSpPr>
                <a:spLocks noChangeShapeType="1"/>
              </p:cNvSpPr>
              <p:nvPr/>
            </p:nvSpPr>
            <p:spPr bwMode="auto">
              <a:xfrm flipH="1" flipV="1">
                <a:off x="2330" y="2467"/>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1" name="Line 339"/>
              <p:cNvSpPr>
                <a:spLocks noChangeShapeType="1"/>
              </p:cNvSpPr>
              <p:nvPr/>
            </p:nvSpPr>
            <p:spPr bwMode="auto">
              <a:xfrm flipH="1" flipV="1">
                <a:off x="2263" y="2409"/>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2" name="Line 340"/>
              <p:cNvSpPr>
                <a:spLocks noChangeShapeType="1"/>
              </p:cNvSpPr>
              <p:nvPr/>
            </p:nvSpPr>
            <p:spPr bwMode="auto">
              <a:xfrm flipH="1" flipV="1">
                <a:off x="2196" y="2351"/>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3" name="Line 341"/>
              <p:cNvSpPr>
                <a:spLocks noChangeShapeType="1"/>
              </p:cNvSpPr>
              <p:nvPr/>
            </p:nvSpPr>
            <p:spPr bwMode="auto">
              <a:xfrm flipH="1" flipV="1">
                <a:off x="2129" y="2293"/>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4" name="Line 342"/>
              <p:cNvSpPr>
                <a:spLocks noChangeShapeType="1"/>
              </p:cNvSpPr>
              <p:nvPr/>
            </p:nvSpPr>
            <p:spPr bwMode="auto">
              <a:xfrm flipH="1" flipV="1">
                <a:off x="2062" y="2235"/>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5" name="Line 343"/>
              <p:cNvSpPr>
                <a:spLocks noChangeShapeType="1"/>
              </p:cNvSpPr>
              <p:nvPr/>
            </p:nvSpPr>
            <p:spPr bwMode="auto">
              <a:xfrm flipH="1" flipV="1">
                <a:off x="1995" y="2177"/>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6" name="Line 344"/>
              <p:cNvSpPr>
                <a:spLocks noChangeShapeType="1"/>
              </p:cNvSpPr>
              <p:nvPr/>
            </p:nvSpPr>
            <p:spPr bwMode="auto">
              <a:xfrm flipH="1" flipV="1">
                <a:off x="1928" y="2119"/>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7" name="Line 345"/>
              <p:cNvSpPr>
                <a:spLocks noChangeShapeType="1"/>
              </p:cNvSpPr>
              <p:nvPr/>
            </p:nvSpPr>
            <p:spPr bwMode="auto">
              <a:xfrm flipH="1" flipV="1">
                <a:off x="1861" y="2061"/>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8" name="Line 346"/>
              <p:cNvSpPr>
                <a:spLocks noChangeShapeType="1"/>
              </p:cNvSpPr>
              <p:nvPr/>
            </p:nvSpPr>
            <p:spPr bwMode="auto">
              <a:xfrm flipH="1" flipV="1">
                <a:off x="1794" y="2002"/>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9" name="Line 347"/>
              <p:cNvSpPr>
                <a:spLocks noChangeShapeType="1"/>
              </p:cNvSpPr>
              <p:nvPr/>
            </p:nvSpPr>
            <p:spPr bwMode="auto">
              <a:xfrm flipH="1" flipV="1">
                <a:off x="1727" y="1944"/>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0" name="Line 348"/>
              <p:cNvSpPr>
                <a:spLocks noChangeShapeType="1"/>
              </p:cNvSpPr>
              <p:nvPr/>
            </p:nvSpPr>
            <p:spPr bwMode="auto">
              <a:xfrm flipH="1" flipV="1">
                <a:off x="1660" y="1886"/>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1" name="Line 349"/>
              <p:cNvSpPr>
                <a:spLocks noChangeShapeType="1"/>
              </p:cNvSpPr>
              <p:nvPr/>
            </p:nvSpPr>
            <p:spPr bwMode="auto">
              <a:xfrm flipH="1" flipV="1">
                <a:off x="1593" y="1828"/>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2" name="Line 350"/>
              <p:cNvSpPr>
                <a:spLocks noChangeShapeType="1"/>
              </p:cNvSpPr>
              <p:nvPr/>
            </p:nvSpPr>
            <p:spPr bwMode="auto">
              <a:xfrm flipH="1" flipV="1">
                <a:off x="1526" y="1770"/>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3" name="Line 351"/>
              <p:cNvSpPr>
                <a:spLocks noChangeShapeType="1"/>
              </p:cNvSpPr>
              <p:nvPr/>
            </p:nvSpPr>
            <p:spPr bwMode="auto">
              <a:xfrm flipH="1" flipV="1">
                <a:off x="1459" y="1712"/>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4" name="Line 352"/>
              <p:cNvSpPr>
                <a:spLocks noChangeShapeType="1"/>
              </p:cNvSpPr>
              <p:nvPr/>
            </p:nvSpPr>
            <p:spPr bwMode="auto">
              <a:xfrm flipH="1" flipV="1">
                <a:off x="1391" y="1654"/>
                <a:ext cx="38" cy="33"/>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8" name="Group 353"/>
            <p:cNvGrpSpPr>
              <a:grpSpLocks/>
            </p:cNvGrpSpPr>
            <p:nvPr/>
          </p:nvGrpSpPr>
          <p:grpSpPr bwMode="auto">
            <a:xfrm>
              <a:off x="1250" y="1790"/>
              <a:ext cx="1767" cy="1016"/>
              <a:chOff x="1250" y="1790"/>
              <a:chExt cx="1767" cy="1016"/>
            </a:xfrm>
          </p:grpSpPr>
          <p:sp>
            <p:nvSpPr>
              <p:cNvPr id="105" name="Line 354"/>
              <p:cNvSpPr>
                <a:spLocks noChangeShapeType="1"/>
              </p:cNvSpPr>
              <p:nvPr/>
            </p:nvSpPr>
            <p:spPr bwMode="auto">
              <a:xfrm flipH="1" flipV="1">
                <a:off x="2979" y="278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6" name="Line 355"/>
              <p:cNvSpPr>
                <a:spLocks noChangeShapeType="1"/>
              </p:cNvSpPr>
              <p:nvPr/>
            </p:nvSpPr>
            <p:spPr bwMode="auto">
              <a:xfrm flipH="1" flipV="1">
                <a:off x="2912" y="2746"/>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7" name="Line 356"/>
              <p:cNvSpPr>
                <a:spLocks noChangeShapeType="1"/>
              </p:cNvSpPr>
              <p:nvPr/>
            </p:nvSpPr>
            <p:spPr bwMode="auto">
              <a:xfrm flipH="1" flipV="1">
                <a:off x="2845" y="270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8" name="Line 357"/>
              <p:cNvSpPr>
                <a:spLocks noChangeShapeType="1"/>
              </p:cNvSpPr>
              <p:nvPr/>
            </p:nvSpPr>
            <p:spPr bwMode="auto">
              <a:xfrm flipH="1" flipV="1">
                <a:off x="2778" y="2669"/>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9" name="Line 358"/>
              <p:cNvSpPr>
                <a:spLocks noChangeShapeType="1"/>
              </p:cNvSpPr>
              <p:nvPr/>
            </p:nvSpPr>
            <p:spPr bwMode="auto">
              <a:xfrm flipH="1" flipV="1">
                <a:off x="2711" y="2630"/>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0" name="Line 359"/>
              <p:cNvSpPr>
                <a:spLocks noChangeShapeType="1"/>
              </p:cNvSpPr>
              <p:nvPr/>
            </p:nvSpPr>
            <p:spPr bwMode="auto">
              <a:xfrm flipH="1" flipV="1">
                <a:off x="2644" y="259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1" name="Line 360"/>
              <p:cNvSpPr>
                <a:spLocks noChangeShapeType="1"/>
              </p:cNvSpPr>
              <p:nvPr/>
            </p:nvSpPr>
            <p:spPr bwMode="auto">
              <a:xfrm flipH="1" flipV="1">
                <a:off x="2577" y="2553"/>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2" name="Line 361"/>
              <p:cNvSpPr>
                <a:spLocks noChangeShapeType="1"/>
              </p:cNvSpPr>
              <p:nvPr/>
            </p:nvSpPr>
            <p:spPr bwMode="auto">
              <a:xfrm flipH="1" flipV="1">
                <a:off x="2510" y="251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 name="Line 362"/>
              <p:cNvSpPr>
                <a:spLocks noChangeShapeType="1"/>
              </p:cNvSpPr>
              <p:nvPr/>
            </p:nvSpPr>
            <p:spPr bwMode="auto">
              <a:xfrm flipH="1" flipV="1">
                <a:off x="2443" y="2476"/>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 name="Line 363"/>
              <p:cNvSpPr>
                <a:spLocks noChangeShapeType="1"/>
              </p:cNvSpPr>
              <p:nvPr/>
            </p:nvSpPr>
            <p:spPr bwMode="auto">
              <a:xfrm flipH="1" flipV="1">
                <a:off x="2376" y="243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 name="Line 364"/>
              <p:cNvSpPr>
                <a:spLocks noChangeShapeType="1"/>
              </p:cNvSpPr>
              <p:nvPr/>
            </p:nvSpPr>
            <p:spPr bwMode="auto">
              <a:xfrm flipH="1" flipV="1">
                <a:off x="2309" y="2399"/>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 name="Line 365"/>
              <p:cNvSpPr>
                <a:spLocks noChangeShapeType="1"/>
              </p:cNvSpPr>
              <p:nvPr/>
            </p:nvSpPr>
            <p:spPr bwMode="auto">
              <a:xfrm flipH="1" flipV="1">
                <a:off x="2242" y="2360"/>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 name="Line 366"/>
              <p:cNvSpPr>
                <a:spLocks noChangeShapeType="1"/>
              </p:cNvSpPr>
              <p:nvPr/>
            </p:nvSpPr>
            <p:spPr bwMode="auto">
              <a:xfrm flipH="1" flipV="1">
                <a:off x="2175" y="232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8" name="Line 367"/>
              <p:cNvSpPr>
                <a:spLocks noChangeShapeType="1"/>
              </p:cNvSpPr>
              <p:nvPr/>
            </p:nvSpPr>
            <p:spPr bwMode="auto">
              <a:xfrm flipH="1" flipV="1">
                <a:off x="2108" y="2283"/>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9" name="Line 368"/>
              <p:cNvSpPr>
                <a:spLocks noChangeShapeType="1"/>
              </p:cNvSpPr>
              <p:nvPr/>
            </p:nvSpPr>
            <p:spPr bwMode="auto">
              <a:xfrm flipH="1" flipV="1">
                <a:off x="2041" y="2245"/>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0" name="Line 369"/>
              <p:cNvSpPr>
                <a:spLocks noChangeShapeType="1"/>
              </p:cNvSpPr>
              <p:nvPr/>
            </p:nvSpPr>
            <p:spPr bwMode="auto">
              <a:xfrm flipH="1" flipV="1">
                <a:off x="1974" y="2206"/>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1" name="Line 370"/>
              <p:cNvSpPr>
                <a:spLocks noChangeShapeType="1"/>
              </p:cNvSpPr>
              <p:nvPr/>
            </p:nvSpPr>
            <p:spPr bwMode="auto">
              <a:xfrm flipH="1" flipV="1">
                <a:off x="1907" y="2167"/>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2" name="Line 371"/>
              <p:cNvSpPr>
                <a:spLocks noChangeShapeType="1"/>
              </p:cNvSpPr>
              <p:nvPr/>
            </p:nvSpPr>
            <p:spPr bwMode="auto">
              <a:xfrm flipH="1" flipV="1">
                <a:off x="1840" y="2129"/>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3" name="Line 372"/>
              <p:cNvSpPr>
                <a:spLocks noChangeShapeType="1"/>
              </p:cNvSpPr>
              <p:nvPr/>
            </p:nvSpPr>
            <p:spPr bwMode="auto">
              <a:xfrm flipH="1" flipV="1">
                <a:off x="1773" y="2090"/>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4" name="Line 373"/>
              <p:cNvSpPr>
                <a:spLocks noChangeShapeType="1"/>
              </p:cNvSpPr>
              <p:nvPr/>
            </p:nvSpPr>
            <p:spPr bwMode="auto">
              <a:xfrm flipH="1" flipV="1">
                <a:off x="1706" y="2052"/>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5" name="Line 374"/>
              <p:cNvSpPr>
                <a:spLocks noChangeShapeType="1"/>
              </p:cNvSpPr>
              <p:nvPr/>
            </p:nvSpPr>
            <p:spPr bwMode="auto">
              <a:xfrm flipH="1" flipV="1">
                <a:off x="1639" y="2013"/>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6" name="Line 375"/>
              <p:cNvSpPr>
                <a:spLocks noChangeShapeType="1"/>
              </p:cNvSpPr>
              <p:nvPr/>
            </p:nvSpPr>
            <p:spPr bwMode="auto">
              <a:xfrm flipH="1" flipV="1">
                <a:off x="1572" y="1975"/>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7" name="Line 376"/>
              <p:cNvSpPr>
                <a:spLocks noChangeShapeType="1"/>
              </p:cNvSpPr>
              <p:nvPr/>
            </p:nvSpPr>
            <p:spPr bwMode="auto">
              <a:xfrm flipH="1" flipV="1">
                <a:off x="1505" y="1936"/>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8" name="Line 377"/>
              <p:cNvSpPr>
                <a:spLocks noChangeShapeType="1"/>
              </p:cNvSpPr>
              <p:nvPr/>
            </p:nvSpPr>
            <p:spPr bwMode="auto">
              <a:xfrm flipH="1" flipV="1">
                <a:off x="1438" y="1897"/>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9" name="Line 378"/>
              <p:cNvSpPr>
                <a:spLocks noChangeShapeType="1"/>
              </p:cNvSpPr>
              <p:nvPr/>
            </p:nvSpPr>
            <p:spPr bwMode="auto">
              <a:xfrm flipH="1" flipV="1">
                <a:off x="1371" y="1859"/>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0" name="Line 379"/>
              <p:cNvSpPr>
                <a:spLocks noChangeShapeType="1"/>
              </p:cNvSpPr>
              <p:nvPr/>
            </p:nvSpPr>
            <p:spPr bwMode="auto">
              <a:xfrm flipH="1" flipV="1">
                <a:off x="1304" y="1820"/>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1" name="Line 380"/>
              <p:cNvSpPr>
                <a:spLocks noChangeShapeType="1"/>
              </p:cNvSpPr>
              <p:nvPr/>
            </p:nvSpPr>
            <p:spPr bwMode="auto">
              <a:xfrm flipH="1" flipV="1">
                <a:off x="1250" y="1790"/>
                <a:ext cx="24" cy="13"/>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9" name="Group 381"/>
            <p:cNvGrpSpPr>
              <a:grpSpLocks/>
            </p:cNvGrpSpPr>
            <p:nvPr/>
          </p:nvGrpSpPr>
          <p:grpSpPr bwMode="auto">
            <a:xfrm>
              <a:off x="1182" y="1932"/>
              <a:ext cx="1905" cy="730"/>
              <a:chOff x="1182" y="1932"/>
              <a:chExt cx="1905" cy="730"/>
            </a:xfrm>
          </p:grpSpPr>
          <p:sp>
            <p:nvSpPr>
              <p:cNvPr id="76" name="Line 382"/>
              <p:cNvSpPr>
                <a:spLocks noChangeShapeType="1"/>
              </p:cNvSpPr>
              <p:nvPr/>
            </p:nvSpPr>
            <p:spPr bwMode="auto">
              <a:xfrm flipH="1" flipV="1">
                <a:off x="3049" y="2647"/>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77" name="Line 383"/>
              <p:cNvSpPr>
                <a:spLocks noChangeShapeType="1"/>
              </p:cNvSpPr>
              <p:nvPr/>
            </p:nvSpPr>
            <p:spPr bwMode="auto">
              <a:xfrm flipH="1" flipV="1">
                <a:off x="2982" y="2622"/>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78" name="Line 384"/>
              <p:cNvSpPr>
                <a:spLocks noChangeShapeType="1"/>
              </p:cNvSpPr>
              <p:nvPr/>
            </p:nvSpPr>
            <p:spPr bwMode="auto">
              <a:xfrm flipH="1" flipV="1">
                <a:off x="2915" y="2596"/>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79" name="Line 385"/>
              <p:cNvSpPr>
                <a:spLocks noChangeShapeType="1"/>
              </p:cNvSpPr>
              <p:nvPr/>
            </p:nvSpPr>
            <p:spPr bwMode="auto">
              <a:xfrm flipH="1" flipV="1">
                <a:off x="2848" y="2570"/>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80" name="Line 386"/>
              <p:cNvSpPr>
                <a:spLocks noChangeShapeType="1"/>
              </p:cNvSpPr>
              <p:nvPr/>
            </p:nvSpPr>
            <p:spPr bwMode="auto">
              <a:xfrm flipH="1" flipV="1">
                <a:off x="2781" y="254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81" name="Line 387"/>
              <p:cNvSpPr>
                <a:spLocks noChangeShapeType="1"/>
              </p:cNvSpPr>
              <p:nvPr/>
            </p:nvSpPr>
            <p:spPr bwMode="auto">
              <a:xfrm flipH="1" flipV="1">
                <a:off x="2714" y="251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82" name="Line 388"/>
              <p:cNvSpPr>
                <a:spLocks noChangeShapeType="1"/>
              </p:cNvSpPr>
              <p:nvPr/>
            </p:nvSpPr>
            <p:spPr bwMode="auto">
              <a:xfrm flipH="1" flipV="1">
                <a:off x="2647" y="2493"/>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83" name="Line 389"/>
              <p:cNvSpPr>
                <a:spLocks noChangeShapeType="1"/>
              </p:cNvSpPr>
              <p:nvPr/>
            </p:nvSpPr>
            <p:spPr bwMode="auto">
              <a:xfrm flipH="1" flipV="1">
                <a:off x="2580" y="2467"/>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84" name="Line 390"/>
              <p:cNvSpPr>
                <a:spLocks noChangeShapeType="1"/>
              </p:cNvSpPr>
              <p:nvPr/>
            </p:nvSpPr>
            <p:spPr bwMode="auto">
              <a:xfrm flipH="1" flipV="1">
                <a:off x="2513" y="2442"/>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85" name="Line 391"/>
              <p:cNvSpPr>
                <a:spLocks noChangeShapeType="1"/>
              </p:cNvSpPr>
              <p:nvPr/>
            </p:nvSpPr>
            <p:spPr bwMode="auto">
              <a:xfrm flipH="1" flipV="1">
                <a:off x="2446" y="2416"/>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86" name="Line 392"/>
              <p:cNvSpPr>
                <a:spLocks noChangeShapeType="1"/>
              </p:cNvSpPr>
              <p:nvPr/>
            </p:nvSpPr>
            <p:spPr bwMode="auto">
              <a:xfrm flipH="1" flipV="1">
                <a:off x="2379" y="2390"/>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87" name="Line 393"/>
              <p:cNvSpPr>
                <a:spLocks noChangeShapeType="1"/>
              </p:cNvSpPr>
              <p:nvPr/>
            </p:nvSpPr>
            <p:spPr bwMode="auto">
              <a:xfrm flipH="1" flipV="1">
                <a:off x="2312" y="236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88" name="Line 394"/>
              <p:cNvSpPr>
                <a:spLocks noChangeShapeType="1"/>
              </p:cNvSpPr>
              <p:nvPr/>
            </p:nvSpPr>
            <p:spPr bwMode="auto">
              <a:xfrm flipH="1" flipV="1">
                <a:off x="2245" y="233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89" name="Line 395"/>
              <p:cNvSpPr>
                <a:spLocks noChangeShapeType="1"/>
              </p:cNvSpPr>
              <p:nvPr/>
            </p:nvSpPr>
            <p:spPr bwMode="auto">
              <a:xfrm flipH="1" flipV="1">
                <a:off x="2178" y="2313"/>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90" name="Line 396"/>
              <p:cNvSpPr>
                <a:spLocks noChangeShapeType="1"/>
              </p:cNvSpPr>
              <p:nvPr/>
            </p:nvSpPr>
            <p:spPr bwMode="auto">
              <a:xfrm flipH="1" flipV="1">
                <a:off x="2111" y="2288"/>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1" name="Line 397"/>
              <p:cNvSpPr>
                <a:spLocks noChangeShapeType="1"/>
              </p:cNvSpPr>
              <p:nvPr/>
            </p:nvSpPr>
            <p:spPr bwMode="auto">
              <a:xfrm flipH="1" flipV="1">
                <a:off x="2044" y="2262"/>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2" name="Line 398"/>
              <p:cNvSpPr>
                <a:spLocks noChangeShapeType="1"/>
              </p:cNvSpPr>
              <p:nvPr/>
            </p:nvSpPr>
            <p:spPr bwMode="auto">
              <a:xfrm flipH="1" flipV="1">
                <a:off x="1977" y="2236"/>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93" name="Line 399"/>
              <p:cNvSpPr>
                <a:spLocks noChangeShapeType="1"/>
              </p:cNvSpPr>
              <p:nvPr/>
            </p:nvSpPr>
            <p:spPr bwMode="auto">
              <a:xfrm flipH="1" flipV="1">
                <a:off x="1910" y="2211"/>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4" name="Line 400"/>
              <p:cNvSpPr>
                <a:spLocks noChangeShapeType="1"/>
              </p:cNvSpPr>
              <p:nvPr/>
            </p:nvSpPr>
            <p:spPr bwMode="auto">
              <a:xfrm flipH="1" flipV="1">
                <a:off x="1843" y="2185"/>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5" name="Line 401"/>
              <p:cNvSpPr>
                <a:spLocks noChangeShapeType="1"/>
              </p:cNvSpPr>
              <p:nvPr/>
            </p:nvSpPr>
            <p:spPr bwMode="auto">
              <a:xfrm flipH="1" flipV="1">
                <a:off x="1776" y="2159"/>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96" name="Line 402"/>
              <p:cNvSpPr>
                <a:spLocks noChangeShapeType="1"/>
              </p:cNvSpPr>
              <p:nvPr/>
            </p:nvSpPr>
            <p:spPr bwMode="auto">
              <a:xfrm flipH="1" flipV="1">
                <a:off x="1709" y="2134"/>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7" name="Line 403"/>
              <p:cNvSpPr>
                <a:spLocks noChangeShapeType="1"/>
              </p:cNvSpPr>
              <p:nvPr/>
            </p:nvSpPr>
            <p:spPr bwMode="auto">
              <a:xfrm flipH="1" flipV="1">
                <a:off x="1642" y="2108"/>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8" name="Line 404"/>
              <p:cNvSpPr>
                <a:spLocks noChangeShapeType="1"/>
              </p:cNvSpPr>
              <p:nvPr/>
            </p:nvSpPr>
            <p:spPr bwMode="auto">
              <a:xfrm flipH="1" flipV="1">
                <a:off x="1575" y="2082"/>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99" name="Line 405"/>
              <p:cNvSpPr>
                <a:spLocks noChangeShapeType="1"/>
              </p:cNvSpPr>
              <p:nvPr/>
            </p:nvSpPr>
            <p:spPr bwMode="auto">
              <a:xfrm flipH="1" flipV="1">
                <a:off x="1508" y="2057"/>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0" name="Line 406"/>
              <p:cNvSpPr>
                <a:spLocks noChangeShapeType="1"/>
              </p:cNvSpPr>
              <p:nvPr/>
            </p:nvSpPr>
            <p:spPr bwMode="auto">
              <a:xfrm flipH="1" flipV="1">
                <a:off x="1441" y="2031"/>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1" name="Line 407"/>
              <p:cNvSpPr>
                <a:spLocks noChangeShapeType="1"/>
              </p:cNvSpPr>
              <p:nvPr/>
            </p:nvSpPr>
            <p:spPr bwMode="auto">
              <a:xfrm flipH="1" flipV="1">
                <a:off x="1374" y="2005"/>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2" name="Line 408"/>
              <p:cNvSpPr>
                <a:spLocks noChangeShapeType="1"/>
              </p:cNvSpPr>
              <p:nvPr/>
            </p:nvSpPr>
            <p:spPr bwMode="auto">
              <a:xfrm flipH="1" flipV="1">
                <a:off x="1307" y="1980"/>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3" name="Line 409"/>
              <p:cNvSpPr>
                <a:spLocks noChangeShapeType="1"/>
              </p:cNvSpPr>
              <p:nvPr/>
            </p:nvSpPr>
            <p:spPr bwMode="auto">
              <a:xfrm flipH="1" flipV="1">
                <a:off x="1239" y="1954"/>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4" name="Line 410"/>
              <p:cNvSpPr>
                <a:spLocks noChangeShapeType="1"/>
              </p:cNvSpPr>
              <p:nvPr/>
            </p:nvSpPr>
            <p:spPr bwMode="auto">
              <a:xfrm flipH="1" flipV="1">
                <a:off x="1182" y="1932"/>
                <a:ext cx="28" cy="11"/>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20" name="Group 411"/>
            <p:cNvGrpSpPr>
              <a:grpSpLocks/>
            </p:cNvGrpSpPr>
            <p:nvPr/>
          </p:nvGrpSpPr>
          <p:grpSpPr bwMode="auto">
            <a:xfrm>
              <a:off x="1150" y="2088"/>
              <a:ext cx="1982" cy="420"/>
              <a:chOff x="1150" y="2088"/>
              <a:chExt cx="1982" cy="420"/>
            </a:xfrm>
          </p:grpSpPr>
          <p:sp>
            <p:nvSpPr>
              <p:cNvPr id="46" name="Line 412"/>
              <p:cNvSpPr>
                <a:spLocks noChangeShapeType="1"/>
              </p:cNvSpPr>
              <p:nvPr/>
            </p:nvSpPr>
            <p:spPr bwMode="auto">
              <a:xfrm flipH="1" flipV="1">
                <a:off x="3094" y="2500"/>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7" name="Line 413"/>
              <p:cNvSpPr>
                <a:spLocks noChangeShapeType="1"/>
              </p:cNvSpPr>
              <p:nvPr/>
            </p:nvSpPr>
            <p:spPr bwMode="auto">
              <a:xfrm flipH="1" flipV="1">
                <a:off x="3027" y="2485"/>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8" name="Line 414"/>
              <p:cNvSpPr>
                <a:spLocks noChangeShapeType="1"/>
              </p:cNvSpPr>
              <p:nvPr/>
            </p:nvSpPr>
            <p:spPr bwMode="auto">
              <a:xfrm flipH="1" flipV="1">
                <a:off x="2960" y="2471"/>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9" name="Line 415"/>
              <p:cNvSpPr>
                <a:spLocks noChangeShapeType="1"/>
              </p:cNvSpPr>
              <p:nvPr/>
            </p:nvSpPr>
            <p:spPr bwMode="auto">
              <a:xfrm flipH="1" flipV="1">
                <a:off x="2893" y="2457"/>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0" name="Line 416"/>
              <p:cNvSpPr>
                <a:spLocks noChangeShapeType="1"/>
              </p:cNvSpPr>
              <p:nvPr/>
            </p:nvSpPr>
            <p:spPr bwMode="auto">
              <a:xfrm flipH="1" flipV="1">
                <a:off x="2826" y="2442"/>
                <a:ext cx="38" cy="9"/>
              </a:xfrm>
              <a:prstGeom prst="line">
                <a:avLst/>
              </a:prstGeom>
              <a:noFill/>
              <a:ln w="1588">
                <a:solidFill>
                  <a:srgbClr val="000000"/>
                </a:solidFill>
                <a:round/>
                <a:headEnd/>
                <a:tailEnd/>
              </a:ln>
            </p:spPr>
            <p:txBody>
              <a:bodyPr/>
              <a:lstStyle/>
              <a:p>
                <a:endParaRPr lang="en-US">
                  <a:latin typeface="Calibri"/>
                  <a:cs typeface="Calibri"/>
                </a:endParaRPr>
              </a:p>
            </p:txBody>
          </p:sp>
          <p:sp>
            <p:nvSpPr>
              <p:cNvPr id="51" name="Line 417"/>
              <p:cNvSpPr>
                <a:spLocks noChangeShapeType="1"/>
              </p:cNvSpPr>
              <p:nvPr/>
            </p:nvSpPr>
            <p:spPr bwMode="auto">
              <a:xfrm flipH="1" flipV="1">
                <a:off x="2759" y="2429"/>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52" name="Line 418"/>
              <p:cNvSpPr>
                <a:spLocks noChangeShapeType="1"/>
              </p:cNvSpPr>
              <p:nvPr/>
            </p:nvSpPr>
            <p:spPr bwMode="auto">
              <a:xfrm flipH="1" flipV="1">
                <a:off x="2692" y="2414"/>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3" name="Line 419"/>
              <p:cNvSpPr>
                <a:spLocks noChangeShapeType="1"/>
              </p:cNvSpPr>
              <p:nvPr/>
            </p:nvSpPr>
            <p:spPr bwMode="auto">
              <a:xfrm flipH="1" flipV="1">
                <a:off x="2625" y="2400"/>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4" name="Line 420"/>
              <p:cNvSpPr>
                <a:spLocks noChangeShapeType="1"/>
              </p:cNvSpPr>
              <p:nvPr/>
            </p:nvSpPr>
            <p:spPr bwMode="auto">
              <a:xfrm flipH="1" flipV="1">
                <a:off x="2558" y="2386"/>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5" name="Line 421"/>
              <p:cNvSpPr>
                <a:spLocks noChangeShapeType="1"/>
              </p:cNvSpPr>
              <p:nvPr/>
            </p:nvSpPr>
            <p:spPr bwMode="auto">
              <a:xfrm flipH="1" flipV="1">
                <a:off x="2491" y="2372"/>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6" name="Line 422"/>
              <p:cNvSpPr>
                <a:spLocks noChangeShapeType="1"/>
              </p:cNvSpPr>
              <p:nvPr/>
            </p:nvSpPr>
            <p:spPr bwMode="auto">
              <a:xfrm flipH="1" flipV="1">
                <a:off x="2424" y="2358"/>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57" name="Line 423"/>
              <p:cNvSpPr>
                <a:spLocks noChangeShapeType="1"/>
              </p:cNvSpPr>
              <p:nvPr/>
            </p:nvSpPr>
            <p:spPr bwMode="auto">
              <a:xfrm flipH="1" flipV="1">
                <a:off x="2357" y="2343"/>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8" name="Line 424"/>
              <p:cNvSpPr>
                <a:spLocks noChangeShapeType="1"/>
              </p:cNvSpPr>
              <p:nvPr/>
            </p:nvSpPr>
            <p:spPr bwMode="auto">
              <a:xfrm flipH="1" flipV="1">
                <a:off x="2290" y="2329"/>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9" name="Line 425"/>
              <p:cNvSpPr>
                <a:spLocks noChangeShapeType="1"/>
              </p:cNvSpPr>
              <p:nvPr/>
            </p:nvSpPr>
            <p:spPr bwMode="auto">
              <a:xfrm flipH="1" flipV="1">
                <a:off x="2223" y="2315"/>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0" name="Line 426"/>
              <p:cNvSpPr>
                <a:spLocks noChangeShapeType="1"/>
              </p:cNvSpPr>
              <p:nvPr/>
            </p:nvSpPr>
            <p:spPr bwMode="auto">
              <a:xfrm flipH="1" flipV="1">
                <a:off x="2156" y="2301"/>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1" name="Line 427"/>
              <p:cNvSpPr>
                <a:spLocks noChangeShapeType="1"/>
              </p:cNvSpPr>
              <p:nvPr/>
            </p:nvSpPr>
            <p:spPr bwMode="auto">
              <a:xfrm flipH="1" flipV="1">
                <a:off x="2089" y="2287"/>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62" name="Line 428"/>
              <p:cNvSpPr>
                <a:spLocks noChangeShapeType="1"/>
              </p:cNvSpPr>
              <p:nvPr/>
            </p:nvSpPr>
            <p:spPr bwMode="auto">
              <a:xfrm flipH="1" flipV="1">
                <a:off x="2022" y="2272"/>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3" name="Line 429"/>
              <p:cNvSpPr>
                <a:spLocks noChangeShapeType="1"/>
              </p:cNvSpPr>
              <p:nvPr/>
            </p:nvSpPr>
            <p:spPr bwMode="auto">
              <a:xfrm flipH="1" flipV="1">
                <a:off x="1955" y="2258"/>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4" name="Line 430"/>
              <p:cNvSpPr>
                <a:spLocks noChangeShapeType="1"/>
              </p:cNvSpPr>
              <p:nvPr/>
            </p:nvSpPr>
            <p:spPr bwMode="auto">
              <a:xfrm flipH="1" flipV="1">
                <a:off x="1888" y="2244"/>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5" name="Line 431"/>
              <p:cNvSpPr>
                <a:spLocks noChangeShapeType="1"/>
              </p:cNvSpPr>
              <p:nvPr/>
            </p:nvSpPr>
            <p:spPr bwMode="auto">
              <a:xfrm flipH="1" flipV="1">
                <a:off x="1821" y="2230"/>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6" name="Line 432"/>
              <p:cNvSpPr>
                <a:spLocks noChangeShapeType="1"/>
              </p:cNvSpPr>
              <p:nvPr/>
            </p:nvSpPr>
            <p:spPr bwMode="auto">
              <a:xfrm flipH="1" flipV="1">
                <a:off x="1754" y="2215"/>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7" name="Line 433"/>
              <p:cNvSpPr>
                <a:spLocks noChangeShapeType="1"/>
              </p:cNvSpPr>
              <p:nvPr/>
            </p:nvSpPr>
            <p:spPr bwMode="auto">
              <a:xfrm flipH="1" flipV="1">
                <a:off x="1687" y="2201"/>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8" name="Line 434"/>
              <p:cNvSpPr>
                <a:spLocks noChangeShapeType="1"/>
              </p:cNvSpPr>
              <p:nvPr/>
            </p:nvSpPr>
            <p:spPr bwMode="auto">
              <a:xfrm flipH="1" flipV="1">
                <a:off x="1619" y="2187"/>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9" name="Line 435"/>
              <p:cNvSpPr>
                <a:spLocks noChangeShapeType="1"/>
              </p:cNvSpPr>
              <p:nvPr/>
            </p:nvSpPr>
            <p:spPr bwMode="auto">
              <a:xfrm flipH="1" flipV="1">
                <a:off x="1552" y="2172"/>
                <a:ext cx="38" cy="9"/>
              </a:xfrm>
              <a:prstGeom prst="line">
                <a:avLst/>
              </a:prstGeom>
              <a:noFill/>
              <a:ln w="1588">
                <a:solidFill>
                  <a:srgbClr val="000000"/>
                </a:solidFill>
                <a:round/>
                <a:headEnd/>
                <a:tailEnd/>
              </a:ln>
            </p:spPr>
            <p:txBody>
              <a:bodyPr/>
              <a:lstStyle/>
              <a:p>
                <a:endParaRPr lang="en-US">
                  <a:latin typeface="Calibri"/>
                  <a:cs typeface="Calibri"/>
                </a:endParaRPr>
              </a:p>
            </p:txBody>
          </p:sp>
          <p:sp>
            <p:nvSpPr>
              <p:cNvPr id="70" name="Line 436"/>
              <p:cNvSpPr>
                <a:spLocks noChangeShapeType="1"/>
              </p:cNvSpPr>
              <p:nvPr/>
            </p:nvSpPr>
            <p:spPr bwMode="auto">
              <a:xfrm flipH="1" flipV="1">
                <a:off x="1485" y="2159"/>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71" name="Line 437"/>
              <p:cNvSpPr>
                <a:spLocks noChangeShapeType="1"/>
              </p:cNvSpPr>
              <p:nvPr/>
            </p:nvSpPr>
            <p:spPr bwMode="auto">
              <a:xfrm flipH="1" flipV="1">
                <a:off x="1418" y="2144"/>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72" name="Line 438"/>
              <p:cNvSpPr>
                <a:spLocks noChangeShapeType="1"/>
              </p:cNvSpPr>
              <p:nvPr/>
            </p:nvSpPr>
            <p:spPr bwMode="auto">
              <a:xfrm flipH="1" flipV="1">
                <a:off x="1351" y="2130"/>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73" name="Line 439"/>
              <p:cNvSpPr>
                <a:spLocks noChangeShapeType="1"/>
              </p:cNvSpPr>
              <p:nvPr/>
            </p:nvSpPr>
            <p:spPr bwMode="auto">
              <a:xfrm flipH="1" flipV="1">
                <a:off x="1284" y="2116"/>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74" name="Line 440"/>
              <p:cNvSpPr>
                <a:spLocks noChangeShapeType="1"/>
              </p:cNvSpPr>
              <p:nvPr/>
            </p:nvSpPr>
            <p:spPr bwMode="auto">
              <a:xfrm flipH="1" flipV="1">
                <a:off x="1217" y="2101"/>
                <a:ext cx="38" cy="9"/>
              </a:xfrm>
              <a:prstGeom prst="line">
                <a:avLst/>
              </a:prstGeom>
              <a:noFill/>
              <a:ln w="1588">
                <a:solidFill>
                  <a:srgbClr val="000000"/>
                </a:solidFill>
                <a:round/>
                <a:headEnd/>
                <a:tailEnd/>
              </a:ln>
            </p:spPr>
            <p:txBody>
              <a:bodyPr/>
              <a:lstStyle/>
              <a:p>
                <a:endParaRPr lang="en-US">
                  <a:latin typeface="Calibri"/>
                  <a:cs typeface="Calibri"/>
                </a:endParaRPr>
              </a:p>
            </p:txBody>
          </p:sp>
          <p:sp>
            <p:nvSpPr>
              <p:cNvPr id="75" name="Line 441"/>
              <p:cNvSpPr>
                <a:spLocks noChangeShapeType="1"/>
              </p:cNvSpPr>
              <p:nvPr/>
            </p:nvSpPr>
            <p:spPr bwMode="auto">
              <a:xfrm flipH="1" flipV="1">
                <a:off x="1150" y="2088"/>
                <a:ext cx="38" cy="7"/>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21" name="Group 442"/>
            <p:cNvGrpSpPr>
              <a:grpSpLocks/>
            </p:cNvGrpSpPr>
            <p:nvPr/>
          </p:nvGrpSpPr>
          <p:grpSpPr bwMode="auto">
            <a:xfrm>
              <a:off x="1503" y="1510"/>
              <a:ext cx="1263" cy="1576"/>
              <a:chOff x="1503" y="1510"/>
              <a:chExt cx="1263" cy="1576"/>
            </a:xfrm>
          </p:grpSpPr>
          <p:sp>
            <p:nvSpPr>
              <p:cNvPr id="22" name="Line 443"/>
              <p:cNvSpPr>
                <a:spLocks noChangeShapeType="1"/>
              </p:cNvSpPr>
              <p:nvPr/>
            </p:nvSpPr>
            <p:spPr bwMode="auto">
              <a:xfrm flipH="1" flipV="1">
                <a:off x="2736" y="3048"/>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 name="Line 444"/>
              <p:cNvSpPr>
                <a:spLocks noChangeShapeType="1"/>
              </p:cNvSpPr>
              <p:nvPr/>
            </p:nvSpPr>
            <p:spPr bwMode="auto">
              <a:xfrm flipH="1" flipV="1">
                <a:off x="2682" y="2981"/>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 name="Line 445"/>
              <p:cNvSpPr>
                <a:spLocks noChangeShapeType="1"/>
              </p:cNvSpPr>
              <p:nvPr/>
            </p:nvSpPr>
            <p:spPr bwMode="auto">
              <a:xfrm flipH="1" flipV="1">
                <a:off x="2628" y="2914"/>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 name="Line 446"/>
              <p:cNvSpPr>
                <a:spLocks noChangeShapeType="1"/>
              </p:cNvSpPr>
              <p:nvPr/>
            </p:nvSpPr>
            <p:spPr bwMode="auto">
              <a:xfrm flipH="1" flipV="1">
                <a:off x="2575" y="2847"/>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 name="Line 447"/>
              <p:cNvSpPr>
                <a:spLocks noChangeShapeType="1"/>
              </p:cNvSpPr>
              <p:nvPr/>
            </p:nvSpPr>
            <p:spPr bwMode="auto">
              <a:xfrm flipH="1" flipV="1">
                <a:off x="2521" y="2780"/>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 name="Line 448"/>
              <p:cNvSpPr>
                <a:spLocks noChangeShapeType="1"/>
              </p:cNvSpPr>
              <p:nvPr/>
            </p:nvSpPr>
            <p:spPr bwMode="auto">
              <a:xfrm flipH="1" flipV="1">
                <a:off x="2467" y="2714"/>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 name="Line 449"/>
              <p:cNvSpPr>
                <a:spLocks noChangeShapeType="1"/>
              </p:cNvSpPr>
              <p:nvPr/>
            </p:nvSpPr>
            <p:spPr bwMode="auto">
              <a:xfrm flipH="1" flipV="1">
                <a:off x="2414" y="2647"/>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 name="Line 450"/>
              <p:cNvSpPr>
                <a:spLocks noChangeShapeType="1"/>
              </p:cNvSpPr>
              <p:nvPr/>
            </p:nvSpPr>
            <p:spPr bwMode="auto">
              <a:xfrm flipH="1" flipV="1">
                <a:off x="2360" y="2580"/>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 name="Line 451"/>
              <p:cNvSpPr>
                <a:spLocks noChangeShapeType="1"/>
              </p:cNvSpPr>
              <p:nvPr/>
            </p:nvSpPr>
            <p:spPr bwMode="auto">
              <a:xfrm flipH="1" flipV="1">
                <a:off x="2307" y="2513"/>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 name="Line 452"/>
              <p:cNvSpPr>
                <a:spLocks noChangeShapeType="1"/>
              </p:cNvSpPr>
              <p:nvPr/>
            </p:nvSpPr>
            <p:spPr bwMode="auto">
              <a:xfrm flipH="1" flipV="1">
                <a:off x="2253" y="2446"/>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 name="Line 453"/>
              <p:cNvSpPr>
                <a:spLocks noChangeShapeType="1"/>
              </p:cNvSpPr>
              <p:nvPr/>
            </p:nvSpPr>
            <p:spPr bwMode="auto">
              <a:xfrm flipH="1" flipV="1">
                <a:off x="2199" y="2379"/>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 name="Line 454"/>
              <p:cNvSpPr>
                <a:spLocks noChangeShapeType="1"/>
              </p:cNvSpPr>
              <p:nvPr/>
            </p:nvSpPr>
            <p:spPr bwMode="auto">
              <a:xfrm flipH="1" flipV="1">
                <a:off x="2146" y="2312"/>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 name="Line 455"/>
              <p:cNvSpPr>
                <a:spLocks noChangeShapeType="1"/>
              </p:cNvSpPr>
              <p:nvPr/>
            </p:nvSpPr>
            <p:spPr bwMode="auto">
              <a:xfrm flipH="1" flipV="1">
                <a:off x="2092" y="2245"/>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 name="Line 456"/>
              <p:cNvSpPr>
                <a:spLocks noChangeShapeType="1"/>
              </p:cNvSpPr>
              <p:nvPr/>
            </p:nvSpPr>
            <p:spPr bwMode="auto">
              <a:xfrm flipH="1" flipV="1">
                <a:off x="2038" y="2178"/>
                <a:ext cx="3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 name="Line 457"/>
              <p:cNvSpPr>
                <a:spLocks noChangeShapeType="1"/>
              </p:cNvSpPr>
              <p:nvPr/>
            </p:nvSpPr>
            <p:spPr bwMode="auto">
              <a:xfrm flipH="1" flipV="1">
                <a:off x="1985" y="2112"/>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 name="Line 458"/>
              <p:cNvSpPr>
                <a:spLocks noChangeShapeType="1"/>
              </p:cNvSpPr>
              <p:nvPr/>
            </p:nvSpPr>
            <p:spPr bwMode="auto">
              <a:xfrm flipH="1" flipV="1">
                <a:off x="1931" y="2045"/>
                <a:ext cx="3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 name="Line 459"/>
              <p:cNvSpPr>
                <a:spLocks noChangeShapeType="1"/>
              </p:cNvSpPr>
              <p:nvPr/>
            </p:nvSpPr>
            <p:spPr bwMode="auto">
              <a:xfrm flipH="1" flipV="1">
                <a:off x="1878" y="1978"/>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 name="Line 460"/>
              <p:cNvSpPr>
                <a:spLocks noChangeShapeType="1"/>
              </p:cNvSpPr>
              <p:nvPr/>
            </p:nvSpPr>
            <p:spPr bwMode="auto">
              <a:xfrm flipH="1" flipV="1">
                <a:off x="1824" y="1911"/>
                <a:ext cx="3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 name="Line 461"/>
              <p:cNvSpPr>
                <a:spLocks noChangeShapeType="1"/>
              </p:cNvSpPr>
              <p:nvPr/>
            </p:nvSpPr>
            <p:spPr bwMode="auto">
              <a:xfrm flipH="1" flipV="1">
                <a:off x="1771" y="1844"/>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 name="Line 462"/>
              <p:cNvSpPr>
                <a:spLocks noChangeShapeType="1"/>
              </p:cNvSpPr>
              <p:nvPr/>
            </p:nvSpPr>
            <p:spPr bwMode="auto">
              <a:xfrm flipH="1" flipV="1">
                <a:off x="1717" y="1777"/>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 name="Line 463"/>
              <p:cNvSpPr>
                <a:spLocks noChangeShapeType="1"/>
              </p:cNvSpPr>
              <p:nvPr/>
            </p:nvSpPr>
            <p:spPr bwMode="auto">
              <a:xfrm flipH="1" flipV="1">
                <a:off x="1664" y="1710"/>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 name="Line 464"/>
              <p:cNvSpPr>
                <a:spLocks noChangeShapeType="1"/>
              </p:cNvSpPr>
              <p:nvPr/>
            </p:nvSpPr>
            <p:spPr bwMode="auto">
              <a:xfrm flipH="1" flipV="1">
                <a:off x="1610" y="1643"/>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 name="Line 465"/>
              <p:cNvSpPr>
                <a:spLocks noChangeShapeType="1"/>
              </p:cNvSpPr>
              <p:nvPr/>
            </p:nvSpPr>
            <p:spPr bwMode="auto">
              <a:xfrm flipH="1" flipV="1">
                <a:off x="1556" y="1576"/>
                <a:ext cx="3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 name="Line 466"/>
              <p:cNvSpPr>
                <a:spLocks noChangeShapeType="1"/>
              </p:cNvSpPr>
              <p:nvPr/>
            </p:nvSpPr>
            <p:spPr bwMode="auto">
              <a:xfrm flipH="1" flipV="1">
                <a:off x="1503" y="1510"/>
                <a:ext cx="30" cy="37"/>
              </a:xfrm>
              <a:prstGeom prst="line">
                <a:avLst/>
              </a:prstGeom>
              <a:noFill/>
              <a:ln w="1588">
                <a:solidFill>
                  <a:srgbClr val="000000"/>
                </a:solidFill>
                <a:round/>
                <a:headEnd/>
                <a:tailEnd/>
              </a:ln>
            </p:spPr>
            <p:txBody>
              <a:bodyPr/>
              <a:lstStyle/>
              <a:p>
                <a:endParaRPr lang="en-US">
                  <a:latin typeface="Calibri"/>
                  <a:cs typeface="Calibri"/>
                </a:endParaRPr>
              </a:p>
            </p:txBody>
          </p:sp>
        </p:grpSp>
      </p:grpSp>
      <p:sp>
        <p:nvSpPr>
          <p:cNvPr id="468" name="Rectangle 467"/>
          <p:cNvSpPr>
            <a:spLocks noChangeArrowheads="1"/>
          </p:cNvSpPr>
          <p:nvPr/>
        </p:nvSpPr>
        <p:spPr bwMode="auto">
          <a:xfrm>
            <a:off x="8001941" y="3454103"/>
            <a:ext cx="121828" cy="276999"/>
          </a:xfrm>
          <a:prstGeom prst="rect">
            <a:avLst/>
          </a:prstGeom>
          <a:noFill/>
          <a:ln w="9525">
            <a:noFill/>
            <a:miter lim="800000"/>
            <a:headEnd/>
            <a:tailEnd/>
          </a:ln>
        </p:spPr>
        <p:txBody>
          <a:bodyPr wrap="none" lIns="0" tIns="0" rIns="0" bIns="0">
            <a:spAutoFit/>
          </a:bodyPr>
          <a:lstStyle/>
          <a:p>
            <a:r>
              <a:rPr lang="en-US" dirty="0">
                <a:latin typeface="Calibri"/>
                <a:cs typeface="Calibri"/>
              </a:rPr>
              <a:t>p</a:t>
            </a:r>
            <a:endParaRPr lang="en-US" baseline="0" dirty="0">
              <a:latin typeface="Calibri"/>
              <a:cs typeface="Calibri"/>
            </a:endParaRPr>
          </a:p>
        </p:txBody>
      </p:sp>
      <p:sp>
        <p:nvSpPr>
          <p:cNvPr id="469" name="Rectangle 468"/>
          <p:cNvSpPr>
            <a:spLocks noChangeArrowheads="1"/>
          </p:cNvSpPr>
          <p:nvPr/>
        </p:nvSpPr>
        <p:spPr bwMode="auto">
          <a:xfrm>
            <a:off x="6270209" y="1582664"/>
            <a:ext cx="121828" cy="276999"/>
          </a:xfrm>
          <a:prstGeom prst="rect">
            <a:avLst/>
          </a:prstGeom>
          <a:noFill/>
          <a:ln w="9525">
            <a:noFill/>
            <a:miter lim="800000"/>
            <a:headEnd/>
            <a:tailEnd/>
          </a:ln>
        </p:spPr>
        <p:txBody>
          <a:bodyPr wrap="none" lIns="0" tIns="0" rIns="0" bIns="0">
            <a:spAutoFit/>
          </a:bodyPr>
          <a:lstStyle/>
          <a:p>
            <a:r>
              <a:rPr lang="en-US" dirty="0">
                <a:latin typeface="Calibri"/>
                <a:cs typeface="Calibri"/>
              </a:rPr>
              <a:t>q</a:t>
            </a:r>
            <a:endParaRPr lang="en-US" baseline="0" dirty="0">
              <a:latin typeface="Calibri"/>
              <a:cs typeface="Calibri"/>
            </a:endParaRPr>
          </a:p>
        </p:txBody>
      </p:sp>
      <p:pic>
        <p:nvPicPr>
          <p:cNvPr id="473" name="Picture 958"/>
          <p:cNvPicPr>
            <a:picLocks noChangeAspect="1" noChangeArrowheads="1"/>
          </p:cNvPicPr>
          <p:nvPr/>
        </p:nvPicPr>
        <p:blipFill>
          <a:blip r:embed="rId2"/>
          <a:srcRect/>
          <a:stretch>
            <a:fillRect/>
          </a:stretch>
        </p:blipFill>
        <p:spPr bwMode="auto">
          <a:xfrm>
            <a:off x="1230916" y="1990233"/>
            <a:ext cx="3105150" cy="3132138"/>
          </a:xfrm>
          <a:prstGeom prst="rect">
            <a:avLst/>
          </a:prstGeom>
          <a:noFill/>
          <a:ln w="38100">
            <a:solidFill>
              <a:schemeClr val="tx1"/>
            </a:solidFill>
            <a:miter lim="800000"/>
            <a:headEnd/>
            <a:tailEnd/>
          </a:ln>
        </p:spPr>
      </p:pic>
      <p:sp>
        <p:nvSpPr>
          <p:cNvPr id="474" name="Line 964"/>
          <p:cNvSpPr>
            <a:spLocks noChangeShapeType="1"/>
          </p:cNvSpPr>
          <p:nvPr/>
        </p:nvSpPr>
        <p:spPr bwMode="auto">
          <a:xfrm rot="5400000" flipH="1">
            <a:off x="2773260" y="2125001"/>
            <a:ext cx="0" cy="2883245"/>
          </a:xfrm>
          <a:prstGeom prst="line">
            <a:avLst/>
          </a:prstGeom>
          <a:noFill/>
          <a:ln w="57150">
            <a:solidFill>
              <a:srgbClr val="1269B0"/>
            </a:solidFill>
            <a:prstDash val="sysDot"/>
            <a:round/>
            <a:headEnd type="none" w="med" len="med"/>
            <a:tailEnd type="none" w="med" len="med"/>
          </a:ln>
        </p:spPr>
        <p:txBody>
          <a:bodyPr/>
          <a:lstStyle/>
          <a:p>
            <a:endParaRPr lang="en-US">
              <a:latin typeface="Calibri"/>
              <a:cs typeface="Calibri"/>
            </a:endParaRPr>
          </a:p>
        </p:txBody>
      </p:sp>
      <p:sp>
        <p:nvSpPr>
          <p:cNvPr id="478" name="Line 964"/>
          <p:cNvSpPr>
            <a:spLocks noChangeShapeType="1"/>
          </p:cNvSpPr>
          <p:nvPr/>
        </p:nvSpPr>
        <p:spPr bwMode="auto">
          <a:xfrm rot="5400000" flipH="1">
            <a:off x="2773260" y="2271802"/>
            <a:ext cx="0" cy="2883245"/>
          </a:xfrm>
          <a:prstGeom prst="line">
            <a:avLst/>
          </a:prstGeom>
          <a:noFill/>
          <a:ln w="57150">
            <a:solidFill>
              <a:srgbClr val="1269B0"/>
            </a:solidFill>
            <a:prstDash val="sysDot"/>
            <a:round/>
            <a:headEnd type="none" w="med" len="med"/>
            <a:tailEnd type="none" w="med" len="med"/>
          </a:ln>
        </p:spPr>
        <p:txBody>
          <a:bodyPr/>
          <a:lstStyle/>
          <a:p>
            <a:endParaRPr lang="en-US">
              <a:latin typeface="Calibri"/>
              <a:cs typeface="Calibri"/>
            </a:endParaRPr>
          </a:p>
        </p:txBody>
      </p:sp>
      <p:sp>
        <p:nvSpPr>
          <p:cNvPr id="479" name="Line 964"/>
          <p:cNvSpPr>
            <a:spLocks noChangeShapeType="1"/>
          </p:cNvSpPr>
          <p:nvPr/>
        </p:nvSpPr>
        <p:spPr bwMode="auto">
          <a:xfrm rot="5400000" flipH="1">
            <a:off x="2773260" y="2418603"/>
            <a:ext cx="0" cy="2883245"/>
          </a:xfrm>
          <a:prstGeom prst="line">
            <a:avLst/>
          </a:prstGeom>
          <a:noFill/>
          <a:ln w="57150">
            <a:solidFill>
              <a:srgbClr val="1269B0"/>
            </a:solidFill>
            <a:prstDash val="sysDot"/>
            <a:round/>
            <a:headEnd type="none" w="med" len="med"/>
            <a:tailEnd type="none" w="med" len="med"/>
          </a:ln>
        </p:spPr>
        <p:txBody>
          <a:bodyPr/>
          <a:lstStyle/>
          <a:p>
            <a:endParaRPr lang="en-US">
              <a:latin typeface="Calibri"/>
              <a:cs typeface="Calibri"/>
            </a:endParaRPr>
          </a:p>
        </p:txBody>
      </p:sp>
      <p:sp>
        <p:nvSpPr>
          <p:cNvPr id="481" name="Line 964"/>
          <p:cNvSpPr>
            <a:spLocks noChangeShapeType="1"/>
          </p:cNvSpPr>
          <p:nvPr/>
        </p:nvSpPr>
        <p:spPr bwMode="auto">
          <a:xfrm rot="5400000" flipH="1">
            <a:off x="6361291" y="2140984"/>
            <a:ext cx="0" cy="2883245"/>
          </a:xfrm>
          <a:prstGeom prst="line">
            <a:avLst/>
          </a:prstGeom>
          <a:noFill/>
          <a:ln w="57150">
            <a:solidFill>
              <a:srgbClr val="1269B0"/>
            </a:solidFill>
            <a:prstDash val="sysDot"/>
            <a:round/>
            <a:headEnd type="none" w="med" len="med"/>
            <a:tailEnd type="none" w="med" len="med"/>
          </a:ln>
        </p:spPr>
        <p:txBody>
          <a:bodyPr/>
          <a:lstStyle/>
          <a:p>
            <a:endParaRPr lang="en-US">
              <a:latin typeface="Calibri"/>
              <a:cs typeface="Calibri"/>
            </a:endParaRPr>
          </a:p>
        </p:txBody>
      </p:sp>
      <p:sp>
        <p:nvSpPr>
          <p:cNvPr id="496" name="Line 964"/>
          <p:cNvSpPr>
            <a:spLocks noChangeShapeType="1"/>
          </p:cNvSpPr>
          <p:nvPr/>
        </p:nvSpPr>
        <p:spPr bwMode="auto">
          <a:xfrm rot="5400000" flipH="1">
            <a:off x="2773260" y="1831399"/>
            <a:ext cx="0" cy="2883245"/>
          </a:xfrm>
          <a:prstGeom prst="line">
            <a:avLst/>
          </a:prstGeom>
          <a:noFill/>
          <a:ln w="57150">
            <a:solidFill>
              <a:srgbClr val="1269B0"/>
            </a:solidFill>
            <a:prstDash val="sysDot"/>
            <a:round/>
            <a:headEnd type="none" w="med" len="med"/>
            <a:tailEnd type="none" w="med" len="med"/>
          </a:ln>
        </p:spPr>
        <p:txBody>
          <a:bodyPr/>
          <a:lstStyle/>
          <a:p>
            <a:endParaRPr lang="en-US">
              <a:latin typeface="Calibri"/>
              <a:cs typeface="Calibri"/>
            </a:endParaRPr>
          </a:p>
        </p:txBody>
      </p:sp>
      <p:sp>
        <p:nvSpPr>
          <p:cNvPr id="497" name="Line 964"/>
          <p:cNvSpPr>
            <a:spLocks noChangeShapeType="1"/>
          </p:cNvSpPr>
          <p:nvPr/>
        </p:nvSpPr>
        <p:spPr bwMode="auto">
          <a:xfrm rot="5400000" flipH="1">
            <a:off x="2773260" y="1978200"/>
            <a:ext cx="0" cy="2883245"/>
          </a:xfrm>
          <a:prstGeom prst="line">
            <a:avLst/>
          </a:prstGeom>
          <a:noFill/>
          <a:ln w="57150">
            <a:solidFill>
              <a:srgbClr val="1269B0"/>
            </a:solidFill>
            <a:prstDash val="sysDot"/>
            <a:round/>
            <a:headEnd type="none" w="med" len="med"/>
            <a:tailEnd type="none" w="med" len="med"/>
          </a:ln>
        </p:spPr>
        <p:txBody>
          <a:bodyPr/>
          <a:lstStyle/>
          <a:p>
            <a:endParaRPr lang="en-US">
              <a:latin typeface="Calibri"/>
              <a:cs typeface="Calibri"/>
            </a:endParaRPr>
          </a:p>
        </p:txBody>
      </p:sp>
      <p:sp>
        <p:nvSpPr>
          <p:cNvPr id="503" name="Line 964"/>
          <p:cNvSpPr>
            <a:spLocks noChangeShapeType="1"/>
          </p:cNvSpPr>
          <p:nvPr/>
        </p:nvSpPr>
        <p:spPr bwMode="auto">
          <a:xfrm rot="5400000">
            <a:off x="6117609" y="2159553"/>
            <a:ext cx="509495" cy="2856790"/>
          </a:xfrm>
          <a:prstGeom prst="line">
            <a:avLst/>
          </a:prstGeom>
          <a:noFill/>
          <a:ln w="57150">
            <a:solidFill>
              <a:srgbClr val="1269B0"/>
            </a:solidFill>
            <a:prstDash val="sysDot"/>
            <a:round/>
            <a:headEnd type="none" w="med" len="med"/>
            <a:tailEnd type="none" w="med" len="med"/>
          </a:ln>
        </p:spPr>
        <p:txBody>
          <a:bodyPr/>
          <a:lstStyle/>
          <a:p>
            <a:endParaRPr lang="en-US">
              <a:latin typeface="Calibri"/>
              <a:cs typeface="Calibri"/>
            </a:endParaRPr>
          </a:p>
        </p:txBody>
      </p:sp>
      <p:sp>
        <p:nvSpPr>
          <p:cNvPr id="504" name="Line 964"/>
          <p:cNvSpPr>
            <a:spLocks noChangeShapeType="1"/>
          </p:cNvSpPr>
          <p:nvPr/>
        </p:nvSpPr>
        <p:spPr bwMode="auto">
          <a:xfrm rot="5400000">
            <a:off x="5856621" y="2219786"/>
            <a:ext cx="999604" cy="2719708"/>
          </a:xfrm>
          <a:prstGeom prst="line">
            <a:avLst/>
          </a:prstGeom>
          <a:noFill/>
          <a:ln w="57150">
            <a:solidFill>
              <a:srgbClr val="1269B0"/>
            </a:solidFill>
            <a:prstDash val="sysDot"/>
            <a:round/>
            <a:headEnd type="none" w="med" len="med"/>
            <a:tailEnd type="none" w="med" len="med"/>
          </a:ln>
        </p:spPr>
        <p:txBody>
          <a:bodyPr/>
          <a:lstStyle/>
          <a:p>
            <a:endParaRPr lang="en-US">
              <a:latin typeface="Calibri"/>
              <a:cs typeface="Calibri"/>
            </a:endParaRPr>
          </a:p>
        </p:txBody>
      </p:sp>
      <p:grpSp>
        <p:nvGrpSpPr>
          <p:cNvPr id="516" name="Group 515"/>
          <p:cNvGrpSpPr/>
          <p:nvPr/>
        </p:nvGrpSpPr>
        <p:grpSpPr>
          <a:xfrm rot="16200000">
            <a:off x="1786148" y="3756553"/>
            <a:ext cx="331324" cy="616670"/>
            <a:chOff x="1187624" y="3127881"/>
            <a:chExt cx="331324" cy="684940"/>
          </a:xfrm>
        </p:grpSpPr>
        <p:cxnSp>
          <p:nvCxnSpPr>
            <p:cNvPr id="507" name="Straight Connector 506"/>
            <p:cNvCxnSpPr/>
            <p:nvPr/>
          </p:nvCxnSpPr>
          <p:spPr bwMode="auto">
            <a:xfrm flipH="1">
              <a:off x="1187624" y="3399243"/>
              <a:ext cx="331324" cy="0"/>
            </a:xfrm>
            <a:prstGeom prst="line">
              <a:avLst/>
            </a:prstGeom>
            <a:solidFill>
              <a:schemeClr val="accent1"/>
            </a:solidFill>
            <a:ln w="9525" cap="flat" cmpd="sng" algn="ctr">
              <a:solidFill>
                <a:srgbClr val="1269B0"/>
              </a:solidFill>
              <a:prstDash val="solid"/>
              <a:round/>
              <a:headEnd type="none" w="med" len="med"/>
              <a:tailEnd type="none" w="med" len="med"/>
            </a:ln>
            <a:effectLst/>
          </p:spPr>
        </p:cxnSp>
        <p:cxnSp>
          <p:nvCxnSpPr>
            <p:cNvPr id="508" name="Straight Connector 507"/>
            <p:cNvCxnSpPr/>
            <p:nvPr/>
          </p:nvCxnSpPr>
          <p:spPr bwMode="auto">
            <a:xfrm flipH="1">
              <a:off x="1187624" y="3551643"/>
              <a:ext cx="331324" cy="0"/>
            </a:xfrm>
            <a:prstGeom prst="line">
              <a:avLst/>
            </a:prstGeom>
            <a:solidFill>
              <a:schemeClr val="accent1"/>
            </a:solidFill>
            <a:ln w="9525" cap="flat" cmpd="sng" algn="ctr">
              <a:solidFill>
                <a:srgbClr val="1269B0"/>
              </a:solidFill>
              <a:prstDash val="solid"/>
              <a:round/>
              <a:headEnd type="none" w="med" len="med"/>
              <a:tailEnd type="none" w="med" len="med"/>
            </a:ln>
            <a:effectLst/>
          </p:spPr>
        </p:cxnSp>
        <p:cxnSp>
          <p:nvCxnSpPr>
            <p:cNvPr id="510" name="Straight Arrow Connector 509"/>
            <p:cNvCxnSpPr/>
            <p:nvPr/>
          </p:nvCxnSpPr>
          <p:spPr bwMode="auto">
            <a:xfrm>
              <a:off x="1187624" y="3127881"/>
              <a:ext cx="0" cy="214597"/>
            </a:xfrm>
            <a:prstGeom prst="straightConnector1">
              <a:avLst/>
            </a:prstGeom>
            <a:solidFill>
              <a:schemeClr val="accent1"/>
            </a:solidFill>
            <a:ln w="9525" cap="flat" cmpd="sng" algn="ctr">
              <a:solidFill>
                <a:srgbClr val="1269B0"/>
              </a:solidFill>
              <a:prstDash val="solid"/>
              <a:round/>
              <a:headEnd type="none" w="med" len="med"/>
              <a:tailEnd type="triangle"/>
            </a:ln>
            <a:effectLst/>
          </p:spPr>
        </p:cxnSp>
        <p:cxnSp>
          <p:nvCxnSpPr>
            <p:cNvPr id="511" name="Straight Arrow Connector 510"/>
            <p:cNvCxnSpPr/>
            <p:nvPr/>
          </p:nvCxnSpPr>
          <p:spPr bwMode="auto">
            <a:xfrm flipV="1">
              <a:off x="1187624" y="3598224"/>
              <a:ext cx="0" cy="214597"/>
            </a:xfrm>
            <a:prstGeom prst="straightConnector1">
              <a:avLst/>
            </a:prstGeom>
            <a:solidFill>
              <a:schemeClr val="accent1"/>
            </a:solidFill>
            <a:ln w="9525" cap="flat" cmpd="sng" algn="ctr">
              <a:solidFill>
                <a:srgbClr val="1269B0"/>
              </a:solidFill>
              <a:prstDash val="solid"/>
              <a:round/>
              <a:headEnd type="none" w="med" len="med"/>
              <a:tailEnd type="triangle"/>
            </a:ln>
            <a:effectLst/>
          </p:spPr>
        </p:cxnSp>
      </p:grpSp>
      <p:sp>
        <p:nvSpPr>
          <p:cNvPr id="512" name="TextBox 511"/>
          <p:cNvSpPr txBox="1"/>
          <p:nvPr/>
        </p:nvSpPr>
        <p:spPr>
          <a:xfrm>
            <a:off x="539552" y="3100154"/>
            <a:ext cx="421910" cy="369332"/>
          </a:xfrm>
          <a:prstGeom prst="rect">
            <a:avLst/>
          </a:prstGeom>
          <a:noFill/>
        </p:spPr>
        <p:txBody>
          <a:bodyPr wrap="none" rtlCol="0">
            <a:spAutoFit/>
          </a:bodyPr>
          <a:lstStyle/>
          <a:p>
            <a:r>
              <a:rPr lang="en-US" baseline="0" dirty="0" err="1">
                <a:solidFill>
                  <a:srgbClr val="1269B0"/>
                </a:solidFill>
                <a:latin typeface="Symbol Tiger Expert" charset="2"/>
                <a:ea typeface="Symbol Tiger Expert" charset="2"/>
                <a:cs typeface="Symbol Tiger Expert" charset="2"/>
              </a:rPr>
              <a:t>D</a:t>
            </a:r>
            <a:r>
              <a:rPr lang="en-US" dirty="0" err="1">
                <a:solidFill>
                  <a:srgbClr val="1269B0"/>
                </a:solidFill>
                <a:latin typeface="Calibri" charset="0"/>
                <a:ea typeface="Symbol Tiger Expert" charset="2"/>
                <a:cs typeface="Calibri" charset="0"/>
              </a:rPr>
              <a:t>q</a:t>
            </a:r>
            <a:endParaRPr lang="en-US" baseline="0" dirty="0">
              <a:solidFill>
                <a:srgbClr val="1269B0"/>
              </a:solidFill>
              <a:latin typeface="Calibri" charset="0"/>
              <a:ea typeface="Calibri" charset="0"/>
              <a:cs typeface="Calibri" charset="0"/>
            </a:endParaRPr>
          </a:p>
        </p:txBody>
      </p:sp>
      <p:sp>
        <p:nvSpPr>
          <p:cNvPr id="515" name="TextBox 514"/>
          <p:cNvSpPr txBox="1"/>
          <p:nvPr/>
        </p:nvSpPr>
        <p:spPr>
          <a:xfrm>
            <a:off x="1712764" y="4220344"/>
            <a:ext cx="421910" cy="369332"/>
          </a:xfrm>
          <a:prstGeom prst="rect">
            <a:avLst/>
          </a:prstGeom>
          <a:noFill/>
        </p:spPr>
        <p:txBody>
          <a:bodyPr wrap="none" rtlCol="0">
            <a:spAutoFit/>
          </a:bodyPr>
          <a:lstStyle/>
          <a:p>
            <a:r>
              <a:rPr lang="en-US" baseline="0" dirty="0" err="1">
                <a:solidFill>
                  <a:srgbClr val="1269B0"/>
                </a:solidFill>
                <a:latin typeface="Symbol Tiger Expert" charset="2"/>
                <a:ea typeface="Symbol Tiger Expert" charset="2"/>
                <a:cs typeface="Symbol Tiger Expert" charset="2"/>
              </a:rPr>
              <a:t>D</a:t>
            </a:r>
            <a:r>
              <a:rPr lang="en-US" dirty="0" err="1">
                <a:solidFill>
                  <a:srgbClr val="1269B0"/>
                </a:solidFill>
                <a:latin typeface="Calibri" charset="0"/>
                <a:ea typeface="Symbol Tiger Expert" charset="2"/>
                <a:cs typeface="Calibri" charset="0"/>
              </a:rPr>
              <a:t>p</a:t>
            </a:r>
            <a:endParaRPr lang="en-US" baseline="0" dirty="0">
              <a:solidFill>
                <a:srgbClr val="1269B0"/>
              </a:solidFill>
              <a:latin typeface="Calibri" charset="0"/>
              <a:ea typeface="Calibri" charset="0"/>
              <a:cs typeface="Calibri" charset="0"/>
            </a:endParaRPr>
          </a:p>
        </p:txBody>
      </p:sp>
      <p:grpSp>
        <p:nvGrpSpPr>
          <p:cNvPr id="517" name="Group 516"/>
          <p:cNvGrpSpPr/>
          <p:nvPr/>
        </p:nvGrpSpPr>
        <p:grpSpPr>
          <a:xfrm>
            <a:off x="975394" y="3031504"/>
            <a:ext cx="331324" cy="616670"/>
            <a:chOff x="1187624" y="3127881"/>
            <a:chExt cx="331324" cy="684940"/>
          </a:xfrm>
        </p:grpSpPr>
        <p:cxnSp>
          <p:nvCxnSpPr>
            <p:cNvPr id="518" name="Straight Connector 517"/>
            <p:cNvCxnSpPr/>
            <p:nvPr/>
          </p:nvCxnSpPr>
          <p:spPr bwMode="auto">
            <a:xfrm flipH="1">
              <a:off x="1187624" y="3399243"/>
              <a:ext cx="331324" cy="0"/>
            </a:xfrm>
            <a:prstGeom prst="line">
              <a:avLst/>
            </a:prstGeom>
            <a:solidFill>
              <a:schemeClr val="accent1"/>
            </a:solidFill>
            <a:ln w="9525" cap="flat" cmpd="sng" algn="ctr">
              <a:solidFill>
                <a:srgbClr val="1269B0"/>
              </a:solidFill>
              <a:prstDash val="solid"/>
              <a:round/>
              <a:headEnd type="none" w="med" len="med"/>
              <a:tailEnd type="none" w="med" len="med"/>
            </a:ln>
            <a:effectLst/>
          </p:spPr>
        </p:cxnSp>
        <p:cxnSp>
          <p:nvCxnSpPr>
            <p:cNvPr id="519" name="Straight Connector 518"/>
            <p:cNvCxnSpPr/>
            <p:nvPr/>
          </p:nvCxnSpPr>
          <p:spPr bwMode="auto">
            <a:xfrm flipH="1">
              <a:off x="1187624" y="3551643"/>
              <a:ext cx="331324" cy="0"/>
            </a:xfrm>
            <a:prstGeom prst="line">
              <a:avLst/>
            </a:prstGeom>
            <a:solidFill>
              <a:schemeClr val="accent1"/>
            </a:solidFill>
            <a:ln w="9525" cap="flat" cmpd="sng" algn="ctr">
              <a:solidFill>
                <a:srgbClr val="1269B0"/>
              </a:solidFill>
              <a:prstDash val="solid"/>
              <a:round/>
              <a:headEnd type="none" w="med" len="med"/>
              <a:tailEnd type="none" w="med" len="med"/>
            </a:ln>
            <a:effectLst/>
          </p:spPr>
        </p:cxnSp>
        <p:cxnSp>
          <p:nvCxnSpPr>
            <p:cNvPr id="520" name="Straight Arrow Connector 519"/>
            <p:cNvCxnSpPr/>
            <p:nvPr/>
          </p:nvCxnSpPr>
          <p:spPr bwMode="auto">
            <a:xfrm>
              <a:off x="1187624" y="3127881"/>
              <a:ext cx="0" cy="214597"/>
            </a:xfrm>
            <a:prstGeom prst="straightConnector1">
              <a:avLst/>
            </a:prstGeom>
            <a:solidFill>
              <a:schemeClr val="accent1"/>
            </a:solidFill>
            <a:ln w="9525" cap="flat" cmpd="sng" algn="ctr">
              <a:solidFill>
                <a:srgbClr val="1269B0"/>
              </a:solidFill>
              <a:prstDash val="solid"/>
              <a:round/>
              <a:headEnd type="none" w="med" len="med"/>
              <a:tailEnd type="triangle"/>
            </a:ln>
            <a:effectLst/>
          </p:spPr>
        </p:cxnSp>
        <p:cxnSp>
          <p:nvCxnSpPr>
            <p:cNvPr id="521" name="Straight Arrow Connector 520"/>
            <p:cNvCxnSpPr/>
            <p:nvPr/>
          </p:nvCxnSpPr>
          <p:spPr bwMode="auto">
            <a:xfrm flipV="1">
              <a:off x="1187624" y="3598224"/>
              <a:ext cx="0" cy="214597"/>
            </a:xfrm>
            <a:prstGeom prst="straightConnector1">
              <a:avLst/>
            </a:prstGeom>
            <a:solidFill>
              <a:schemeClr val="accent1"/>
            </a:solidFill>
            <a:ln w="9525" cap="flat" cmpd="sng" algn="ctr">
              <a:solidFill>
                <a:srgbClr val="1269B0"/>
              </a:solidFill>
              <a:prstDash val="solid"/>
              <a:round/>
              <a:headEnd type="none" w="med" len="med"/>
              <a:tailEnd type="triangle"/>
            </a:ln>
            <a:effectLst/>
          </p:spPr>
        </p:cxnSp>
      </p:grpSp>
      <p:grpSp>
        <p:nvGrpSpPr>
          <p:cNvPr id="522" name="Group 521"/>
          <p:cNvGrpSpPr/>
          <p:nvPr/>
        </p:nvGrpSpPr>
        <p:grpSpPr>
          <a:xfrm rot="5400000" flipV="1">
            <a:off x="5268665" y="3026267"/>
            <a:ext cx="331324" cy="616670"/>
            <a:chOff x="1187624" y="3127881"/>
            <a:chExt cx="331324" cy="684940"/>
          </a:xfrm>
        </p:grpSpPr>
        <p:cxnSp>
          <p:nvCxnSpPr>
            <p:cNvPr id="523" name="Straight Connector 522"/>
            <p:cNvCxnSpPr/>
            <p:nvPr/>
          </p:nvCxnSpPr>
          <p:spPr bwMode="auto">
            <a:xfrm flipH="1">
              <a:off x="1187624" y="3399243"/>
              <a:ext cx="331324" cy="0"/>
            </a:xfrm>
            <a:prstGeom prst="line">
              <a:avLst/>
            </a:prstGeom>
            <a:solidFill>
              <a:schemeClr val="accent1"/>
            </a:solidFill>
            <a:ln w="9525" cap="flat" cmpd="sng" algn="ctr">
              <a:solidFill>
                <a:srgbClr val="1269B0"/>
              </a:solidFill>
              <a:prstDash val="solid"/>
              <a:round/>
              <a:headEnd type="none" w="med" len="med"/>
              <a:tailEnd type="none" w="med" len="med"/>
            </a:ln>
            <a:effectLst/>
          </p:spPr>
        </p:cxnSp>
        <p:cxnSp>
          <p:nvCxnSpPr>
            <p:cNvPr id="524" name="Straight Connector 523"/>
            <p:cNvCxnSpPr/>
            <p:nvPr/>
          </p:nvCxnSpPr>
          <p:spPr bwMode="auto">
            <a:xfrm flipH="1">
              <a:off x="1187624" y="3551643"/>
              <a:ext cx="331324" cy="0"/>
            </a:xfrm>
            <a:prstGeom prst="line">
              <a:avLst/>
            </a:prstGeom>
            <a:solidFill>
              <a:schemeClr val="accent1"/>
            </a:solidFill>
            <a:ln w="9525" cap="flat" cmpd="sng" algn="ctr">
              <a:solidFill>
                <a:srgbClr val="1269B0"/>
              </a:solidFill>
              <a:prstDash val="solid"/>
              <a:round/>
              <a:headEnd type="none" w="med" len="med"/>
              <a:tailEnd type="none" w="med" len="med"/>
            </a:ln>
            <a:effectLst/>
          </p:spPr>
        </p:cxnSp>
        <p:cxnSp>
          <p:nvCxnSpPr>
            <p:cNvPr id="525" name="Straight Arrow Connector 524"/>
            <p:cNvCxnSpPr/>
            <p:nvPr/>
          </p:nvCxnSpPr>
          <p:spPr bwMode="auto">
            <a:xfrm>
              <a:off x="1187624" y="3127881"/>
              <a:ext cx="0" cy="214597"/>
            </a:xfrm>
            <a:prstGeom prst="straightConnector1">
              <a:avLst/>
            </a:prstGeom>
            <a:solidFill>
              <a:schemeClr val="accent1"/>
            </a:solidFill>
            <a:ln w="9525" cap="flat" cmpd="sng" algn="ctr">
              <a:solidFill>
                <a:srgbClr val="1269B0"/>
              </a:solidFill>
              <a:prstDash val="solid"/>
              <a:round/>
              <a:headEnd type="none" w="med" len="med"/>
              <a:tailEnd type="triangle"/>
            </a:ln>
            <a:effectLst/>
          </p:spPr>
        </p:cxnSp>
        <p:cxnSp>
          <p:nvCxnSpPr>
            <p:cNvPr id="526" name="Straight Arrow Connector 525"/>
            <p:cNvCxnSpPr/>
            <p:nvPr/>
          </p:nvCxnSpPr>
          <p:spPr bwMode="auto">
            <a:xfrm flipV="1">
              <a:off x="1187624" y="3598224"/>
              <a:ext cx="0" cy="214597"/>
            </a:xfrm>
            <a:prstGeom prst="straightConnector1">
              <a:avLst/>
            </a:prstGeom>
            <a:solidFill>
              <a:schemeClr val="accent1"/>
            </a:solidFill>
            <a:ln w="9525" cap="flat" cmpd="sng" algn="ctr">
              <a:solidFill>
                <a:srgbClr val="1269B0"/>
              </a:solidFill>
              <a:prstDash val="solid"/>
              <a:round/>
              <a:headEnd type="none" w="med" len="med"/>
              <a:tailEnd type="triangle"/>
            </a:ln>
            <a:effectLst/>
          </p:spPr>
        </p:cxnSp>
      </p:grpSp>
      <p:sp>
        <p:nvSpPr>
          <p:cNvPr id="527" name="TextBox 526"/>
          <p:cNvSpPr txBox="1"/>
          <p:nvPr/>
        </p:nvSpPr>
        <p:spPr>
          <a:xfrm>
            <a:off x="5220072" y="2812122"/>
            <a:ext cx="421910" cy="369332"/>
          </a:xfrm>
          <a:prstGeom prst="rect">
            <a:avLst/>
          </a:prstGeom>
          <a:noFill/>
        </p:spPr>
        <p:txBody>
          <a:bodyPr wrap="none" rtlCol="0">
            <a:spAutoFit/>
          </a:bodyPr>
          <a:lstStyle/>
          <a:p>
            <a:r>
              <a:rPr lang="en-US" baseline="0" dirty="0" err="1">
                <a:solidFill>
                  <a:srgbClr val="1269B0"/>
                </a:solidFill>
                <a:latin typeface="Symbol Tiger Expert" charset="2"/>
                <a:ea typeface="Symbol Tiger Expert" charset="2"/>
                <a:cs typeface="Symbol Tiger Expert" charset="2"/>
              </a:rPr>
              <a:t>D</a:t>
            </a:r>
            <a:r>
              <a:rPr lang="en-US" baseline="0" dirty="0" err="1">
                <a:solidFill>
                  <a:srgbClr val="1269B0"/>
                </a:solidFill>
                <a:latin typeface="Calibri" charset="0"/>
                <a:ea typeface="Calibri" charset="0"/>
                <a:cs typeface="Calibri" charset="0"/>
              </a:rPr>
              <a:t>q</a:t>
            </a:r>
            <a:endParaRPr lang="en-US" baseline="0" dirty="0">
              <a:solidFill>
                <a:srgbClr val="1269B0"/>
              </a:solidFill>
              <a:latin typeface="Calibri" charset="0"/>
              <a:ea typeface="Calibri" charset="0"/>
              <a:cs typeface="Calibri" charset="0"/>
            </a:endParaRPr>
          </a:p>
        </p:txBody>
      </p:sp>
      <p:sp>
        <p:nvSpPr>
          <p:cNvPr id="530" name="TextBox 529"/>
          <p:cNvSpPr txBox="1"/>
          <p:nvPr/>
        </p:nvSpPr>
        <p:spPr>
          <a:xfrm>
            <a:off x="1761424" y="5240052"/>
            <a:ext cx="1791837" cy="369332"/>
          </a:xfrm>
          <a:prstGeom prst="rect">
            <a:avLst/>
          </a:prstGeom>
          <a:noFill/>
        </p:spPr>
        <p:txBody>
          <a:bodyPr wrap="none" rtlCol="0">
            <a:spAutoFit/>
          </a:bodyPr>
          <a:lstStyle/>
          <a:p>
            <a:r>
              <a:rPr lang="en-US" b="0" baseline="0" dirty="0">
                <a:solidFill>
                  <a:srgbClr val="1269B0"/>
                </a:solidFill>
                <a:latin typeface="Calibri" charset="0"/>
                <a:ea typeface="Calibri" charset="0"/>
                <a:cs typeface="Calibri" charset="0"/>
              </a:rPr>
              <a:t>N x N </a:t>
            </a:r>
            <a:r>
              <a:rPr lang="en-US" baseline="0" dirty="0">
                <a:solidFill>
                  <a:srgbClr val="1269B0"/>
                </a:solidFill>
                <a:latin typeface="Calibri" charset="0"/>
                <a:ea typeface="Calibri" charset="0"/>
                <a:cs typeface="Calibri" charset="0"/>
              </a:rPr>
              <a:t>data points</a:t>
            </a:r>
          </a:p>
        </p:txBody>
      </p:sp>
      <p:sp>
        <p:nvSpPr>
          <p:cNvPr id="532" name="TextBox 531"/>
          <p:cNvSpPr txBox="1"/>
          <p:nvPr/>
        </p:nvSpPr>
        <p:spPr>
          <a:xfrm>
            <a:off x="5124096" y="5240052"/>
            <a:ext cx="2319225" cy="646331"/>
          </a:xfrm>
          <a:prstGeom prst="rect">
            <a:avLst/>
          </a:prstGeom>
          <a:noFill/>
        </p:spPr>
        <p:txBody>
          <a:bodyPr wrap="none" rtlCol="0">
            <a:spAutoFit/>
          </a:bodyPr>
          <a:lstStyle/>
          <a:p>
            <a:r>
              <a:rPr lang="en-US" b="0" baseline="0" dirty="0">
                <a:solidFill>
                  <a:srgbClr val="1269B0"/>
                </a:solidFill>
                <a:latin typeface="Symbol Tiger Expert" charset="2"/>
                <a:ea typeface="Symbol Tiger Expert" charset="2"/>
                <a:cs typeface="Symbol Tiger Expert" charset="2"/>
              </a:rPr>
              <a:t>p</a:t>
            </a:r>
            <a:r>
              <a:rPr lang="en-US" b="0" baseline="0" dirty="0">
                <a:solidFill>
                  <a:srgbClr val="1269B0"/>
                </a:solidFill>
                <a:latin typeface="Calibri" charset="0"/>
                <a:ea typeface="Calibri" charset="0"/>
                <a:cs typeface="Calibri" charset="0"/>
              </a:rPr>
              <a:t>/2 x N x N </a:t>
            </a:r>
            <a:r>
              <a:rPr lang="en-US" baseline="0" dirty="0">
                <a:solidFill>
                  <a:srgbClr val="1269B0"/>
                </a:solidFill>
                <a:latin typeface="Calibri" charset="0"/>
                <a:ea typeface="Calibri" charset="0"/>
                <a:cs typeface="Calibri" charset="0"/>
              </a:rPr>
              <a:t>data points</a:t>
            </a:r>
          </a:p>
          <a:p>
            <a:r>
              <a:rPr lang="en-US" b="0" baseline="0" dirty="0">
                <a:solidFill>
                  <a:srgbClr val="1269B0"/>
                </a:solidFill>
                <a:latin typeface="Calibri" charset="0"/>
                <a:ea typeface="Calibri" charset="0"/>
                <a:cs typeface="Calibri" charset="0"/>
              </a:rPr>
              <a:t>= </a:t>
            </a:r>
            <a:r>
              <a:rPr lang="en-US" b="0" baseline="0" dirty="0">
                <a:solidFill>
                  <a:srgbClr val="1269B0"/>
                </a:solidFill>
                <a:latin typeface="Symbol Tiger Expert" charset="2"/>
                <a:ea typeface="Symbol Tiger Expert" charset="2"/>
                <a:cs typeface="Symbol Tiger Expert" charset="2"/>
              </a:rPr>
              <a:t>p</a:t>
            </a:r>
            <a:r>
              <a:rPr lang="en-US" b="0" baseline="0" dirty="0">
                <a:solidFill>
                  <a:srgbClr val="1269B0"/>
                </a:solidFill>
                <a:latin typeface="Calibri" charset="0"/>
                <a:ea typeface="Calibri" charset="0"/>
                <a:cs typeface="Calibri" charset="0"/>
              </a:rPr>
              <a:t>/2 x N </a:t>
            </a:r>
            <a:r>
              <a:rPr lang="en-US" baseline="0" dirty="0">
                <a:solidFill>
                  <a:srgbClr val="1269B0"/>
                </a:solidFill>
                <a:latin typeface="Calibri" charset="0"/>
                <a:ea typeface="Calibri" charset="0"/>
                <a:cs typeface="Calibri" charset="0"/>
              </a:rPr>
              <a:t>projections</a:t>
            </a:r>
          </a:p>
        </p:txBody>
      </p:sp>
      <p:sp>
        <p:nvSpPr>
          <p:cNvPr id="4" name="Slide Number Placeholder 3">
            <a:extLst>
              <a:ext uri="{FF2B5EF4-FFF2-40B4-BE49-F238E27FC236}">
                <a16:creationId xmlns:a16="http://schemas.microsoft.com/office/drawing/2014/main" id="{DFAC6EEE-A09F-9246-B4DE-F3FACA2A5504}"/>
              </a:ext>
            </a:extLst>
          </p:cNvPr>
          <p:cNvSpPr>
            <a:spLocks noGrp="1"/>
          </p:cNvSpPr>
          <p:nvPr>
            <p:ph type="sldNum" sz="quarter" idx="4"/>
          </p:nvPr>
        </p:nvSpPr>
        <p:spPr/>
        <p:txBody>
          <a:bodyPr/>
          <a:lstStyle/>
          <a:p>
            <a:fld id="{79594931-7310-8546-9CE2-0B8C244628BE}" type="slidenum">
              <a:rPr lang="en-US" smtClean="0"/>
              <a:pPr/>
              <a:t>10</a:t>
            </a:fld>
            <a:endParaRPr lang="en-US"/>
          </a:p>
        </p:txBody>
      </p:sp>
      <p:pic>
        <p:nvPicPr>
          <p:cNvPr id="502" name="Picture 501">
            <a:extLst>
              <a:ext uri="{FF2B5EF4-FFF2-40B4-BE49-F238E27FC236}">
                <a16:creationId xmlns:a16="http://schemas.microsoft.com/office/drawing/2014/main" id="{0A1830C2-5C88-A044-887F-8425DD38CDCC}"/>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sp>
        <p:nvSpPr>
          <p:cNvPr id="3" name="Rectangle 2">
            <a:extLst>
              <a:ext uri="{FF2B5EF4-FFF2-40B4-BE49-F238E27FC236}">
                <a16:creationId xmlns:a16="http://schemas.microsoft.com/office/drawing/2014/main" id="{260906E1-4330-0340-AB9F-8D56C712924C}"/>
              </a:ext>
            </a:extLst>
          </p:cNvPr>
          <p:cNvSpPr/>
          <p:nvPr/>
        </p:nvSpPr>
        <p:spPr>
          <a:xfrm>
            <a:off x="539552" y="1340768"/>
            <a:ext cx="7776864"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 name="Picture 4" descr="Image result for eth edu app">
            <a:extLst>
              <a:ext uri="{FF2B5EF4-FFF2-40B4-BE49-F238E27FC236}">
                <a16:creationId xmlns:a16="http://schemas.microsoft.com/office/drawing/2014/main" id="{0A928665-D2DB-B942-9E84-475EC7258A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500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Spiral CT </a:t>
            </a:r>
            <a:endParaRPr lang="en-US" sz="5400" b="1" baseline="0" dirty="0">
              <a:solidFill>
                <a:srgbClr val="2A6AB3"/>
              </a:solidFill>
              <a:latin typeface="Calibri"/>
              <a:cs typeface="Calibri"/>
            </a:endParaRP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2.12.1-2</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AF12A2AE-41D7-8246-B7ED-01AB288EC43A}"/>
              </a:ext>
            </a:extLst>
          </p:cNvPr>
          <p:cNvSpPr>
            <a:spLocks noGrp="1"/>
          </p:cNvSpPr>
          <p:nvPr>
            <p:ph type="sldNum" sz="quarter" idx="4"/>
          </p:nvPr>
        </p:nvSpPr>
        <p:spPr/>
        <p:txBody>
          <a:bodyPr/>
          <a:lstStyle/>
          <a:p>
            <a:fld id="{79594931-7310-8546-9CE2-0B8C244628BE}" type="slidenum">
              <a:rPr lang="en-US" smtClean="0"/>
              <a:pPr/>
              <a:t>11</a:t>
            </a:fld>
            <a:endParaRPr lang="en-US"/>
          </a:p>
        </p:txBody>
      </p:sp>
    </p:spTree>
    <p:extLst>
      <p:ext uri="{BB962C8B-B14F-4D97-AF65-F5344CB8AC3E}">
        <p14:creationId xmlns:p14="http://schemas.microsoft.com/office/powerpoint/2010/main" val="57057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p:cNvPr>
          <p:cNvPicPr>
            <a:picLocks noChangeAspect="1"/>
          </p:cNvPicPr>
          <p:nvPr/>
        </p:nvPicPr>
        <p:blipFill>
          <a:blip r:embed="rId3"/>
          <a:stretch>
            <a:fillRect/>
          </a:stretch>
        </p:blipFill>
        <p:spPr>
          <a:xfrm>
            <a:off x="1252816" y="1628800"/>
            <a:ext cx="6638368" cy="3736349"/>
          </a:xfrm>
          <a:prstGeom prst="rect">
            <a:avLst/>
          </a:prstGeom>
          <a:effectLst>
            <a:outerShdw blurRad="50800" dist="38100" dir="2700000" algn="tl" rotWithShape="0">
              <a:prstClr val="black">
                <a:alpha val="40000"/>
              </a:prstClr>
            </a:outerShdw>
          </a:effectLst>
        </p:spPr>
      </p:pic>
      <p:sp>
        <p:nvSpPr>
          <p:cNvPr id="4" name="Title 3"/>
          <p:cNvSpPr>
            <a:spLocks noGrp="1"/>
          </p:cNvSpPr>
          <p:nvPr>
            <p:ph type="title"/>
          </p:nvPr>
        </p:nvSpPr>
        <p:spPr/>
        <p:txBody>
          <a:bodyPr/>
          <a:lstStyle/>
          <a:p>
            <a:r>
              <a:rPr lang="en-US" dirty="0">
                <a:latin typeface="Calibri" charset="0"/>
                <a:ea typeface="Calibri" charset="0"/>
                <a:cs typeface="Calibri" charset="0"/>
              </a:rPr>
              <a:t>Spiral CT</a:t>
            </a:r>
          </a:p>
        </p:txBody>
      </p:sp>
      <p:sp>
        <p:nvSpPr>
          <p:cNvPr id="2" name="Slide Number Placeholder 1">
            <a:extLst>
              <a:ext uri="{FF2B5EF4-FFF2-40B4-BE49-F238E27FC236}">
                <a16:creationId xmlns:a16="http://schemas.microsoft.com/office/drawing/2014/main" id="{41766B01-8A1D-4A44-9AE6-EA770C02DE0C}"/>
              </a:ext>
            </a:extLst>
          </p:cNvPr>
          <p:cNvSpPr>
            <a:spLocks noGrp="1"/>
          </p:cNvSpPr>
          <p:nvPr>
            <p:ph type="sldNum" sz="quarter" idx="4"/>
          </p:nvPr>
        </p:nvSpPr>
        <p:spPr/>
        <p:txBody>
          <a:bodyPr/>
          <a:lstStyle/>
          <a:p>
            <a:fld id="{79594931-7310-8546-9CE2-0B8C244628BE}" type="slidenum">
              <a:rPr lang="en-US" smtClean="0"/>
              <a:pPr/>
              <a:t>12</a:t>
            </a:fld>
            <a:endParaRPr lang="en-US"/>
          </a:p>
        </p:txBody>
      </p:sp>
    </p:spTree>
    <p:extLst>
      <p:ext uri="{BB962C8B-B14F-4D97-AF65-F5344CB8AC3E}">
        <p14:creationId xmlns:p14="http://schemas.microsoft.com/office/powerpoint/2010/main" val="296887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4"/>
          <p:cNvSpPr>
            <a:spLocks noGrp="1" noChangeArrowheads="1"/>
          </p:cNvSpPr>
          <p:nvPr>
            <p:ph type="title"/>
          </p:nvPr>
        </p:nvSpPr>
        <p:spPr/>
        <p:txBody>
          <a:bodyPr/>
          <a:lstStyle/>
          <a:p>
            <a:pPr eaLnBrk="1" hangingPunct="1"/>
            <a:r>
              <a:rPr lang="en-US">
                <a:latin typeface="Calibri"/>
                <a:cs typeface="Calibri"/>
              </a:rPr>
              <a:t>Spiral CT</a:t>
            </a:r>
          </a:p>
        </p:txBody>
      </p:sp>
      <p:pic>
        <p:nvPicPr>
          <p:cNvPr id="109571" name="Picture 7"/>
          <p:cNvPicPr>
            <a:picLocks noChangeAspect="1" noChangeArrowheads="1"/>
          </p:cNvPicPr>
          <p:nvPr/>
        </p:nvPicPr>
        <p:blipFill>
          <a:blip r:embed="rId2"/>
          <a:srcRect/>
          <a:stretch>
            <a:fillRect/>
          </a:stretch>
        </p:blipFill>
        <p:spPr bwMode="auto">
          <a:xfrm>
            <a:off x="1955800" y="1885950"/>
            <a:ext cx="5419725" cy="3457575"/>
          </a:xfrm>
          <a:prstGeom prst="rect">
            <a:avLst/>
          </a:prstGeom>
          <a:noFill/>
          <a:ln w="9525">
            <a:noFill/>
            <a:miter lim="800000"/>
            <a:headEnd/>
            <a:tailEnd/>
          </a:ln>
        </p:spPr>
      </p:pic>
      <p:sp>
        <p:nvSpPr>
          <p:cNvPr id="109572" name="Freeform 8"/>
          <p:cNvSpPr>
            <a:spLocks/>
          </p:cNvSpPr>
          <p:nvPr/>
        </p:nvSpPr>
        <p:spPr bwMode="auto">
          <a:xfrm>
            <a:off x="1747838" y="1943100"/>
            <a:ext cx="1250950" cy="3509963"/>
          </a:xfrm>
          <a:custGeom>
            <a:avLst/>
            <a:gdLst>
              <a:gd name="T0" fmla="*/ 0 w 288"/>
              <a:gd name="T1" fmla="*/ 2147483647 h 752"/>
              <a:gd name="T2" fmla="*/ 2147483647 w 288"/>
              <a:gd name="T3" fmla="*/ 2147483647 h 752"/>
              <a:gd name="T4" fmla="*/ 2147483647 w 288"/>
              <a:gd name="T5" fmla="*/ 2147483647 h 752"/>
              <a:gd name="T6" fmla="*/ 2147483647 w 288"/>
              <a:gd name="T7" fmla="*/ 2147483647 h 752"/>
              <a:gd name="T8" fmla="*/ 0 60000 65536"/>
              <a:gd name="T9" fmla="*/ 0 60000 65536"/>
              <a:gd name="T10" fmla="*/ 0 60000 65536"/>
              <a:gd name="T11" fmla="*/ 0 60000 65536"/>
              <a:gd name="T12" fmla="*/ 0 w 288"/>
              <a:gd name="T13" fmla="*/ 0 h 752"/>
              <a:gd name="T14" fmla="*/ 288 w 288"/>
              <a:gd name="T15" fmla="*/ 752 h 752"/>
            </a:gdLst>
            <a:ahLst/>
            <a:cxnLst>
              <a:cxn ang="T8">
                <a:pos x="T0" y="T1"/>
              </a:cxn>
              <a:cxn ang="T9">
                <a:pos x="T2" y="T3"/>
              </a:cxn>
              <a:cxn ang="T10">
                <a:pos x="T4" y="T5"/>
              </a:cxn>
              <a:cxn ang="T11">
                <a:pos x="T6" y="T7"/>
              </a:cxn>
            </a:cxnLst>
            <a:rect l="T12" t="T13" r="T14" b="T15"/>
            <a:pathLst>
              <a:path w="288" h="752">
                <a:moveTo>
                  <a:pt x="0" y="328"/>
                </a:moveTo>
                <a:cubicBezTo>
                  <a:pt x="8" y="540"/>
                  <a:pt x="16" y="752"/>
                  <a:pt x="48" y="712"/>
                </a:cubicBezTo>
                <a:cubicBezTo>
                  <a:pt x="80" y="672"/>
                  <a:pt x="152" y="176"/>
                  <a:pt x="192" y="88"/>
                </a:cubicBezTo>
                <a:cubicBezTo>
                  <a:pt x="232" y="0"/>
                  <a:pt x="260" y="92"/>
                  <a:pt x="288" y="184"/>
                </a:cubicBezTo>
              </a:path>
            </a:pathLst>
          </a:custGeom>
          <a:noFill/>
          <a:ln w="57150">
            <a:solidFill>
              <a:srgbClr val="1269B0"/>
            </a:solidFill>
            <a:round/>
            <a:headEnd/>
            <a:tailEnd/>
          </a:ln>
        </p:spPr>
        <p:txBody>
          <a:bodyPr wrap="none" lIns="0" tIns="0" rIns="91437" bIns="45718" anchor="ctr"/>
          <a:lstStyle/>
          <a:p>
            <a:endParaRPr lang="en-US">
              <a:latin typeface="Calibri"/>
              <a:cs typeface="Calibri"/>
            </a:endParaRPr>
          </a:p>
        </p:txBody>
      </p:sp>
      <p:sp>
        <p:nvSpPr>
          <p:cNvPr id="109573" name="Freeform 9"/>
          <p:cNvSpPr>
            <a:spLocks/>
          </p:cNvSpPr>
          <p:nvPr/>
        </p:nvSpPr>
        <p:spPr bwMode="auto">
          <a:xfrm>
            <a:off x="3414713" y="1908175"/>
            <a:ext cx="1250950" cy="3787775"/>
          </a:xfrm>
          <a:custGeom>
            <a:avLst/>
            <a:gdLst>
              <a:gd name="T0" fmla="*/ 0 w 288"/>
              <a:gd name="T1" fmla="*/ 2147483647 h 872"/>
              <a:gd name="T2" fmla="*/ 2147483647 w 288"/>
              <a:gd name="T3" fmla="*/ 2147483647 h 872"/>
              <a:gd name="T4" fmla="*/ 2147483647 w 288"/>
              <a:gd name="T5" fmla="*/ 2147483647 h 872"/>
              <a:gd name="T6" fmla="*/ 2147483647 w 288"/>
              <a:gd name="T7" fmla="*/ 2147483647 h 872"/>
              <a:gd name="T8" fmla="*/ 0 60000 65536"/>
              <a:gd name="T9" fmla="*/ 0 60000 65536"/>
              <a:gd name="T10" fmla="*/ 0 60000 65536"/>
              <a:gd name="T11" fmla="*/ 0 60000 65536"/>
              <a:gd name="T12" fmla="*/ 0 w 288"/>
              <a:gd name="T13" fmla="*/ 0 h 872"/>
              <a:gd name="T14" fmla="*/ 288 w 288"/>
              <a:gd name="T15" fmla="*/ 872 h 872"/>
            </a:gdLst>
            <a:ahLst/>
            <a:cxnLst>
              <a:cxn ang="T8">
                <a:pos x="T0" y="T1"/>
              </a:cxn>
              <a:cxn ang="T9">
                <a:pos x="T2" y="T3"/>
              </a:cxn>
              <a:cxn ang="T10">
                <a:pos x="T4" y="T5"/>
              </a:cxn>
              <a:cxn ang="T11">
                <a:pos x="T6" y="T7"/>
              </a:cxn>
            </a:cxnLst>
            <a:rect l="T12" t="T13" r="T14" b="T15"/>
            <a:pathLst>
              <a:path w="288" h="872">
                <a:moveTo>
                  <a:pt x="0" y="680"/>
                </a:moveTo>
                <a:cubicBezTo>
                  <a:pt x="8" y="776"/>
                  <a:pt x="16" y="872"/>
                  <a:pt x="48" y="776"/>
                </a:cubicBezTo>
                <a:cubicBezTo>
                  <a:pt x="80" y="680"/>
                  <a:pt x="152" y="208"/>
                  <a:pt x="192" y="104"/>
                </a:cubicBezTo>
                <a:cubicBezTo>
                  <a:pt x="232" y="0"/>
                  <a:pt x="272" y="144"/>
                  <a:pt x="288" y="152"/>
                </a:cubicBezTo>
              </a:path>
            </a:pathLst>
          </a:custGeom>
          <a:noFill/>
          <a:ln w="57150">
            <a:solidFill>
              <a:srgbClr val="1269B0"/>
            </a:solidFill>
            <a:round/>
            <a:headEnd/>
            <a:tailEnd/>
          </a:ln>
        </p:spPr>
        <p:txBody>
          <a:bodyPr wrap="none" lIns="0" tIns="0" rIns="91437" bIns="45718" anchor="ctr"/>
          <a:lstStyle/>
          <a:p>
            <a:endParaRPr lang="en-US">
              <a:latin typeface="Calibri"/>
              <a:cs typeface="Calibri"/>
            </a:endParaRPr>
          </a:p>
        </p:txBody>
      </p:sp>
      <p:sp>
        <p:nvSpPr>
          <p:cNvPr id="109574" name="Freeform 10"/>
          <p:cNvSpPr>
            <a:spLocks/>
          </p:cNvSpPr>
          <p:nvPr/>
        </p:nvSpPr>
        <p:spPr bwMode="auto">
          <a:xfrm>
            <a:off x="5291138" y="1943100"/>
            <a:ext cx="1298575" cy="3787775"/>
          </a:xfrm>
          <a:custGeom>
            <a:avLst/>
            <a:gdLst>
              <a:gd name="T0" fmla="*/ 0 w 299"/>
              <a:gd name="T1" fmla="*/ 2147483647 h 857"/>
              <a:gd name="T2" fmla="*/ 2147483647 w 299"/>
              <a:gd name="T3" fmla="*/ 2147483647 h 857"/>
              <a:gd name="T4" fmla="*/ 2147483647 w 299"/>
              <a:gd name="T5" fmla="*/ 2147483647 h 857"/>
              <a:gd name="T6" fmla="*/ 2147483647 w 299"/>
              <a:gd name="T7" fmla="*/ 2147483647 h 857"/>
              <a:gd name="T8" fmla="*/ 0 60000 65536"/>
              <a:gd name="T9" fmla="*/ 0 60000 65536"/>
              <a:gd name="T10" fmla="*/ 0 60000 65536"/>
              <a:gd name="T11" fmla="*/ 0 60000 65536"/>
              <a:gd name="T12" fmla="*/ 0 w 299"/>
              <a:gd name="T13" fmla="*/ 0 h 857"/>
              <a:gd name="T14" fmla="*/ 299 w 299"/>
              <a:gd name="T15" fmla="*/ 857 h 857"/>
            </a:gdLst>
            <a:ahLst/>
            <a:cxnLst>
              <a:cxn ang="T8">
                <a:pos x="T0" y="T1"/>
              </a:cxn>
              <a:cxn ang="T9">
                <a:pos x="T2" y="T3"/>
              </a:cxn>
              <a:cxn ang="T10">
                <a:pos x="T4" y="T5"/>
              </a:cxn>
              <a:cxn ang="T11">
                <a:pos x="T6" y="T7"/>
              </a:cxn>
            </a:cxnLst>
            <a:rect l="T12" t="T13" r="T14" b="T15"/>
            <a:pathLst>
              <a:path w="299" h="857">
                <a:moveTo>
                  <a:pt x="0" y="665"/>
                </a:moveTo>
                <a:cubicBezTo>
                  <a:pt x="8" y="761"/>
                  <a:pt x="16" y="857"/>
                  <a:pt x="48" y="761"/>
                </a:cubicBezTo>
                <a:cubicBezTo>
                  <a:pt x="80" y="665"/>
                  <a:pt x="150" y="178"/>
                  <a:pt x="192" y="89"/>
                </a:cubicBezTo>
                <a:cubicBezTo>
                  <a:pt x="234" y="0"/>
                  <a:pt x="277" y="197"/>
                  <a:pt x="299" y="225"/>
                </a:cubicBezTo>
              </a:path>
            </a:pathLst>
          </a:custGeom>
          <a:noFill/>
          <a:ln w="57150">
            <a:solidFill>
              <a:srgbClr val="1269B0"/>
            </a:solidFill>
            <a:round/>
            <a:headEnd/>
            <a:tailEnd/>
          </a:ln>
        </p:spPr>
        <p:txBody>
          <a:bodyPr wrap="none" lIns="0" tIns="0" rIns="91437" bIns="45718" anchor="ctr"/>
          <a:lstStyle/>
          <a:p>
            <a:endParaRPr lang="en-US">
              <a:latin typeface="Calibri"/>
              <a:cs typeface="Calibri"/>
            </a:endParaRPr>
          </a:p>
        </p:txBody>
      </p:sp>
      <p:sp>
        <p:nvSpPr>
          <p:cNvPr id="109575" name="Rectangle 11"/>
          <p:cNvSpPr>
            <a:spLocks noChangeArrowheads="1"/>
          </p:cNvSpPr>
          <p:nvPr/>
        </p:nvSpPr>
        <p:spPr bwMode="auto">
          <a:xfrm>
            <a:off x="1547813" y="2481263"/>
            <a:ext cx="417512" cy="2919412"/>
          </a:xfrm>
          <a:prstGeom prst="rect">
            <a:avLst/>
          </a:prstGeom>
          <a:solidFill>
            <a:schemeClr val="bg1"/>
          </a:solidFill>
          <a:ln w="9525">
            <a:noFill/>
            <a:miter lim="800000"/>
            <a:headEnd/>
            <a:tailEnd/>
          </a:ln>
        </p:spPr>
        <p:txBody>
          <a:bodyPr wrap="none" lIns="0" tIns="0" rIns="91437" bIns="45718" anchor="ctr"/>
          <a:lstStyle/>
          <a:p>
            <a:endParaRPr lang="en-US">
              <a:latin typeface="Calibri"/>
              <a:cs typeface="Calibri"/>
            </a:endParaRPr>
          </a:p>
        </p:txBody>
      </p:sp>
      <p:sp>
        <p:nvSpPr>
          <p:cNvPr id="109576" name="Freeform 12"/>
          <p:cNvSpPr>
            <a:spLocks/>
          </p:cNvSpPr>
          <p:nvPr/>
        </p:nvSpPr>
        <p:spPr bwMode="auto">
          <a:xfrm>
            <a:off x="7167563" y="1943100"/>
            <a:ext cx="1250950" cy="3787775"/>
          </a:xfrm>
          <a:custGeom>
            <a:avLst/>
            <a:gdLst>
              <a:gd name="T0" fmla="*/ 0 w 288"/>
              <a:gd name="T1" fmla="*/ 2147483647 h 872"/>
              <a:gd name="T2" fmla="*/ 2147483647 w 288"/>
              <a:gd name="T3" fmla="*/ 2147483647 h 872"/>
              <a:gd name="T4" fmla="*/ 2147483647 w 288"/>
              <a:gd name="T5" fmla="*/ 2147483647 h 872"/>
              <a:gd name="T6" fmla="*/ 2147483647 w 288"/>
              <a:gd name="T7" fmla="*/ 2147483647 h 872"/>
              <a:gd name="T8" fmla="*/ 0 60000 65536"/>
              <a:gd name="T9" fmla="*/ 0 60000 65536"/>
              <a:gd name="T10" fmla="*/ 0 60000 65536"/>
              <a:gd name="T11" fmla="*/ 0 60000 65536"/>
              <a:gd name="T12" fmla="*/ 0 w 288"/>
              <a:gd name="T13" fmla="*/ 0 h 872"/>
              <a:gd name="T14" fmla="*/ 288 w 288"/>
              <a:gd name="T15" fmla="*/ 872 h 872"/>
            </a:gdLst>
            <a:ahLst/>
            <a:cxnLst>
              <a:cxn ang="T8">
                <a:pos x="T0" y="T1"/>
              </a:cxn>
              <a:cxn ang="T9">
                <a:pos x="T2" y="T3"/>
              </a:cxn>
              <a:cxn ang="T10">
                <a:pos x="T4" y="T5"/>
              </a:cxn>
              <a:cxn ang="T11">
                <a:pos x="T6" y="T7"/>
              </a:cxn>
            </a:cxnLst>
            <a:rect l="T12" t="T13" r="T14" b="T15"/>
            <a:pathLst>
              <a:path w="288" h="872">
                <a:moveTo>
                  <a:pt x="0" y="680"/>
                </a:moveTo>
                <a:cubicBezTo>
                  <a:pt x="8" y="776"/>
                  <a:pt x="16" y="872"/>
                  <a:pt x="48" y="776"/>
                </a:cubicBezTo>
                <a:cubicBezTo>
                  <a:pt x="80" y="680"/>
                  <a:pt x="152" y="208"/>
                  <a:pt x="192" y="104"/>
                </a:cubicBezTo>
                <a:cubicBezTo>
                  <a:pt x="232" y="0"/>
                  <a:pt x="272" y="144"/>
                  <a:pt x="288" y="152"/>
                </a:cubicBezTo>
              </a:path>
            </a:pathLst>
          </a:custGeom>
          <a:noFill/>
          <a:ln w="57150">
            <a:solidFill>
              <a:srgbClr val="1269B0"/>
            </a:solidFill>
            <a:round/>
            <a:headEnd/>
            <a:tailEnd/>
          </a:ln>
        </p:spPr>
        <p:txBody>
          <a:bodyPr wrap="none" lIns="0" tIns="0" rIns="91437" bIns="45718" anchor="ctr"/>
          <a:lstStyle/>
          <a:p>
            <a:endParaRPr lang="en-US">
              <a:latin typeface="Calibri"/>
              <a:cs typeface="Calibri"/>
            </a:endParaRPr>
          </a:p>
        </p:txBody>
      </p:sp>
      <p:sp>
        <p:nvSpPr>
          <p:cNvPr id="109577" name="Rectangle 13"/>
          <p:cNvSpPr>
            <a:spLocks noChangeArrowheads="1"/>
          </p:cNvSpPr>
          <p:nvPr/>
        </p:nvSpPr>
        <p:spPr bwMode="auto">
          <a:xfrm>
            <a:off x="7380288" y="2151063"/>
            <a:ext cx="1116012" cy="3509962"/>
          </a:xfrm>
          <a:prstGeom prst="rect">
            <a:avLst/>
          </a:prstGeom>
          <a:solidFill>
            <a:schemeClr val="bg1"/>
          </a:solidFill>
          <a:ln w="9525">
            <a:noFill/>
            <a:miter lim="800000"/>
            <a:headEnd/>
            <a:tailEnd/>
          </a:ln>
        </p:spPr>
        <p:txBody>
          <a:bodyPr wrap="none" lIns="0" tIns="0" rIns="91437" bIns="45718" anchor="ctr"/>
          <a:lstStyle/>
          <a:p>
            <a:endParaRPr lang="en-US">
              <a:latin typeface="Calibri"/>
              <a:cs typeface="Calibri"/>
            </a:endParaRPr>
          </a:p>
        </p:txBody>
      </p:sp>
      <p:grpSp>
        <p:nvGrpSpPr>
          <p:cNvPr id="109578" name="Group 14"/>
          <p:cNvGrpSpPr>
            <a:grpSpLocks/>
          </p:cNvGrpSpPr>
          <p:nvPr/>
        </p:nvGrpSpPr>
        <p:grpSpPr bwMode="auto">
          <a:xfrm>
            <a:off x="3632200" y="1052513"/>
            <a:ext cx="1846263" cy="5338762"/>
            <a:chOff x="1680" y="960"/>
            <a:chExt cx="425" cy="1229"/>
          </a:xfrm>
        </p:grpSpPr>
        <p:sp>
          <p:nvSpPr>
            <p:cNvPr id="109579" name="Rectangle 15"/>
            <p:cNvSpPr>
              <a:spLocks noChangeArrowheads="1"/>
            </p:cNvSpPr>
            <p:nvPr/>
          </p:nvSpPr>
          <p:spPr bwMode="auto">
            <a:xfrm>
              <a:off x="1776" y="1920"/>
              <a:ext cx="144" cy="101"/>
            </a:xfrm>
            <a:prstGeom prst="rect">
              <a:avLst/>
            </a:prstGeom>
            <a:solidFill>
              <a:srgbClr val="FF9933"/>
            </a:solidFill>
            <a:ln w="9525">
              <a:noFill/>
              <a:miter lim="800000"/>
              <a:headEnd/>
              <a:tailEnd/>
            </a:ln>
          </p:spPr>
          <p:txBody>
            <a:bodyPr wrap="none" lIns="0" tIns="0" rIns="91437" bIns="45718" anchor="ctr"/>
            <a:lstStyle/>
            <a:p>
              <a:endParaRPr lang="en-US">
                <a:latin typeface="Calibri"/>
                <a:cs typeface="Calibri"/>
              </a:endParaRPr>
            </a:p>
          </p:txBody>
        </p:sp>
        <p:sp>
          <p:nvSpPr>
            <p:cNvPr id="109580" name="Oval 16"/>
            <p:cNvSpPr>
              <a:spLocks noChangeArrowheads="1"/>
            </p:cNvSpPr>
            <p:nvPr/>
          </p:nvSpPr>
          <p:spPr bwMode="auto">
            <a:xfrm>
              <a:off x="1804" y="1140"/>
              <a:ext cx="96" cy="96"/>
            </a:xfrm>
            <a:prstGeom prst="ellipse">
              <a:avLst/>
            </a:prstGeom>
            <a:solidFill>
              <a:srgbClr val="C00000"/>
            </a:solidFill>
            <a:ln w="9525">
              <a:noFill/>
              <a:round/>
              <a:headEnd/>
              <a:tailEnd/>
            </a:ln>
          </p:spPr>
          <p:txBody>
            <a:bodyPr wrap="none" lIns="0" tIns="0" rIns="91437" bIns="45718" anchor="ctr"/>
            <a:lstStyle/>
            <a:p>
              <a:endParaRPr lang="en-US">
                <a:latin typeface="Calibri"/>
                <a:cs typeface="Calibri"/>
              </a:endParaRPr>
            </a:p>
          </p:txBody>
        </p:sp>
        <p:sp>
          <p:nvSpPr>
            <p:cNvPr id="109581" name="Line 17"/>
            <p:cNvSpPr>
              <a:spLocks noChangeShapeType="1"/>
            </p:cNvSpPr>
            <p:nvPr/>
          </p:nvSpPr>
          <p:spPr bwMode="auto">
            <a:xfrm>
              <a:off x="1799" y="1920"/>
              <a:ext cx="0" cy="96"/>
            </a:xfrm>
            <a:prstGeom prst="line">
              <a:avLst/>
            </a:prstGeom>
            <a:noFill/>
            <a:ln w="9525">
              <a:solidFill>
                <a:schemeClr val="tx1"/>
              </a:solidFill>
              <a:round/>
              <a:headEnd/>
              <a:tailEnd/>
            </a:ln>
          </p:spPr>
          <p:txBody>
            <a:bodyPr wrap="none" lIns="0" tIns="0" rIns="91437" bIns="45718" anchor="ctr"/>
            <a:lstStyle/>
            <a:p>
              <a:endParaRPr lang="en-US">
                <a:latin typeface="Calibri"/>
                <a:cs typeface="Calibri"/>
              </a:endParaRPr>
            </a:p>
          </p:txBody>
        </p:sp>
        <p:sp>
          <p:nvSpPr>
            <p:cNvPr id="109582" name="Line 18"/>
            <p:cNvSpPr>
              <a:spLocks noChangeShapeType="1"/>
            </p:cNvSpPr>
            <p:nvPr/>
          </p:nvSpPr>
          <p:spPr bwMode="auto">
            <a:xfrm>
              <a:off x="1825" y="1921"/>
              <a:ext cx="0" cy="96"/>
            </a:xfrm>
            <a:prstGeom prst="line">
              <a:avLst/>
            </a:prstGeom>
            <a:noFill/>
            <a:ln w="9525">
              <a:solidFill>
                <a:schemeClr val="tx1"/>
              </a:solidFill>
              <a:round/>
              <a:headEnd/>
              <a:tailEnd/>
            </a:ln>
          </p:spPr>
          <p:txBody>
            <a:bodyPr wrap="none" lIns="0" tIns="0" rIns="91437" bIns="45718" anchor="ctr"/>
            <a:lstStyle/>
            <a:p>
              <a:endParaRPr lang="en-US">
                <a:latin typeface="Calibri"/>
                <a:cs typeface="Calibri"/>
              </a:endParaRPr>
            </a:p>
          </p:txBody>
        </p:sp>
        <p:sp>
          <p:nvSpPr>
            <p:cNvPr id="109583" name="Line 19"/>
            <p:cNvSpPr>
              <a:spLocks noChangeShapeType="1"/>
            </p:cNvSpPr>
            <p:nvPr/>
          </p:nvSpPr>
          <p:spPr bwMode="auto">
            <a:xfrm>
              <a:off x="1852" y="1920"/>
              <a:ext cx="0" cy="96"/>
            </a:xfrm>
            <a:prstGeom prst="line">
              <a:avLst/>
            </a:prstGeom>
            <a:noFill/>
            <a:ln w="9525">
              <a:solidFill>
                <a:schemeClr val="tx1"/>
              </a:solidFill>
              <a:round/>
              <a:headEnd/>
              <a:tailEnd/>
            </a:ln>
          </p:spPr>
          <p:txBody>
            <a:bodyPr wrap="none" lIns="0" tIns="0" rIns="91437" bIns="45718" anchor="ctr"/>
            <a:lstStyle/>
            <a:p>
              <a:endParaRPr lang="en-US">
                <a:latin typeface="Calibri"/>
                <a:cs typeface="Calibri"/>
              </a:endParaRPr>
            </a:p>
          </p:txBody>
        </p:sp>
        <p:sp>
          <p:nvSpPr>
            <p:cNvPr id="109584" name="Line 20"/>
            <p:cNvSpPr>
              <a:spLocks noChangeShapeType="1"/>
            </p:cNvSpPr>
            <p:nvPr/>
          </p:nvSpPr>
          <p:spPr bwMode="auto">
            <a:xfrm>
              <a:off x="1876" y="1920"/>
              <a:ext cx="0" cy="96"/>
            </a:xfrm>
            <a:prstGeom prst="line">
              <a:avLst/>
            </a:prstGeom>
            <a:noFill/>
            <a:ln w="9525">
              <a:solidFill>
                <a:schemeClr val="tx1"/>
              </a:solidFill>
              <a:round/>
              <a:headEnd/>
              <a:tailEnd/>
            </a:ln>
          </p:spPr>
          <p:txBody>
            <a:bodyPr wrap="none" lIns="0" tIns="0" rIns="91437" bIns="45718" anchor="ctr"/>
            <a:lstStyle/>
            <a:p>
              <a:endParaRPr lang="en-US">
                <a:latin typeface="Calibri"/>
                <a:cs typeface="Calibri"/>
              </a:endParaRPr>
            </a:p>
          </p:txBody>
        </p:sp>
        <p:sp>
          <p:nvSpPr>
            <p:cNvPr id="109585" name="Line 21"/>
            <p:cNvSpPr>
              <a:spLocks noChangeShapeType="1"/>
            </p:cNvSpPr>
            <p:nvPr/>
          </p:nvSpPr>
          <p:spPr bwMode="auto">
            <a:xfrm>
              <a:off x="1901" y="1920"/>
              <a:ext cx="0" cy="96"/>
            </a:xfrm>
            <a:prstGeom prst="line">
              <a:avLst/>
            </a:prstGeom>
            <a:noFill/>
            <a:ln w="9525">
              <a:solidFill>
                <a:schemeClr val="tx1"/>
              </a:solidFill>
              <a:round/>
              <a:headEnd/>
              <a:tailEnd/>
            </a:ln>
          </p:spPr>
          <p:txBody>
            <a:bodyPr wrap="none" lIns="0" tIns="0" rIns="91437" bIns="45718" anchor="ctr"/>
            <a:lstStyle/>
            <a:p>
              <a:endParaRPr lang="en-US">
                <a:latin typeface="Calibri"/>
                <a:cs typeface="Calibri"/>
              </a:endParaRPr>
            </a:p>
          </p:txBody>
        </p:sp>
        <p:sp>
          <p:nvSpPr>
            <p:cNvPr id="109586" name="AutoShape 22"/>
            <p:cNvSpPr>
              <a:spLocks noChangeArrowheads="1"/>
            </p:cNvSpPr>
            <p:nvPr/>
          </p:nvSpPr>
          <p:spPr bwMode="auto">
            <a:xfrm>
              <a:off x="1776" y="1195"/>
              <a:ext cx="144" cy="720"/>
            </a:xfrm>
            <a:prstGeom prst="triangle">
              <a:avLst>
                <a:gd name="adj" fmla="val 50000"/>
              </a:avLst>
            </a:prstGeom>
            <a:solidFill>
              <a:srgbClr val="C00000">
                <a:alpha val="50195"/>
              </a:srgbClr>
            </a:solidFill>
            <a:ln w="9525">
              <a:solidFill>
                <a:srgbClr val="C00000"/>
              </a:solidFill>
              <a:miter lim="800000"/>
              <a:headEnd/>
              <a:tailEnd/>
            </a:ln>
          </p:spPr>
          <p:txBody>
            <a:bodyPr wrap="none" lIns="0" tIns="0" rIns="91437" bIns="45718" anchor="ctr"/>
            <a:lstStyle/>
            <a:p>
              <a:endParaRPr lang="en-US">
                <a:latin typeface="Calibri"/>
                <a:cs typeface="Calibri"/>
              </a:endParaRPr>
            </a:p>
          </p:txBody>
        </p:sp>
        <p:sp>
          <p:nvSpPr>
            <p:cNvPr id="109587" name="Text Box 23"/>
            <p:cNvSpPr txBox="1">
              <a:spLocks noChangeArrowheads="1"/>
            </p:cNvSpPr>
            <p:nvPr/>
          </p:nvSpPr>
          <p:spPr bwMode="auto">
            <a:xfrm>
              <a:off x="1680" y="960"/>
              <a:ext cx="425" cy="221"/>
            </a:xfrm>
            <a:prstGeom prst="rect">
              <a:avLst/>
            </a:prstGeom>
            <a:noFill/>
            <a:ln w="9525">
              <a:noFill/>
              <a:miter lim="800000"/>
              <a:headEnd/>
              <a:tailEnd/>
            </a:ln>
          </p:spPr>
          <p:txBody>
            <a:bodyPr wrap="none" lIns="0" tIns="0" rIns="91437" bIns="45718" anchor="ctr"/>
            <a:lstStyle/>
            <a:p>
              <a:pPr eaLnBrk="0" hangingPunct="0">
                <a:lnSpc>
                  <a:spcPts val="2400"/>
                </a:lnSpc>
              </a:pPr>
              <a:r>
                <a:rPr lang="de-DE" sz="2400" baseline="0" dirty="0">
                  <a:latin typeface="Calibri"/>
                  <a:cs typeface="Calibri"/>
                </a:rPr>
                <a:t> X-</a:t>
              </a:r>
              <a:r>
                <a:rPr lang="de-DE" sz="2400" baseline="0" dirty="0" err="1">
                  <a:latin typeface="Calibri"/>
                  <a:cs typeface="Calibri"/>
                </a:rPr>
                <a:t>ray</a:t>
              </a:r>
              <a:r>
                <a:rPr lang="de-DE" sz="2400" baseline="0" dirty="0">
                  <a:latin typeface="Calibri"/>
                  <a:cs typeface="Calibri"/>
                </a:rPr>
                <a:t> </a:t>
              </a:r>
              <a:r>
                <a:rPr lang="de-DE" sz="2400" baseline="0" dirty="0" err="1">
                  <a:latin typeface="Calibri"/>
                  <a:cs typeface="Calibri"/>
                </a:rPr>
                <a:t>tube</a:t>
              </a:r>
              <a:endParaRPr lang="en-GB" sz="2400" baseline="0" dirty="0">
                <a:latin typeface="Calibri"/>
                <a:cs typeface="Calibri"/>
              </a:endParaRPr>
            </a:p>
          </p:txBody>
        </p:sp>
        <p:sp>
          <p:nvSpPr>
            <p:cNvPr id="109588" name="Text Box 24"/>
            <p:cNvSpPr txBox="1">
              <a:spLocks noChangeArrowheads="1"/>
            </p:cNvSpPr>
            <p:nvPr/>
          </p:nvSpPr>
          <p:spPr bwMode="auto">
            <a:xfrm>
              <a:off x="1680" y="1968"/>
              <a:ext cx="359" cy="221"/>
            </a:xfrm>
            <a:prstGeom prst="rect">
              <a:avLst/>
            </a:prstGeom>
            <a:noFill/>
            <a:ln w="9525">
              <a:noFill/>
              <a:miter lim="800000"/>
              <a:headEnd/>
              <a:tailEnd/>
            </a:ln>
          </p:spPr>
          <p:txBody>
            <a:bodyPr wrap="none" lIns="0" tIns="0" rIns="91437" bIns="45718" anchor="ctr"/>
            <a:lstStyle/>
            <a:p>
              <a:pPr eaLnBrk="0" hangingPunct="0">
                <a:lnSpc>
                  <a:spcPts val="2400"/>
                </a:lnSpc>
              </a:pPr>
              <a:r>
                <a:rPr lang="de-DE" sz="2400" baseline="0">
                  <a:latin typeface="Calibri"/>
                  <a:cs typeface="Calibri"/>
                </a:rPr>
                <a:t>   Detector</a:t>
              </a:r>
              <a:endParaRPr lang="en-GB" sz="2400" baseline="0">
                <a:latin typeface="Calibri"/>
                <a:cs typeface="Calibri"/>
              </a:endParaRPr>
            </a:p>
          </p:txBody>
        </p:sp>
      </p:grpSp>
      <p:sp>
        <p:nvSpPr>
          <p:cNvPr id="2" name="Slide Number Placeholder 1">
            <a:extLst>
              <a:ext uri="{FF2B5EF4-FFF2-40B4-BE49-F238E27FC236}">
                <a16:creationId xmlns:a16="http://schemas.microsoft.com/office/drawing/2014/main" id="{BFB1FEFE-CFB2-2342-BEA3-EB3540AC0A5B}"/>
              </a:ext>
            </a:extLst>
          </p:cNvPr>
          <p:cNvSpPr>
            <a:spLocks noGrp="1"/>
          </p:cNvSpPr>
          <p:nvPr>
            <p:ph type="sldNum" sz="quarter" idx="4"/>
          </p:nvPr>
        </p:nvSpPr>
        <p:spPr/>
        <p:txBody>
          <a:bodyPr/>
          <a:lstStyle/>
          <a:p>
            <a:fld id="{79594931-7310-8546-9CE2-0B8C244628BE}" type="slidenum">
              <a:rPr lang="en-US" smtClean="0"/>
              <a:pPr/>
              <a:t>13</a:t>
            </a:fld>
            <a:endParaRPr lang="en-US"/>
          </a:p>
        </p:txBody>
      </p:sp>
    </p:spTree>
    <p:extLst>
      <p:ext uri="{BB962C8B-B14F-4D97-AF65-F5344CB8AC3E}">
        <p14:creationId xmlns:p14="http://schemas.microsoft.com/office/powerpoint/2010/main" val="344539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4"/>
          <p:cNvSpPr>
            <a:spLocks noGrp="1" noChangeArrowheads="1"/>
          </p:cNvSpPr>
          <p:nvPr>
            <p:ph type="title"/>
          </p:nvPr>
        </p:nvSpPr>
        <p:spPr/>
        <p:txBody>
          <a:bodyPr/>
          <a:lstStyle/>
          <a:p>
            <a:pPr eaLnBrk="1" hangingPunct="1"/>
            <a:r>
              <a:rPr lang="en-US">
                <a:latin typeface="Calibri"/>
                <a:cs typeface="Calibri"/>
              </a:rPr>
              <a:t>Spiral CT</a:t>
            </a:r>
          </a:p>
        </p:txBody>
      </p:sp>
      <p:pic>
        <p:nvPicPr>
          <p:cNvPr id="110595" name="Picture 5"/>
          <p:cNvPicPr>
            <a:picLocks noChangeAspect="1" noChangeArrowheads="1"/>
          </p:cNvPicPr>
          <p:nvPr/>
        </p:nvPicPr>
        <p:blipFill>
          <a:blip r:embed="rId3"/>
          <a:srcRect/>
          <a:stretch>
            <a:fillRect/>
          </a:stretch>
        </p:blipFill>
        <p:spPr bwMode="auto">
          <a:xfrm>
            <a:off x="1008063" y="1341438"/>
            <a:ext cx="7127875" cy="4421187"/>
          </a:xfrm>
          <a:prstGeom prst="rect">
            <a:avLst/>
          </a:prstGeom>
          <a:noFill/>
          <a:ln w="9525">
            <a:noFill/>
            <a:miter lim="800000"/>
            <a:headEnd/>
            <a:tailEnd/>
          </a:ln>
        </p:spPr>
      </p:pic>
      <p:sp>
        <p:nvSpPr>
          <p:cNvPr id="110596" name="Text Box 6"/>
          <p:cNvSpPr txBox="1">
            <a:spLocks noChangeArrowheads="1"/>
          </p:cNvSpPr>
          <p:nvPr/>
        </p:nvSpPr>
        <p:spPr bwMode="auto">
          <a:xfrm>
            <a:off x="971600" y="5773413"/>
            <a:ext cx="5718175" cy="304800"/>
          </a:xfrm>
          <a:prstGeom prst="rect">
            <a:avLst/>
          </a:prstGeom>
          <a:noFill/>
          <a:ln w="9525">
            <a:noFill/>
            <a:miter lim="800000"/>
            <a:headEnd/>
            <a:tailEnd/>
          </a:ln>
        </p:spPr>
        <p:txBody>
          <a:bodyPr wrap="none">
            <a:spAutoFit/>
          </a:bodyPr>
          <a:lstStyle/>
          <a:p>
            <a:r>
              <a:rPr lang="en-US" sz="1400" b="0" baseline="0" dirty="0">
                <a:latin typeface="Calibri"/>
                <a:cs typeface="Calibri"/>
              </a:rPr>
              <a:t>Adapted from </a:t>
            </a:r>
            <a:r>
              <a:rPr lang="en-US" sz="1400" b="0" baseline="0" dirty="0" err="1">
                <a:latin typeface="Calibri"/>
                <a:cs typeface="Calibri"/>
              </a:rPr>
              <a:t>Kalender</a:t>
            </a:r>
            <a:r>
              <a:rPr lang="en-US" sz="1400" b="0" baseline="0" dirty="0">
                <a:latin typeface="Calibri"/>
                <a:cs typeface="Calibri"/>
              </a:rPr>
              <a:t> WA, Computed Tomography, ISBN 3-89578-216-5</a:t>
            </a:r>
          </a:p>
        </p:txBody>
      </p:sp>
      <p:sp>
        <p:nvSpPr>
          <p:cNvPr id="110597" name="Rectangle 7"/>
          <p:cNvSpPr>
            <a:spLocks noChangeArrowheads="1"/>
          </p:cNvSpPr>
          <p:nvPr/>
        </p:nvSpPr>
        <p:spPr bwMode="auto">
          <a:xfrm>
            <a:off x="7092950" y="5300663"/>
            <a:ext cx="1081088" cy="57626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8ED4C3EA-8F5B-5A46-BAA7-4159A89A334A}"/>
              </a:ext>
            </a:extLst>
          </p:cNvPr>
          <p:cNvSpPr>
            <a:spLocks noGrp="1"/>
          </p:cNvSpPr>
          <p:nvPr>
            <p:ph type="sldNum" sz="quarter" idx="4"/>
          </p:nvPr>
        </p:nvSpPr>
        <p:spPr/>
        <p:txBody>
          <a:bodyPr/>
          <a:lstStyle/>
          <a:p>
            <a:fld id="{79594931-7310-8546-9CE2-0B8C244628BE}" type="slidenum">
              <a:rPr lang="en-US" smtClean="0"/>
              <a:pPr/>
              <a:t>14</a:t>
            </a:fld>
            <a:endParaRPr lang="en-US"/>
          </a:p>
        </p:txBody>
      </p:sp>
      <p:sp>
        <p:nvSpPr>
          <p:cNvPr id="8" name="AutoShape 10">
            <a:hlinkClick r:id="rId4" action="ppaction://hlinksldjump" highlightClick="1"/>
            <a:extLst>
              <a:ext uri="{FF2B5EF4-FFF2-40B4-BE49-F238E27FC236}">
                <a16:creationId xmlns:a16="http://schemas.microsoft.com/office/drawing/2014/main" id="{66B81415-8102-1645-9FF1-896A77E9CA56}"/>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3504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1247775" y="838200"/>
            <a:ext cx="7527925" cy="596900"/>
          </a:xfrm>
          <a:prstGeom prst="rect">
            <a:avLst/>
          </a:prstGeom>
          <a:noFill/>
          <a:ln w="50800">
            <a:noFill/>
            <a:miter lim="800000"/>
            <a:headEnd/>
            <a:tailEnd/>
          </a:ln>
        </p:spPr>
        <p:txBody>
          <a:bodyPr lIns="78525" tIns="38574" rIns="78525" bIns="38574" anchor="ctr"/>
          <a:lstStyle/>
          <a:p>
            <a:pPr defTabSz="738188">
              <a:lnSpc>
                <a:spcPts val="3800"/>
              </a:lnSpc>
            </a:pPr>
            <a:r>
              <a:rPr lang="en-US" sz="2400" baseline="0">
                <a:solidFill>
                  <a:schemeClr val="bg1"/>
                </a:solidFill>
                <a:latin typeface="Calibri"/>
                <a:cs typeface="Calibri"/>
              </a:rPr>
              <a:t>Pitch - Single Slice Spiral</a:t>
            </a:r>
          </a:p>
        </p:txBody>
      </p:sp>
      <p:pic>
        <p:nvPicPr>
          <p:cNvPr id="111619" name="Picture 3"/>
          <p:cNvPicPr>
            <a:picLocks noChangeAspect="1" noChangeArrowheads="1"/>
          </p:cNvPicPr>
          <p:nvPr/>
        </p:nvPicPr>
        <p:blipFill>
          <a:blip r:embed="rId3"/>
          <a:srcRect/>
          <a:stretch>
            <a:fillRect/>
          </a:stretch>
        </p:blipFill>
        <p:spPr bwMode="auto">
          <a:xfrm>
            <a:off x="1195388" y="2279650"/>
            <a:ext cx="1365250" cy="3567113"/>
          </a:xfrm>
          <a:prstGeom prst="rect">
            <a:avLst/>
          </a:prstGeom>
          <a:noFill/>
          <a:ln w="12700">
            <a:noFill/>
            <a:miter lim="800000"/>
            <a:headEnd/>
            <a:tailEnd/>
          </a:ln>
        </p:spPr>
      </p:pic>
      <p:pic>
        <p:nvPicPr>
          <p:cNvPr id="111620" name="Picture 4"/>
          <p:cNvPicPr>
            <a:picLocks noChangeAspect="1" noChangeArrowheads="1"/>
          </p:cNvPicPr>
          <p:nvPr/>
        </p:nvPicPr>
        <p:blipFill>
          <a:blip r:embed="rId4"/>
          <a:srcRect/>
          <a:stretch>
            <a:fillRect/>
          </a:stretch>
        </p:blipFill>
        <p:spPr bwMode="auto">
          <a:xfrm>
            <a:off x="2601913" y="2279650"/>
            <a:ext cx="1365250" cy="3567113"/>
          </a:xfrm>
          <a:prstGeom prst="rect">
            <a:avLst/>
          </a:prstGeom>
          <a:noFill/>
          <a:ln w="12700">
            <a:noFill/>
            <a:miter lim="800000"/>
            <a:headEnd/>
            <a:tailEnd/>
          </a:ln>
        </p:spPr>
      </p:pic>
      <p:pic>
        <p:nvPicPr>
          <p:cNvPr id="111621" name="Picture 5"/>
          <p:cNvPicPr>
            <a:picLocks noChangeAspect="1" noChangeArrowheads="1"/>
          </p:cNvPicPr>
          <p:nvPr/>
        </p:nvPicPr>
        <p:blipFill>
          <a:blip r:embed="rId5"/>
          <a:srcRect/>
          <a:stretch>
            <a:fillRect/>
          </a:stretch>
        </p:blipFill>
        <p:spPr bwMode="auto">
          <a:xfrm>
            <a:off x="4010025" y="2282825"/>
            <a:ext cx="1293813" cy="3581400"/>
          </a:xfrm>
          <a:prstGeom prst="rect">
            <a:avLst/>
          </a:prstGeom>
          <a:noFill/>
          <a:ln w="12700">
            <a:noFill/>
            <a:miter lim="800000"/>
            <a:headEnd/>
            <a:tailEnd/>
          </a:ln>
        </p:spPr>
      </p:pic>
      <p:pic>
        <p:nvPicPr>
          <p:cNvPr id="111622" name="Picture 6"/>
          <p:cNvPicPr>
            <a:picLocks noChangeAspect="1" noChangeArrowheads="1"/>
          </p:cNvPicPr>
          <p:nvPr/>
        </p:nvPicPr>
        <p:blipFill>
          <a:blip r:embed="rId6"/>
          <a:srcRect/>
          <a:stretch>
            <a:fillRect/>
          </a:stretch>
        </p:blipFill>
        <p:spPr bwMode="auto">
          <a:xfrm>
            <a:off x="5345113" y="2279650"/>
            <a:ext cx="1293812" cy="3567113"/>
          </a:xfrm>
          <a:prstGeom prst="rect">
            <a:avLst/>
          </a:prstGeom>
          <a:noFill/>
          <a:ln w="12700">
            <a:noFill/>
            <a:miter lim="800000"/>
            <a:headEnd/>
            <a:tailEnd/>
          </a:ln>
        </p:spPr>
      </p:pic>
      <p:pic>
        <p:nvPicPr>
          <p:cNvPr id="111623" name="Picture 7"/>
          <p:cNvPicPr>
            <a:picLocks noChangeAspect="1" noChangeArrowheads="1"/>
          </p:cNvPicPr>
          <p:nvPr/>
        </p:nvPicPr>
        <p:blipFill>
          <a:blip r:embed="rId7"/>
          <a:srcRect/>
          <a:stretch>
            <a:fillRect/>
          </a:stretch>
        </p:blipFill>
        <p:spPr bwMode="auto">
          <a:xfrm>
            <a:off x="6681788" y="2279650"/>
            <a:ext cx="1293812" cy="3567113"/>
          </a:xfrm>
          <a:prstGeom prst="rect">
            <a:avLst/>
          </a:prstGeom>
          <a:noFill/>
          <a:ln w="12700">
            <a:noFill/>
            <a:miter lim="800000"/>
            <a:headEnd/>
            <a:tailEnd/>
          </a:ln>
        </p:spPr>
      </p:pic>
      <p:sp>
        <p:nvSpPr>
          <p:cNvPr id="111624" name="Text Box 8"/>
          <p:cNvSpPr txBox="1">
            <a:spLocks noChangeArrowheads="1"/>
          </p:cNvSpPr>
          <p:nvPr/>
        </p:nvSpPr>
        <p:spPr bwMode="auto">
          <a:xfrm>
            <a:off x="1250950" y="1949450"/>
            <a:ext cx="1082348" cy="374461"/>
          </a:xfrm>
          <a:prstGeom prst="rect">
            <a:avLst/>
          </a:prstGeom>
          <a:noFill/>
          <a:ln w="12700">
            <a:noFill/>
            <a:miter lim="800000"/>
            <a:headEnd/>
            <a:tailEnd/>
          </a:ln>
        </p:spPr>
        <p:txBody>
          <a:bodyPr wrap="none">
            <a:spAutoFit/>
          </a:bodyPr>
          <a:lstStyle/>
          <a:p>
            <a:pPr defTabSz="762000" eaLnBrk="0" hangingPunct="0">
              <a:lnSpc>
                <a:spcPct val="90000"/>
              </a:lnSpc>
            </a:pPr>
            <a:r>
              <a:rPr lang="en-US" b="0" baseline="0">
                <a:solidFill>
                  <a:srgbClr val="292929"/>
                </a:solidFill>
                <a:latin typeface="Calibri"/>
                <a:cs typeface="Calibri"/>
              </a:rPr>
              <a:t>Pitch = 1</a:t>
            </a:r>
          </a:p>
        </p:txBody>
      </p:sp>
      <p:sp>
        <p:nvSpPr>
          <p:cNvPr id="111625" name="Text Box 9"/>
          <p:cNvSpPr txBox="1">
            <a:spLocks noChangeArrowheads="1"/>
          </p:cNvSpPr>
          <p:nvPr/>
        </p:nvSpPr>
        <p:spPr bwMode="auto">
          <a:xfrm>
            <a:off x="2673350" y="1927225"/>
            <a:ext cx="1273581" cy="374461"/>
          </a:xfrm>
          <a:prstGeom prst="rect">
            <a:avLst/>
          </a:prstGeom>
          <a:noFill/>
          <a:ln w="12700">
            <a:noFill/>
            <a:miter lim="800000"/>
            <a:headEnd/>
            <a:tailEnd/>
          </a:ln>
        </p:spPr>
        <p:txBody>
          <a:bodyPr wrap="none">
            <a:spAutoFit/>
          </a:bodyPr>
          <a:lstStyle/>
          <a:p>
            <a:pPr defTabSz="762000" eaLnBrk="0" hangingPunct="0">
              <a:lnSpc>
                <a:spcPct val="90000"/>
              </a:lnSpc>
            </a:pPr>
            <a:r>
              <a:rPr lang="en-US" b="0" baseline="0">
                <a:solidFill>
                  <a:srgbClr val="292929"/>
                </a:solidFill>
                <a:latin typeface="Calibri"/>
                <a:cs typeface="Calibri"/>
              </a:rPr>
              <a:t>Pitch = 1.5</a:t>
            </a:r>
          </a:p>
        </p:txBody>
      </p:sp>
      <p:sp>
        <p:nvSpPr>
          <p:cNvPr id="111626" name="Text Box 10"/>
          <p:cNvSpPr txBox="1">
            <a:spLocks noChangeArrowheads="1"/>
          </p:cNvSpPr>
          <p:nvPr/>
        </p:nvSpPr>
        <p:spPr bwMode="auto">
          <a:xfrm>
            <a:off x="4067175" y="1927225"/>
            <a:ext cx="1078841" cy="374461"/>
          </a:xfrm>
          <a:prstGeom prst="rect">
            <a:avLst/>
          </a:prstGeom>
          <a:noFill/>
          <a:ln w="12700">
            <a:noFill/>
            <a:miter lim="800000"/>
            <a:headEnd/>
            <a:tailEnd/>
          </a:ln>
        </p:spPr>
        <p:txBody>
          <a:bodyPr wrap="none">
            <a:spAutoFit/>
          </a:bodyPr>
          <a:lstStyle/>
          <a:p>
            <a:pPr defTabSz="762000" eaLnBrk="0" hangingPunct="0">
              <a:lnSpc>
                <a:spcPct val="90000"/>
              </a:lnSpc>
            </a:pPr>
            <a:r>
              <a:rPr lang="en-US" b="0" baseline="0">
                <a:solidFill>
                  <a:srgbClr val="292929"/>
                </a:solidFill>
                <a:latin typeface="Calibri"/>
                <a:cs typeface="Calibri"/>
              </a:rPr>
              <a:t>Pitch = 2</a:t>
            </a:r>
          </a:p>
        </p:txBody>
      </p:sp>
      <p:sp>
        <p:nvSpPr>
          <p:cNvPr id="111627" name="Text Box 11"/>
          <p:cNvSpPr txBox="1">
            <a:spLocks noChangeArrowheads="1"/>
          </p:cNvSpPr>
          <p:nvPr/>
        </p:nvSpPr>
        <p:spPr bwMode="auto">
          <a:xfrm>
            <a:off x="5348288" y="1927225"/>
            <a:ext cx="1273581" cy="374461"/>
          </a:xfrm>
          <a:prstGeom prst="rect">
            <a:avLst/>
          </a:prstGeom>
          <a:noFill/>
          <a:ln w="12700">
            <a:noFill/>
            <a:miter lim="800000"/>
            <a:headEnd/>
            <a:tailEnd/>
          </a:ln>
        </p:spPr>
        <p:txBody>
          <a:bodyPr wrap="none">
            <a:spAutoFit/>
          </a:bodyPr>
          <a:lstStyle/>
          <a:p>
            <a:pPr defTabSz="762000" eaLnBrk="0" hangingPunct="0">
              <a:lnSpc>
                <a:spcPct val="90000"/>
              </a:lnSpc>
            </a:pPr>
            <a:r>
              <a:rPr lang="en-US" b="0" baseline="0">
                <a:solidFill>
                  <a:srgbClr val="292929"/>
                </a:solidFill>
                <a:latin typeface="Calibri"/>
                <a:cs typeface="Calibri"/>
              </a:rPr>
              <a:t>Pitch = 2.5</a:t>
            </a:r>
          </a:p>
        </p:txBody>
      </p:sp>
      <p:sp>
        <p:nvSpPr>
          <p:cNvPr id="111628" name="Text Box 12"/>
          <p:cNvSpPr txBox="1">
            <a:spLocks noChangeArrowheads="1"/>
          </p:cNvSpPr>
          <p:nvPr/>
        </p:nvSpPr>
        <p:spPr bwMode="auto">
          <a:xfrm>
            <a:off x="6810375" y="1927225"/>
            <a:ext cx="1078841" cy="374461"/>
          </a:xfrm>
          <a:prstGeom prst="rect">
            <a:avLst/>
          </a:prstGeom>
          <a:noFill/>
          <a:ln w="12700">
            <a:noFill/>
            <a:miter lim="800000"/>
            <a:headEnd/>
            <a:tailEnd/>
          </a:ln>
        </p:spPr>
        <p:txBody>
          <a:bodyPr wrap="none">
            <a:spAutoFit/>
          </a:bodyPr>
          <a:lstStyle/>
          <a:p>
            <a:pPr defTabSz="762000" eaLnBrk="0" hangingPunct="0">
              <a:lnSpc>
                <a:spcPct val="90000"/>
              </a:lnSpc>
            </a:pPr>
            <a:r>
              <a:rPr lang="en-US" b="0" baseline="0">
                <a:solidFill>
                  <a:srgbClr val="292929"/>
                </a:solidFill>
                <a:latin typeface="Calibri"/>
                <a:cs typeface="Calibri"/>
              </a:rPr>
              <a:t>Pitch = 3</a:t>
            </a:r>
          </a:p>
        </p:txBody>
      </p:sp>
      <p:sp>
        <p:nvSpPr>
          <p:cNvPr id="111629" name="Rectangle 14"/>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US" sz="2400" baseline="0">
                <a:latin typeface="Calibri"/>
                <a:cs typeface="Calibri"/>
              </a:rPr>
              <a:t>Pitch = table movement per rotation/slice collimation</a:t>
            </a:r>
            <a:endParaRPr lang="en-GB" baseline="0">
              <a:latin typeface="Calibri"/>
              <a:cs typeface="Calibri"/>
            </a:endParaRPr>
          </a:p>
        </p:txBody>
      </p:sp>
      <p:sp>
        <p:nvSpPr>
          <p:cNvPr id="111630" name="Rectangle 15"/>
          <p:cNvSpPr>
            <a:spLocks noGrp="1" noChangeArrowheads="1"/>
          </p:cNvSpPr>
          <p:nvPr>
            <p:ph type="title"/>
          </p:nvPr>
        </p:nvSpPr>
        <p:spPr/>
        <p:txBody>
          <a:bodyPr/>
          <a:lstStyle/>
          <a:p>
            <a:pPr eaLnBrk="1" hangingPunct="1"/>
            <a:r>
              <a:rPr lang="en-US">
                <a:latin typeface="Calibri"/>
                <a:cs typeface="Calibri"/>
              </a:rPr>
              <a:t>Spiral CT</a:t>
            </a:r>
          </a:p>
        </p:txBody>
      </p:sp>
      <p:sp>
        <p:nvSpPr>
          <p:cNvPr id="2" name="Slide Number Placeholder 1">
            <a:extLst>
              <a:ext uri="{FF2B5EF4-FFF2-40B4-BE49-F238E27FC236}">
                <a16:creationId xmlns:a16="http://schemas.microsoft.com/office/drawing/2014/main" id="{3899ECB3-6B34-BE4A-90E0-6DB9397F2FD2}"/>
              </a:ext>
            </a:extLst>
          </p:cNvPr>
          <p:cNvSpPr>
            <a:spLocks noGrp="1"/>
          </p:cNvSpPr>
          <p:nvPr>
            <p:ph type="sldNum" sz="quarter" idx="4"/>
          </p:nvPr>
        </p:nvSpPr>
        <p:spPr/>
        <p:txBody>
          <a:bodyPr/>
          <a:lstStyle/>
          <a:p>
            <a:fld id="{79594931-7310-8546-9CE2-0B8C244628BE}" type="slidenum">
              <a:rPr lang="en-US" smtClean="0"/>
              <a:pPr/>
              <a:t>15</a:t>
            </a:fld>
            <a:endParaRPr lang="en-US"/>
          </a:p>
        </p:txBody>
      </p:sp>
    </p:spTree>
    <p:extLst>
      <p:ext uri="{BB962C8B-B14F-4D97-AF65-F5344CB8AC3E}">
        <p14:creationId xmlns:p14="http://schemas.microsoft.com/office/powerpoint/2010/main" val="66664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p:cNvSpPr>
            <a:spLocks noGrp="1" noChangeArrowheads="1"/>
          </p:cNvSpPr>
          <p:nvPr>
            <p:ph type="title"/>
          </p:nvPr>
        </p:nvSpPr>
        <p:spPr/>
        <p:txBody>
          <a:bodyPr/>
          <a:lstStyle/>
          <a:p>
            <a:pPr eaLnBrk="1" hangingPunct="1"/>
            <a:r>
              <a:rPr lang="en-US">
                <a:latin typeface="Calibri"/>
                <a:cs typeface="Calibri"/>
              </a:rPr>
              <a:t>Spiral CT</a:t>
            </a:r>
          </a:p>
        </p:txBody>
      </p:sp>
      <p:pic>
        <p:nvPicPr>
          <p:cNvPr id="112643" name="Picture 5"/>
          <p:cNvPicPr>
            <a:picLocks noChangeAspect="1" noChangeArrowheads="1"/>
          </p:cNvPicPr>
          <p:nvPr/>
        </p:nvPicPr>
        <p:blipFill>
          <a:blip r:embed="rId3"/>
          <a:srcRect/>
          <a:stretch>
            <a:fillRect/>
          </a:stretch>
        </p:blipFill>
        <p:spPr bwMode="auto">
          <a:xfrm>
            <a:off x="1511300" y="1341438"/>
            <a:ext cx="6121400" cy="4511675"/>
          </a:xfrm>
          <a:prstGeom prst="rect">
            <a:avLst/>
          </a:prstGeom>
          <a:noFill/>
          <a:ln w="9525">
            <a:noFill/>
            <a:miter lim="800000"/>
            <a:headEnd/>
            <a:tailEnd/>
          </a:ln>
        </p:spPr>
      </p:pic>
      <p:sp>
        <p:nvSpPr>
          <p:cNvPr id="112644" name="Rectangle 6"/>
          <p:cNvSpPr>
            <a:spLocks noChangeArrowheads="1"/>
          </p:cNvSpPr>
          <p:nvPr/>
        </p:nvSpPr>
        <p:spPr bwMode="auto">
          <a:xfrm>
            <a:off x="5795963" y="5589588"/>
            <a:ext cx="1081087" cy="57626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112645" name="Text Box 7"/>
          <p:cNvSpPr txBox="1">
            <a:spLocks noChangeArrowheads="1"/>
          </p:cNvSpPr>
          <p:nvPr/>
        </p:nvSpPr>
        <p:spPr bwMode="auto">
          <a:xfrm>
            <a:off x="1475656" y="5994872"/>
            <a:ext cx="5718175" cy="304800"/>
          </a:xfrm>
          <a:prstGeom prst="rect">
            <a:avLst/>
          </a:prstGeom>
          <a:noFill/>
          <a:ln w="9525">
            <a:noFill/>
            <a:miter lim="800000"/>
            <a:headEnd/>
            <a:tailEnd/>
          </a:ln>
        </p:spPr>
        <p:txBody>
          <a:bodyPr wrap="none">
            <a:spAutoFit/>
          </a:bodyPr>
          <a:lstStyle/>
          <a:p>
            <a:r>
              <a:rPr lang="en-US" sz="1400" b="0" baseline="0" dirty="0">
                <a:latin typeface="Calibri"/>
                <a:cs typeface="Calibri"/>
              </a:rPr>
              <a:t>Adapted from </a:t>
            </a:r>
            <a:r>
              <a:rPr lang="en-US" sz="1400" b="0" baseline="0" dirty="0" err="1">
                <a:latin typeface="Calibri"/>
                <a:cs typeface="Calibri"/>
              </a:rPr>
              <a:t>Kalender</a:t>
            </a:r>
            <a:r>
              <a:rPr lang="en-US" sz="1400" b="0" baseline="0" dirty="0">
                <a:latin typeface="Calibri"/>
                <a:cs typeface="Calibri"/>
              </a:rPr>
              <a:t> WA, Computed Tomography, ISBN 3-89578-216-5</a:t>
            </a:r>
          </a:p>
        </p:txBody>
      </p:sp>
      <p:sp>
        <p:nvSpPr>
          <p:cNvPr id="2" name="Slide Number Placeholder 1">
            <a:extLst>
              <a:ext uri="{FF2B5EF4-FFF2-40B4-BE49-F238E27FC236}">
                <a16:creationId xmlns:a16="http://schemas.microsoft.com/office/drawing/2014/main" id="{D3B06C53-ECCF-6646-AF94-692E18A20A85}"/>
              </a:ext>
            </a:extLst>
          </p:cNvPr>
          <p:cNvSpPr>
            <a:spLocks noGrp="1"/>
          </p:cNvSpPr>
          <p:nvPr>
            <p:ph type="sldNum" sz="quarter" idx="4"/>
          </p:nvPr>
        </p:nvSpPr>
        <p:spPr/>
        <p:txBody>
          <a:bodyPr/>
          <a:lstStyle/>
          <a:p>
            <a:fld id="{79594931-7310-8546-9CE2-0B8C244628BE}" type="slidenum">
              <a:rPr lang="en-US" smtClean="0"/>
              <a:pPr/>
              <a:t>16</a:t>
            </a:fld>
            <a:endParaRPr lang="en-US"/>
          </a:p>
        </p:txBody>
      </p:sp>
      <p:sp>
        <p:nvSpPr>
          <p:cNvPr id="8" name="AutoShape 10">
            <a:hlinkClick r:id="rId4" action="ppaction://hlinksldjump" highlightClick="1"/>
            <a:extLst>
              <a:ext uri="{FF2B5EF4-FFF2-40B4-BE49-F238E27FC236}">
                <a16:creationId xmlns:a16="http://schemas.microsoft.com/office/drawing/2014/main" id="{C39084E4-BB69-B34B-8F8C-0CAA7B788804}"/>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362510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p:cNvSpPr>
            <a:spLocks noGrp="1" noChangeArrowheads="1"/>
          </p:cNvSpPr>
          <p:nvPr>
            <p:ph type="title"/>
          </p:nvPr>
        </p:nvSpPr>
        <p:spPr/>
        <p:txBody>
          <a:bodyPr/>
          <a:lstStyle/>
          <a:p>
            <a:pPr eaLnBrk="1" hangingPunct="1"/>
            <a:r>
              <a:rPr lang="en-US">
                <a:latin typeface="Calibri"/>
                <a:cs typeface="Calibri"/>
              </a:rPr>
              <a:t>Spiral CT</a:t>
            </a:r>
          </a:p>
        </p:txBody>
      </p:sp>
      <p:sp>
        <p:nvSpPr>
          <p:cNvPr id="113667" name="Rectangle 9"/>
          <p:cNvSpPr>
            <a:spLocks noChangeArrowheads="1"/>
          </p:cNvSpPr>
          <p:nvPr/>
        </p:nvSpPr>
        <p:spPr bwMode="auto">
          <a:xfrm>
            <a:off x="4737402" y="764704"/>
            <a:ext cx="2087563" cy="503238"/>
          </a:xfrm>
          <a:prstGeom prst="rect">
            <a:avLst/>
          </a:prstGeom>
          <a:solidFill>
            <a:schemeClr val="bg1"/>
          </a:solidFill>
          <a:ln w="19050">
            <a:noFill/>
            <a:miter lim="800000"/>
            <a:headEnd/>
            <a:tailEnd/>
          </a:ln>
        </p:spPr>
        <p:txBody>
          <a:bodyPr wrap="none"/>
          <a:lstStyle/>
          <a:p>
            <a:pPr marL="342900" indent="-342900" algn="ctr" eaLnBrk="0" hangingPunct="0"/>
            <a:r>
              <a:rPr lang="en-US" b="1" baseline="0" dirty="0">
                <a:solidFill>
                  <a:srgbClr val="1269B0"/>
                </a:solidFill>
                <a:latin typeface="Calibri"/>
                <a:cs typeface="Calibri"/>
                <a:sym typeface="Symbol" pitchFamily="18" charset="2"/>
              </a:rPr>
              <a:t>Spiral CT</a:t>
            </a:r>
          </a:p>
        </p:txBody>
      </p:sp>
      <p:sp>
        <p:nvSpPr>
          <p:cNvPr id="113668" name="Rectangle 8"/>
          <p:cNvSpPr>
            <a:spLocks noChangeArrowheads="1"/>
          </p:cNvSpPr>
          <p:nvPr/>
        </p:nvSpPr>
        <p:spPr bwMode="auto">
          <a:xfrm>
            <a:off x="2649840" y="764704"/>
            <a:ext cx="2087562" cy="503238"/>
          </a:xfrm>
          <a:prstGeom prst="rect">
            <a:avLst/>
          </a:prstGeom>
          <a:solidFill>
            <a:schemeClr val="bg1"/>
          </a:solidFill>
          <a:ln w="19050">
            <a:noFill/>
            <a:miter lim="800000"/>
            <a:headEnd/>
            <a:tailEnd/>
          </a:ln>
        </p:spPr>
        <p:txBody>
          <a:bodyPr wrap="none"/>
          <a:lstStyle/>
          <a:p>
            <a:pPr marL="342900" indent="-342900" eaLnBrk="0" hangingPunct="0"/>
            <a:r>
              <a:rPr lang="en-US" b="1" baseline="0" dirty="0">
                <a:solidFill>
                  <a:srgbClr val="1269B0"/>
                </a:solidFill>
                <a:latin typeface="Calibri"/>
                <a:cs typeface="Calibri"/>
                <a:sym typeface="Symbol" pitchFamily="18" charset="2"/>
              </a:rPr>
              <a:t>Conventional CT</a:t>
            </a:r>
          </a:p>
        </p:txBody>
      </p:sp>
      <p:pic>
        <p:nvPicPr>
          <p:cNvPr id="113669" name="Picture 11"/>
          <p:cNvPicPr>
            <a:picLocks noChangeAspect="1" noChangeArrowheads="1"/>
          </p:cNvPicPr>
          <p:nvPr/>
        </p:nvPicPr>
        <p:blipFill>
          <a:blip r:embed="rId3"/>
          <a:srcRect t="7321"/>
          <a:stretch>
            <a:fillRect/>
          </a:stretch>
        </p:blipFill>
        <p:spPr bwMode="auto">
          <a:xfrm>
            <a:off x="859345" y="1148122"/>
            <a:ext cx="5832475" cy="5502275"/>
          </a:xfrm>
          <a:prstGeom prst="rect">
            <a:avLst/>
          </a:prstGeom>
          <a:noFill/>
          <a:ln w="9525">
            <a:noFill/>
            <a:miter lim="800000"/>
            <a:headEnd/>
            <a:tailEnd/>
          </a:ln>
        </p:spPr>
      </p:pic>
      <p:sp>
        <p:nvSpPr>
          <p:cNvPr id="113670" name="Rectangle 12"/>
          <p:cNvSpPr>
            <a:spLocks noChangeArrowheads="1"/>
          </p:cNvSpPr>
          <p:nvPr/>
        </p:nvSpPr>
        <p:spPr bwMode="auto">
          <a:xfrm>
            <a:off x="611188" y="6021388"/>
            <a:ext cx="1368425" cy="598487"/>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113671" name="Text Box 13"/>
          <p:cNvSpPr txBox="1">
            <a:spLocks noChangeArrowheads="1"/>
          </p:cNvSpPr>
          <p:nvPr/>
        </p:nvSpPr>
        <p:spPr bwMode="auto">
          <a:xfrm rot="-5400000">
            <a:off x="5735638" y="3406582"/>
            <a:ext cx="5718175" cy="304800"/>
          </a:xfrm>
          <a:prstGeom prst="rect">
            <a:avLst/>
          </a:prstGeom>
          <a:noFill/>
          <a:ln w="9525">
            <a:noFill/>
            <a:miter lim="800000"/>
            <a:headEnd/>
            <a:tailEnd/>
          </a:ln>
        </p:spPr>
        <p:txBody>
          <a:bodyPr wrap="none">
            <a:spAutoFit/>
          </a:bodyPr>
          <a:lstStyle/>
          <a:p>
            <a:r>
              <a:rPr lang="en-US" sz="1400" b="0" baseline="0" dirty="0">
                <a:latin typeface="Calibri"/>
                <a:cs typeface="Calibri"/>
              </a:rPr>
              <a:t>Adapted from </a:t>
            </a:r>
            <a:r>
              <a:rPr lang="en-US" sz="1400" b="0" baseline="0" dirty="0" err="1">
                <a:latin typeface="Calibri"/>
                <a:cs typeface="Calibri"/>
              </a:rPr>
              <a:t>Kalender</a:t>
            </a:r>
            <a:r>
              <a:rPr lang="en-US" sz="1400" b="0" baseline="0" dirty="0">
                <a:latin typeface="Calibri"/>
                <a:cs typeface="Calibri"/>
              </a:rPr>
              <a:t> WA, Computed Tomography, ISBN 3-89578-216-5</a:t>
            </a:r>
          </a:p>
        </p:txBody>
      </p:sp>
      <p:sp>
        <p:nvSpPr>
          <p:cNvPr id="2" name="Slide Number Placeholder 1">
            <a:extLst>
              <a:ext uri="{FF2B5EF4-FFF2-40B4-BE49-F238E27FC236}">
                <a16:creationId xmlns:a16="http://schemas.microsoft.com/office/drawing/2014/main" id="{38CE30E9-8261-6B4D-9E41-9FEC32A49124}"/>
              </a:ext>
            </a:extLst>
          </p:cNvPr>
          <p:cNvSpPr>
            <a:spLocks noGrp="1"/>
          </p:cNvSpPr>
          <p:nvPr>
            <p:ph type="sldNum" sz="quarter" idx="4"/>
          </p:nvPr>
        </p:nvSpPr>
        <p:spPr/>
        <p:txBody>
          <a:bodyPr/>
          <a:lstStyle/>
          <a:p>
            <a:fld id="{79594931-7310-8546-9CE2-0B8C244628BE}" type="slidenum">
              <a:rPr lang="en-US" smtClean="0"/>
              <a:pPr/>
              <a:t>17</a:t>
            </a:fld>
            <a:endParaRPr lang="en-US"/>
          </a:p>
        </p:txBody>
      </p:sp>
    </p:spTree>
    <p:extLst>
      <p:ext uri="{BB962C8B-B14F-4D97-AF65-F5344CB8AC3E}">
        <p14:creationId xmlns:p14="http://schemas.microsoft.com/office/powerpoint/2010/main" val="121853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atin typeface="Calibri"/>
                <a:cs typeface="Calibri"/>
              </a:rPr>
              <a:t>Spiral CT</a:t>
            </a:r>
          </a:p>
        </p:txBody>
      </p:sp>
      <p:pic>
        <p:nvPicPr>
          <p:cNvPr id="114691" name="Picture 4"/>
          <p:cNvPicPr>
            <a:picLocks noChangeAspect="1" noChangeArrowheads="1"/>
          </p:cNvPicPr>
          <p:nvPr/>
        </p:nvPicPr>
        <p:blipFill>
          <a:blip r:embed="rId2"/>
          <a:srcRect b="5115"/>
          <a:stretch>
            <a:fillRect/>
          </a:stretch>
        </p:blipFill>
        <p:spPr bwMode="auto">
          <a:xfrm>
            <a:off x="646113" y="1557338"/>
            <a:ext cx="7850187" cy="3887787"/>
          </a:xfrm>
          <a:prstGeom prst="rect">
            <a:avLst/>
          </a:prstGeom>
          <a:noFill/>
          <a:ln w="9525">
            <a:noFill/>
            <a:miter lim="800000"/>
            <a:headEnd/>
            <a:tailEnd/>
          </a:ln>
        </p:spPr>
      </p:pic>
      <p:sp>
        <p:nvSpPr>
          <p:cNvPr id="114692" name="Rectangle 5"/>
          <p:cNvSpPr>
            <a:spLocks noChangeArrowheads="1"/>
          </p:cNvSpPr>
          <p:nvPr/>
        </p:nvSpPr>
        <p:spPr bwMode="auto">
          <a:xfrm>
            <a:off x="7524750" y="5013325"/>
            <a:ext cx="935038" cy="360363"/>
          </a:xfrm>
          <a:prstGeom prst="rect">
            <a:avLst/>
          </a:prstGeom>
          <a:solidFill>
            <a:schemeClr val="tx1"/>
          </a:solidFill>
          <a:ln w="9525">
            <a:solidFill>
              <a:schemeClr val="tx1"/>
            </a:solidFill>
            <a:miter lim="800000"/>
            <a:headEnd/>
            <a:tailEnd/>
          </a:ln>
        </p:spPr>
        <p:txBody>
          <a:bodyPr wrap="none" anchor="ctr"/>
          <a:lstStyle/>
          <a:p>
            <a:endParaRPr lang="en-US">
              <a:latin typeface="Calibri"/>
              <a:cs typeface="Calibri"/>
            </a:endParaRPr>
          </a:p>
        </p:txBody>
      </p:sp>
      <p:sp>
        <p:nvSpPr>
          <p:cNvPr id="114693" name="Rectangle 6"/>
          <p:cNvSpPr>
            <a:spLocks noChangeArrowheads="1"/>
          </p:cNvSpPr>
          <p:nvPr/>
        </p:nvSpPr>
        <p:spPr bwMode="auto">
          <a:xfrm>
            <a:off x="1114425" y="1196975"/>
            <a:ext cx="2952750" cy="360363"/>
          </a:xfrm>
          <a:prstGeom prst="rect">
            <a:avLst/>
          </a:prstGeom>
          <a:noFill/>
          <a:ln w="19050">
            <a:noFill/>
            <a:miter lim="800000"/>
            <a:headEnd/>
            <a:tailEnd/>
          </a:ln>
        </p:spPr>
        <p:txBody>
          <a:bodyPr wrap="none"/>
          <a:lstStyle/>
          <a:p>
            <a:pPr marL="342900" indent="-342900" algn="ctr" eaLnBrk="0" hangingPunct="0"/>
            <a:r>
              <a:rPr lang="en-US" b="1" u="sng" baseline="0" dirty="0">
                <a:solidFill>
                  <a:srgbClr val="1269B0"/>
                </a:solidFill>
                <a:latin typeface="Calibri"/>
                <a:cs typeface="Calibri"/>
                <a:sym typeface="Symbol" pitchFamily="18" charset="2"/>
              </a:rPr>
              <a:t>Without</a:t>
            </a:r>
            <a:r>
              <a:rPr lang="en-US" b="1" baseline="0" dirty="0">
                <a:solidFill>
                  <a:srgbClr val="1269B0"/>
                </a:solidFill>
                <a:latin typeface="Calibri"/>
                <a:cs typeface="Calibri"/>
                <a:sym typeface="Symbol" pitchFamily="18" charset="2"/>
              </a:rPr>
              <a:t> z-Interpolation</a:t>
            </a:r>
          </a:p>
        </p:txBody>
      </p:sp>
      <p:sp>
        <p:nvSpPr>
          <p:cNvPr id="114694" name="Rectangle 7"/>
          <p:cNvSpPr>
            <a:spLocks noChangeArrowheads="1"/>
          </p:cNvSpPr>
          <p:nvPr/>
        </p:nvSpPr>
        <p:spPr bwMode="auto">
          <a:xfrm>
            <a:off x="5076825" y="1196975"/>
            <a:ext cx="2952750" cy="360363"/>
          </a:xfrm>
          <a:prstGeom prst="rect">
            <a:avLst/>
          </a:prstGeom>
          <a:noFill/>
          <a:ln w="19050">
            <a:noFill/>
            <a:miter lim="800000"/>
            <a:headEnd/>
            <a:tailEnd/>
          </a:ln>
        </p:spPr>
        <p:txBody>
          <a:bodyPr wrap="none"/>
          <a:lstStyle/>
          <a:p>
            <a:pPr marL="342900" indent="-342900" algn="ctr" eaLnBrk="0" hangingPunct="0"/>
            <a:r>
              <a:rPr lang="en-US" b="1" u="sng" baseline="0">
                <a:solidFill>
                  <a:srgbClr val="1269B0"/>
                </a:solidFill>
                <a:latin typeface="Calibri"/>
                <a:cs typeface="Calibri"/>
                <a:sym typeface="Symbol" pitchFamily="18" charset="2"/>
              </a:rPr>
              <a:t>With</a:t>
            </a:r>
            <a:r>
              <a:rPr lang="en-US" b="1" baseline="0">
                <a:solidFill>
                  <a:srgbClr val="1269B0"/>
                </a:solidFill>
                <a:latin typeface="Calibri"/>
                <a:cs typeface="Calibri"/>
                <a:sym typeface="Symbol" pitchFamily="18" charset="2"/>
              </a:rPr>
              <a:t> z-Interpolation</a:t>
            </a:r>
          </a:p>
        </p:txBody>
      </p:sp>
      <p:sp>
        <p:nvSpPr>
          <p:cNvPr id="114695" name="Text Box 8"/>
          <p:cNvSpPr txBox="1">
            <a:spLocks noChangeArrowheads="1"/>
          </p:cNvSpPr>
          <p:nvPr/>
        </p:nvSpPr>
        <p:spPr bwMode="auto">
          <a:xfrm>
            <a:off x="539552" y="5437866"/>
            <a:ext cx="5718175" cy="304800"/>
          </a:xfrm>
          <a:prstGeom prst="rect">
            <a:avLst/>
          </a:prstGeom>
          <a:noFill/>
          <a:ln w="9525">
            <a:noFill/>
            <a:miter lim="800000"/>
            <a:headEnd/>
            <a:tailEnd/>
          </a:ln>
        </p:spPr>
        <p:txBody>
          <a:bodyPr wrap="none">
            <a:spAutoFit/>
          </a:bodyPr>
          <a:lstStyle/>
          <a:p>
            <a:r>
              <a:rPr lang="en-US" sz="1400" b="0" baseline="0" dirty="0">
                <a:latin typeface="Calibri"/>
                <a:cs typeface="Calibri"/>
              </a:rPr>
              <a:t>Adapted from </a:t>
            </a:r>
            <a:r>
              <a:rPr lang="en-US" sz="1400" b="0" baseline="0" dirty="0" err="1">
                <a:latin typeface="Calibri"/>
                <a:cs typeface="Calibri"/>
              </a:rPr>
              <a:t>Kalender</a:t>
            </a:r>
            <a:r>
              <a:rPr lang="en-US" sz="1400" b="0" baseline="0" dirty="0">
                <a:latin typeface="Calibri"/>
                <a:cs typeface="Calibri"/>
              </a:rPr>
              <a:t> WA, Computed Tomography, ISBN 3-89578-216-5</a:t>
            </a:r>
          </a:p>
        </p:txBody>
      </p:sp>
      <p:sp>
        <p:nvSpPr>
          <p:cNvPr id="2" name="Slide Number Placeholder 1">
            <a:extLst>
              <a:ext uri="{FF2B5EF4-FFF2-40B4-BE49-F238E27FC236}">
                <a16:creationId xmlns:a16="http://schemas.microsoft.com/office/drawing/2014/main" id="{58C78E48-1A14-AA4F-B7BA-EFBC60EAA0D1}"/>
              </a:ext>
            </a:extLst>
          </p:cNvPr>
          <p:cNvSpPr>
            <a:spLocks noGrp="1"/>
          </p:cNvSpPr>
          <p:nvPr>
            <p:ph type="sldNum" sz="quarter" idx="4"/>
          </p:nvPr>
        </p:nvSpPr>
        <p:spPr/>
        <p:txBody>
          <a:bodyPr/>
          <a:lstStyle/>
          <a:p>
            <a:fld id="{79594931-7310-8546-9CE2-0B8C244628BE}" type="slidenum">
              <a:rPr lang="en-US" smtClean="0"/>
              <a:pPr/>
              <a:t>18</a:t>
            </a:fld>
            <a:endParaRPr lang="en-US"/>
          </a:p>
        </p:txBody>
      </p:sp>
    </p:spTree>
    <p:extLst>
      <p:ext uri="{BB962C8B-B14F-4D97-AF65-F5344CB8AC3E}">
        <p14:creationId xmlns:p14="http://schemas.microsoft.com/office/powerpoint/2010/main" val="354393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atin typeface="Calibri"/>
                <a:cs typeface="Calibri"/>
              </a:rPr>
              <a:t>Multi-slice CT</a:t>
            </a:r>
          </a:p>
        </p:txBody>
      </p:sp>
      <p:pic>
        <p:nvPicPr>
          <p:cNvPr id="115715" name="Picture 4"/>
          <p:cNvPicPr>
            <a:picLocks noChangeAspect="1" noChangeArrowheads="1"/>
          </p:cNvPicPr>
          <p:nvPr/>
        </p:nvPicPr>
        <p:blipFill>
          <a:blip r:embed="rId2"/>
          <a:srcRect/>
          <a:stretch>
            <a:fillRect/>
          </a:stretch>
        </p:blipFill>
        <p:spPr bwMode="auto">
          <a:xfrm>
            <a:off x="539750" y="1555750"/>
            <a:ext cx="3854450" cy="3889375"/>
          </a:xfrm>
          <a:prstGeom prst="rect">
            <a:avLst/>
          </a:prstGeom>
          <a:noFill/>
          <a:ln w="9525">
            <a:noFill/>
            <a:miter lim="800000"/>
            <a:headEnd/>
            <a:tailEnd/>
          </a:ln>
        </p:spPr>
      </p:pic>
      <p:pic>
        <p:nvPicPr>
          <p:cNvPr id="115716" name="Picture 5"/>
          <p:cNvPicPr>
            <a:picLocks noChangeAspect="1" noChangeArrowheads="1"/>
          </p:cNvPicPr>
          <p:nvPr/>
        </p:nvPicPr>
        <p:blipFill>
          <a:blip r:embed="rId3"/>
          <a:srcRect/>
          <a:stretch>
            <a:fillRect/>
          </a:stretch>
        </p:blipFill>
        <p:spPr bwMode="auto">
          <a:xfrm>
            <a:off x="4572000" y="1754188"/>
            <a:ext cx="4286250" cy="3546475"/>
          </a:xfrm>
          <a:prstGeom prst="rect">
            <a:avLst/>
          </a:prstGeom>
          <a:noFill/>
          <a:ln w="9525">
            <a:noFill/>
            <a:miter lim="800000"/>
            <a:headEnd/>
            <a:tailEnd/>
          </a:ln>
        </p:spPr>
      </p:pic>
      <p:sp>
        <p:nvSpPr>
          <p:cNvPr id="115717" name="Rectangle 6"/>
          <p:cNvSpPr>
            <a:spLocks noChangeArrowheads="1"/>
          </p:cNvSpPr>
          <p:nvPr/>
        </p:nvSpPr>
        <p:spPr bwMode="auto">
          <a:xfrm>
            <a:off x="7885113" y="4941888"/>
            <a:ext cx="1258887" cy="574675"/>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932872" name="AutoShape 8"/>
          <p:cNvSpPr>
            <a:spLocks noChangeArrowheads="1"/>
          </p:cNvSpPr>
          <p:nvPr/>
        </p:nvSpPr>
        <p:spPr bwMode="auto">
          <a:xfrm rot="-8801385">
            <a:off x="4643438" y="2563813"/>
            <a:ext cx="2736850" cy="172878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925 w 21600"/>
              <a:gd name="T13" fmla="*/ 0 h 21600"/>
              <a:gd name="T14" fmla="*/ 17675 w 21600"/>
              <a:gd name="T15" fmla="*/ 3582 h 21600"/>
            </a:gdLst>
            <a:ahLst/>
            <a:cxnLst>
              <a:cxn ang="T8">
                <a:pos x="T0" y="T1"/>
              </a:cxn>
              <a:cxn ang="T9">
                <a:pos x="T2" y="T3"/>
              </a:cxn>
              <a:cxn ang="T10">
                <a:pos x="T4" y="T5"/>
              </a:cxn>
              <a:cxn ang="T11">
                <a:pos x="T6" y="T7"/>
              </a:cxn>
            </a:cxnLst>
            <a:rect l="T12" t="T13" r="T14" b="T15"/>
            <a:pathLst>
              <a:path w="21600" h="21600">
                <a:moveTo>
                  <a:pt x="6321" y="2582"/>
                </a:moveTo>
                <a:cubicBezTo>
                  <a:pt x="7695" y="1833"/>
                  <a:pt x="9235" y="1440"/>
                  <a:pt x="10800" y="1441"/>
                </a:cubicBezTo>
                <a:cubicBezTo>
                  <a:pt x="12364" y="1441"/>
                  <a:pt x="13904" y="1833"/>
                  <a:pt x="15278" y="2582"/>
                </a:cubicBezTo>
                <a:lnTo>
                  <a:pt x="15968" y="1317"/>
                </a:lnTo>
                <a:cubicBezTo>
                  <a:pt x="14382" y="452"/>
                  <a:pt x="12605" y="-1"/>
                  <a:pt x="10799" y="0"/>
                </a:cubicBezTo>
                <a:cubicBezTo>
                  <a:pt x="8994" y="0"/>
                  <a:pt x="7217" y="452"/>
                  <a:pt x="5631" y="1317"/>
                </a:cubicBezTo>
                <a:close/>
              </a:path>
            </a:pathLst>
          </a:custGeom>
          <a:solidFill>
            <a:srgbClr val="CC0000"/>
          </a:solidFill>
          <a:ln w="9525">
            <a:noFill/>
            <a:miter lim="800000"/>
            <a:headEnd/>
            <a:tailEnd/>
          </a:ln>
        </p:spPr>
        <p:txBody>
          <a:bodyPr wrap="none" anchor="ctr"/>
          <a:lstStyle/>
          <a:p>
            <a:endParaRPr lang="en-US">
              <a:latin typeface="Calibri"/>
              <a:cs typeface="Calibri"/>
            </a:endParaRPr>
          </a:p>
        </p:txBody>
      </p:sp>
      <p:sp>
        <p:nvSpPr>
          <p:cNvPr id="932873" name="Rectangle 9" descr="Light vertical"/>
          <p:cNvSpPr>
            <a:spLocks noChangeArrowheads="1"/>
          </p:cNvSpPr>
          <p:nvPr/>
        </p:nvSpPr>
        <p:spPr bwMode="auto">
          <a:xfrm>
            <a:off x="5724525" y="5661025"/>
            <a:ext cx="3024188" cy="360363"/>
          </a:xfrm>
          <a:prstGeom prst="rect">
            <a:avLst/>
          </a:prstGeom>
          <a:pattFill prst="ltVert">
            <a:fgClr>
              <a:schemeClr val="bg1"/>
            </a:fgClr>
            <a:bgClr>
              <a:srgbClr val="CC0000"/>
            </a:bgClr>
          </a:pattFill>
          <a:ln w="9525">
            <a:solidFill>
              <a:srgbClr val="CC0000"/>
            </a:solidFill>
            <a:miter lim="800000"/>
            <a:headEnd/>
            <a:tailEnd/>
          </a:ln>
        </p:spPr>
        <p:txBody>
          <a:bodyPr wrap="none" anchor="ctr"/>
          <a:lstStyle/>
          <a:p>
            <a:endParaRPr lang="en-US">
              <a:latin typeface="Calibri"/>
              <a:cs typeface="Calibri"/>
            </a:endParaRPr>
          </a:p>
        </p:txBody>
      </p:sp>
      <p:sp>
        <p:nvSpPr>
          <p:cNvPr id="932874" name="Line 10"/>
          <p:cNvSpPr>
            <a:spLocks noChangeShapeType="1"/>
          </p:cNvSpPr>
          <p:nvPr/>
        </p:nvSpPr>
        <p:spPr bwMode="auto">
          <a:xfrm>
            <a:off x="8101013" y="6165850"/>
            <a:ext cx="657225" cy="0"/>
          </a:xfrm>
          <a:prstGeom prst="line">
            <a:avLst/>
          </a:prstGeom>
          <a:noFill/>
          <a:ln w="9525">
            <a:solidFill>
              <a:srgbClr val="292929"/>
            </a:solidFill>
            <a:round/>
            <a:headEnd/>
            <a:tailEnd type="triangle" w="med" len="med"/>
          </a:ln>
        </p:spPr>
        <p:txBody>
          <a:bodyPr/>
          <a:lstStyle/>
          <a:p>
            <a:endParaRPr lang="en-US">
              <a:latin typeface="Calibri"/>
              <a:cs typeface="Calibri"/>
            </a:endParaRPr>
          </a:p>
        </p:txBody>
      </p:sp>
      <p:sp>
        <p:nvSpPr>
          <p:cNvPr id="932875" name="Text Box 11"/>
          <p:cNvSpPr txBox="1">
            <a:spLocks noChangeArrowheads="1"/>
          </p:cNvSpPr>
          <p:nvPr/>
        </p:nvSpPr>
        <p:spPr bwMode="auto">
          <a:xfrm>
            <a:off x="8521700" y="6127750"/>
            <a:ext cx="298450" cy="396875"/>
          </a:xfrm>
          <a:prstGeom prst="rect">
            <a:avLst/>
          </a:prstGeom>
          <a:noFill/>
          <a:ln w="9525">
            <a:noFill/>
            <a:miter lim="800000"/>
            <a:headEnd/>
            <a:tailEnd/>
          </a:ln>
        </p:spPr>
        <p:txBody>
          <a:bodyPr wrap="none">
            <a:spAutoFit/>
          </a:bodyPr>
          <a:lstStyle/>
          <a:p>
            <a:r>
              <a:rPr lang="en-US" baseline="0">
                <a:latin typeface="Calibri"/>
                <a:cs typeface="Calibri"/>
              </a:rPr>
              <a:t>z</a:t>
            </a:r>
          </a:p>
        </p:txBody>
      </p:sp>
      <p:sp>
        <p:nvSpPr>
          <p:cNvPr id="932876" name="Rectangle 12"/>
          <p:cNvSpPr>
            <a:spLocks noChangeArrowheads="1"/>
          </p:cNvSpPr>
          <p:nvPr/>
        </p:nvSpPr>
        <p:spPr bwMode="auto">
          <a:xfrm flipH="1">
            <a:off x="4645025" y="5661025"/>
            <a:ext cx="73025" cy="360363"/>
          </a:xfrm>
          <a:prstGeom prst="rect">
            <a:avLst/>
          </a:prstGeom>
          <a:solidFill>
            <a:srgbClr val="CC0000"/>
          </a:solidFill>
          <a:ln w="9525">
            <a:solidFill>
              <a:srgbClr val="CC0000"/>
            </a:solidFill>
            <a:miter lim="800000"/>
            <a:headEnd/>
            <a:tailEnd/>
          </a:ln>
        </p:spPr>
        <p:txBody>
          <a:bodyPr wrap="none" anchor="ctr"/>
          <a:lstStyle/>
          <a:p>
            <a:endParaRPr lang="en-US">
              <a:latin typeface="Calibri"/>
              <a:cs typeface="Calibri"/>
            </a:endParaRPr>
          </a:p>
        </p:txBody>
      </p:sp>
      <p:sp>
        <p:nvSpPr>
          <p:cNvPr id="932877" name="Rectangle 13"/>
          <p:cNvSpPr>
            <a:spLocks noChangeArrowheads="1"/>
          </p:cNvSpPr>
          <p:nvPr/>
        </p:nvSpPr>
        <p:spPr bwMode="auto">
          <a:xfrm>
            <a:off x="3708400" y="6021388"/>
            <a:ext cx="2952750" cy="360362"/>
          </a:xfrm>
          <a:prstGeom prst="rect">
            <a:avLst/>
          </a:prstGeom>
          <a:noFill/>
          <a:ln w="19050">
            <a:noFill/>
            <a:miter lim="800000"/>
            <a:headEnd/>
            <a:tailEnd/>
          </a:ln>
        </p:spPr>
        <p:txBody>
          <a:bodyPr wrap="none"/>
          <a:lstStyle/>
          <a:p>
            <a:pPr marL="342900" indent="-342900" eaLnBrk="0" hangingPunct="0"/>
            <a:r>
              <a:rPr lang="en-US" baseline="0" dirty="0">
                <a:solidFill>
                  <a:srgbClr val="1269B0"/>
                </a:solidFill>
                <a:latin typeface="Calibri"/>
                <a:cs typeface="Calibri"/>
                <a:sym typeface="Symbol" pitchFamily="18" charset="2"/>
              </a:rPr>
              <a:t>single detector</a:t>
            </a:r>
          </a:p>
        </p:txBody>
      </p:sp>
      <p:sp>
        <p:nvSpPr>
          <p:cNvPr id="932878" name="Rectangle 14"/>
          <p:cNvSpPr>
            <a:spLocks noChangeArrowheads="1"/>
          </p:cNvSpPr>
          <p:nvPr/>
        </p:nvSpPr>
        <p:spPr bwMode="auto">
          <a:xfrm>
            <a:off x="6227763" y="6021388"/>
            <a:ext cx="2952750" cy="360362"/>
          </a:xfrm>
          <a:prstGeom prst="rect">
            <a:avLst/>
          </a:prstGeom>
          <a:noFill/>
          <a:ln w="19050">
            <a:noFill/>
            <a:miter lim="800000"/>
            <a:headEnd/>
            <a:tailEnd/>
          </a:ln>
        </p:spPr>
        <p:txBody>
          <a:bodyPr wrap="none"/>
          <a:lstStyle/>
          <a:p>
            <a:pPr marL="342900" indent="-342900" eaLnBrk="0" hangingPunct="0"/>
            <a:r>
              <a:rPr lang="en-US" baseline="0">
                <a:solidFill>
                  <a:srgbClr val="1269B0"/>
                </a:solidFill>
                <a:latin typeface="Calibri"/>
                <a:cs typeface="Calibri"/>
                <a:sym typeface="Symbol" pitchFamily="18" charset="2"/>
              </a:rPr>
              <a:t>multi detector</a:t>
            </a:r>
          </a:p>
        </p:txBody>
      </p:sp>
      <p:sp>
        <p:nvSpPr>
          <p:cNvPr id="2" name="Slide Number Placeholder 1">
            <a:extLst>
              <a:ext uri="{FF2B5EF4-FFF2-40B4-BE49-F238E27FC236}">
                <a16:creationId xmlns:a16="http://schemas.microsoft.com/office/drawing/2014/main" id="{950983D8-03DB-E940-9C25-1D3E32BBEBA9}"/>
              </a:ext>
            </a:extLst>
          </p:cNvPr>
          <p:cNvSpPr>
            <a:spLocks noGrp="1"/>
          </p:cNvSpPr>
          <p:nvPr>
            <p:ph type="sldNum" sz="quarter" idx="4"/>
          </p:nvPr>
        </p:nvSpPr>
        <p:spPr/>
        <p:txBody>
          <a:bodyPr/>
          <a:lstStyle/>
          <a:p>
            <a:fld id="{79594931-7310-8546-9CE2-0B8C244628BE}" type="slidenum">
              <a:rPr lang="en-US" smtClean="0"/>
              <a:pPr/>
              <a:t>19</a:t>
            </a:fld>
            <a:endParaRPr lang="en-US"/>
          </a:p>
        </p:txBody>
      </p:sp>
    </p:spTree>
    <p:extLst>
      <p:ext uri="{BB962C8B-B14F-4D97-AF65-F5344CB8AC3E}">
        <p14:creationId xmlns:p14="http://schemas.microsoft.com/office/powerpoint/2010/main" val="189914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2872"/>
                                        </p:tgtEl>
                                        <p:attrNameLst>
                                          <p:attrName>style.visibility</p:attrName>
                                        </p:attrNameLst>
                                      </p:cBhvr>
                                      <p:to>
                                        <p:strVal val="visible"/>
                                      </p:to>
                                    </p:set>
                                    <p:animEffect transition="in" filter="fade">
                                      <p:cBhvr>
                                        <p:cTn id="7" dur="500"/>
                                        <p:tgtEl>
                                          <p:spTgt spid="9328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32876"/>
                                        </p:tgtEl>
                                        <p:attrNameLst>
                                          <p:attrName>style.visibility</p:attrName>
                                        </p:attrNameLst>
                                      </p:cBhvr>
                                      <p:to>
                                        <p:strVal val="visible"/>
                                      </p:to>
                                    </p:set>
                                    <p:animEffect transition="in" filter="fade">
                                      <p:cBhvr>
                                        <p:cTn id="12" dur="500"/>
                                        <p:tgtEl>
                                          <p:spTgt spid="93287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32877"/>
                                        </p:tgtEl>
                                        <p:attrNameLst>
                                          <p:attrName>style.visibility</p:attrName>
                                        </p:attrNameLst>
                                      </p:cBhvr>
                                      <p:to>
                                        <p:strVal val="visible"/>
                                      </p:to>
                                    </p:set>
                                    <p:animEffect transition="in" filter="fade">
                                      <p:cBhvr>
                                        <p:cTn id="15" dur="500"/>
                                        <p:tgtEl>
                                          <p:spTgt spid="9328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2873"/>
                                        </p:tgtEl>
                                        <p:attrNameLst>
                                          <p:attrName>style.visibility</p:attrName>
                                        </p:attrNameLst>
                                      </p:cBhvr>
                                      <p:to>
                                        <p:strVal val="visible"/>
                                      </p:to>
                                    </p:set>
                                    <p:animEffect transition="in" filter="fade">
                                      <p:cBhvr>
                                        <p:cTn id="20" dur="500"/>
                                        <p:tgtEl>
                                          <p:spTgt spid="93287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2878"/>
                                        </p:tgtEl>
                                        <p:attrNameLst>
                                          <p:attrName>style.visibility</p:attrName>
                                        </p:attrNameLst>
                                      </p:cBhvr>
                                      <p:to>
                                        <p:strVal val="visible"/>
                                      </p:to>
                                    </p:set>
                                    <p:animEffect transition="in" filter="fade">
                                      <p:cBhvr>
                                        <p:cTn id="23" dur="500"/>
                                        <p:tgtEl>
                                          <p:spTgt spid="9328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32874"/>
                                        </p:tgtEl>
                                        <p:attrNameLst>
                                          <p:attrName>style.visibility</p:attrName>
                                        </p:attrNameLst>
                                      </p:cBhvr>
                                      <p:to>
                                        <p:strVal val="visible"/>
                                      </p:to>
                                    </p:set>
                                    <p:animEffect transition="in" filter="fade">
                                      <p:cBhvr>
                                        <p:cTn id="26" dur="500"/>
                                        <p:tgtEl>
                                          <p:spTgt spid="93287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32875"/>
                                        </p:tgtEl>
                                        <p:attrNameLst>
                                          <p:attrName>style.visibility</p:attrName>
                                        </p:attrNameLst>
                                      </p:cBhvr>
                                      <p:to>
                                        <p:strVal val="visible"/>
                                      </p:to>
                                    </p:set>
                                    <p:animEffect transition="in" filter="fade">
                                      <p:cBhvr>
                                        <p:cTn id="29" dur="500"/>
                                        <p:tgtEl>
                                          <p:spTgt spid="932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72" grpId="0" animBg="1"/>
      <p:bldP spid="932873" grpId="0" animBg="1"/>
      <p:bldP spid="932874" grpId="0" animBg="1"/>
      <p:bldP spid="932875" grpId="0"/>
      <p:bldP spid="932876" grpId="0" animBg="1"/>
      <p:bldP spid="932877" grpId="0"/>
      <p:bldP spid="9328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AE2B60-168E-6340-A1AA-0EAD25FB9D56}"/>
              </a:ext>
            </a:extLst>
          </p:cNvPr>
          <p:cNvSpPr>
            <a:spLocks noGrp="1"/>
          </p:cNvSpPr>
          <p:nvPr>
            <p:ph idx="1"/>
          </p:nvPr>
        </p:nvSpPr>
        <p:spPr>
          <a:xfrm>
            <a:off x="319192" y="1628800"/>
            <a:ext cx="8500958" cy="3888432"/>
          </a:xfrm>
        </p:spPr>
        <p:txBody>
          <a:bodyPr/>
          <a:lstStyle/>
          <a:p>
            <a:pPr>
              <a:lnSpc>
                <a:spcPct val="150000"/>
              </a:lnSpc>
              <a:spcBef>
                <a:spcPts val="2251"/>
              </a:spcBef>
            </a:pPr>
            <a:r>
              <a:rPr lang="en-US" sz="2200" b="1" dirty="0">
                <a:solidFill>
                  <a:srgbClr val="1269B0"/>
                </a:solidFill>
              </a:rPr>
              <a:t>Recap </a:t>
            </a:r>
            <a:r>
              <a:rPr lang="en-US" sz="2200" b="1" dirty="0"/>
              <a:t>FT and FPB reconstruction in reciprocal spaces</a:t>
            </a:r>
          </a:p>
          <a:p>
            <a:pPr>
              <a:lnSpc>
                <a:spcPct val="150000"/>
              </a:lnSpc>
              <a:spcBef>
                <a:spcPts val="2251"/>
              </a:spcBef>
            </a:pPr>
            <a:r>
              <a:rPr lang="en-US" sz="2200" b="1" dirty="0">
                <a:solidFill>
                  <a:srgbClr val="1269B0"/>
                </a:solidFill>
              </a:rPr>
              <a:t>Relate</a:t>
            </a:r>
            <a:r>
              <a:rPr lang="en-US" sz="2200" b="1" dirty="0"/>
              <a:t> FT and FBP reconstruction to algebraic reconstruction</a:t>
            </a:r>
          </a:p>
          <a:p>
            <a:pPr>
              <a:lnSpc>
                <a:spcPct val="150000"/>
              </a:lnSpc>
              <a:spcBef>
                <a:spcPts val="2251"/>
              </a:spcBef>
            </a:pPr>
            <a:r>
              <a:rPr lang="en-US" sz="2200" b="1" dirty="0">
                <a:solidFill>
                  <a:srgbClr val="1269B0"/>
                </a:solidFill>
              </a:rPr>
              <a:t>Explain </a:t>
            </a:r>
            <a:r>
              <a:rPr lang="en-US" sz="2200" b="1" dirty="0"/>
              <a:t>spiral CT principle and reconstruction</a:t>
            </a:r>
          </a:p>
          <a:p>
            <a:pPr>
              <a:lnSpc>
                <a:spcPct val="150000"/>
              </a:lnSpc>
              <a:spcBef>
                <a:spcPts val="2251"/>
              </a:spcBef>
            </a:pPr>
            <a:r>
              <a:rPr lang="en-US" sz="2200" b="1" dirty="0">
                <a:solidFill>
                  <a:srgbClr val="1269B0"/>
                </a:solidFill>
              </a:rPr>
              <a:t>Derive </a:t>
            </a:r>
            <a:r>
              <a:rPr lang="en-US" sz="2200" b="1" dirty="0"/>
              <a:t>relation between SNR and experimental settings</a:t>
            </a:r>
          </a:p>
          <a:p>
            <a:pPr>
              <a:lnSpc>
                <a:spcPct val="150000"/>
              </a:lnSpc>
              <a:spcBef>
                <a:spcPts val="2251"/>
              </a:spcBef>
            </a:pPr>
            <a:r>
              <a:rPr lang="en-US" sz="2200" b="1" dirty="0">
                <a:solidFill>
                  <a:srgbClr val="1269B0"/>
                </a:solidFill>
              </a:rPr>
              <a:t>Implement </a:t>
            </a:r>
            <a:r>
              <a:rPr lang="en-US" sz="2200" b="1" dirty="0"/>
              <a:t>noisy CT experiment and filtering </a:t>
            </a:r>
            <a:r>
              <a:rPr lang="en-US" sz="2200" dirty="0"/>
              <a:t>(Exercise)</a:t>
            </a:r>
          </a:p>
        </p:txBody>
      </p:sp>
      <p:sp>
        <p:nvSpPr>
          <p:cNvPr id="2" name="Title 1"/>
          <p:cNvSpPr>
            <a:spLocks noGrp="1"/>
          </p:cNvSpPr>
          <p:nvPr>
            <p:ph type="title"/>
          </p:nvPr>
        </p:nvSpPr>
        <p:spPr/>
        <p:txBody>
          <a:bodyPr/>
          <a:lstStyle/>
          <a:p>
            <a:r>
              <a:rPr lang="en-US" dirty="0"/>
              <a:t>Today’s Learning Objectives</a:t>
            </a:r>
          </a:p>
        </p:txBody>
      </p:sp>
      <p:sp>
        <p:nvSpPr>
          <p:cNvPr id="5" name="Slide Number Placeholder 4">
            <a:extLst>
              <a:ext uri="{FF2B5EF4-FFF2-40B4-BE49-F238E27FC236}">
                <a16:creationId xmlns:a16="http://schemas.microsoft.com/office/drawing/2014/main" id="{B62A631B-4816-A74A-B37A-4F62FABC951F}"/>
              </a:ext>
            </a:extLst>
          </p:cNvPr>
          <p:cNvSpPr>
            <a:spLocks noGrp="1"/>
          </p:cNvSpPr>
          <p:nvPr>
            <p:ph type="sldNum" sz="quarter" idx="4"/>
          </p:nvPr>
        </p:nvSpPr>
        <p:spPr/>
        <p:txBody>
          <a:bodyPr/>
          <a:lstStyle/>
          <a:p>
            <a:fld id="{79594931-7310-8546-9CE2-0B8C244628BE}" type="slidenum">
              <a:rPr lang="en-US" smtClean="0"/>
              <a:pPr/>
              <a:t>2</a:t>
            </a:fld>
            <a:endParaRPr lang="en-US"/>
          </a:p>
        </p:txBody>
      </p:sp>
    </p:spTree>
    <p:extLst>
      <p:ext uri="{BB962C8B-B14F-4D97-AF65-F5344CB8AC3E}">
        <p14:creationId xmlns:p14="http://schemas.microsoft.com/office/powerpoint/2010/main" val="22047880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atin typeface="Calibri"/>
                <a:cs typeface="Calibri"/>
              </a:rPr>
              <a:t>Multi-slice CT</a:t>
            </a:r>
          </a:p>
        </p:txBody>
      </p:sp>
      <p:pic>
        <p:nvPicPr>
          <p:cNvPr id="116739" name="Picture 4"/>
          <p:cNvPicPr>
            <a:picLocks noChangeAspect="1" noChangeArrowheads="1"/>
          </p:cNvPicPr>
          <p:nvPr/>
        </p:nvPicPr>
        <p:blipFill>
          <a:blip r:embed="rId2"/>
          <a:srcRect/>
          <a:stretch>
            <a:fillRect/>
          </a:stretch>
        </p:blipFill>
        <p:spPr bwMode="auto">
          <a:xfrm>
            <a:off x="755650" y="1289050"/>
            <a:ext cx="7675563" cy="4445000"/>
          </a:xfrm>
          <a:prstGeom prst="rect">
            <a:avLst/>
          </a:prstGeom>
          <a:noFill/>
          <a:ln w="9525">
            <a:noFill/>
            <a:miter lim="800000"/>
            <a:headEnd/>
            <a:tailEnd/>
          </a:ln>
        </p:spPr>
      </p:pic>
      <p:sp>
        <p:nvSpPr>
          <p:cNvPr id="116740" name="Rectangle 5"/>
          <p:cNvSpPr>
            <a:spLocks noChangeArrowheads="1"/>
          </p:cNvSpPr>
          <p:nvPr/>
        </p:nvSpPr>
        <p:spPr bwMode="auto">
          <a:xfrm>
            <a:off x="827088" y="4149725"/>
            <a:ext cx="2592387" cy="914400"/>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116741" name="Text Box 6"/>
          <p:cNvSpPr txBox="1">
            <a:spLocks noChangeArrowheads="1"/>
          </p:cNvSpPr>
          <p:nvPr/>
        </p:nvSpPr>
        <p:spPr bwMode="auto">
          <a:xfrm>
            <a:off x="3425825" y="6292850"/>
            <a:ext cx="5718175" cy="304800"/>
          </a:xfrm>
          <a:prstGeom prst="rect">
            <a:avLst/>
          </a:prstGeom>
          <a:noFill/>
          <a:ln w="9525">
            <a:noFill/>
            <a:miter lim="800000"/>
            <a:headEnd/>
            <a:tailEnd/>
          </a:ln>
        </p:spPr>
        <p:txBody>
          <a:bodyPr wrap="none">
            <a:spAutoFit/>
          </a:bodyPr>
          <a:lstStyle/>
          <a:p>
            <a:r>
              <a:rPr lang="en-US" sz="1400" b="0" baseline="0">
                <a:latin typeface="Calibri"/>
                <a:cs typeface="Calibri"/>
              </a:rPr>
              <a:t>Adapted from Kalender WA, Computed Tomography, ISBN 3-89578-216-5</a:t>
            </a:r>
          </a:p>
        </p:txBody>
      </p:sp>
      <p:sp>
        <p:nvSpPr>
          <p:cNvPr id="2" name="Slide Number Placeholder 1">
            <a:extLst>
              <a:ext uri="{FF2B5EF4-FFF2-40B4-BE49-F238E27FC236}">
                <a16:creationId xmlns:a16="http://schemas.microsoft.com/office/drawing/2014/main" id="{2C4202B7-EA78-C74E-9E80-EE0C1F43AD90}"/>
              </a:ext>
            </a:extLst>
          </p:cNvPr>
          <p:cNvSpPr>
            <a:spLocks noGrp="1"/>
          </p:cNvSpPr>
          <p:nvPr>
            <p:ph type="sldNum" sz="quarter" idx="4"/>
          </p:nvPr>
        </p:nvSpPr>
        <p:spPr/>
        <p:txBody>
          <a:bodyPr/>
          <a:lstStyle/>
          <a:p>
            <a:fld id="{79594931-7310-8546-9CE2-0B8C244628BE}" type="slidenum">
              <a:rPr lang="en-US" smtClean="0"/>
              <a:pPr/>
              <a:t>20</a:t>
            </a:fld>
            <a:endParaRPr lang="en-US"/>
          </a:p>
        </p:txBody>
      </p:sp>
    </p:spTree>
    <p:extLst>
      <p:ext uri="{BB962C8B-B14F-4D97-AF65-F5344CB8AC3E}">
        <p14:creationId xmlns:p14="http://schemas.microsoft.com/office/powerpoint/2010/main" val="264703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atin typeface="Calibri"/>
                <a:cs typeface="Calibri"/>
              </a:rPr>
              <a:t>Multi-slice CT</a:t>
            </a:r>
          </a:p>
        </p:txBody>
      </p:sp>
      <p:pic>
        <p:nvPicPr>
          <p:cNvPr id="117763" name="Picture 4"/>
          <p:cNvPicPr>
            <a:picLocks noChangeAspect="1" noChangeArrowheads="1"/>
          </p:cNvPicPr>
          <p:nvPr/>
        </p:nvPicPr>
        <p:blipFill>
          <a:blip r:embed="rId2"/>
          <a:srcRect/>
          <a:stretch>
            <a:fillRect/>
          </a:stretch>
        </p:blipFill>
        <p:spPr bwMode="auto">
          <a:xfrm>
            <a:off x="1449388" y="1206500"/>
            <a:ext cx="6245225" cy="445135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F04DFF12-354A-2749-A51D-99EB37706CC9}"/>
              </a:ext>
            </a:extLst>
          </p:cNvPr>
          <p:cNvSpPr>
            <a:spLocks noGrp="1"/>
          </p:cNvSpPr>
          <p:nvPr>
            <p:ph type="sldNum" sz="quarter" idx="4"/>
          </p:nvPr>
        </p:nvSpPr>
        <p:spPr/>
        <p:txBody>
          <a:bodyPr/>
          <a:lstStyle/>
          <a:p>
            <a:fld id="{79594931-7310-8546-9CE2-0B8C244628BE}" type="slidenum">
              <a:rPr lang="en-US" smtClean="0"/>
              <a:pPr/>
              <a:t>21</a:t>
            </a:fld>
            <a:endParaRPr lang="en-US"/>
          </a:p>
        </p:txBody>
      </p:sp>
    </p:spTree>
    <p:extLst>
      <p:ext uri="{BB962C8B-B14F-4D97-AF65-F5344CB8AC3E}">
        <p14:creationId xmlns:p14="http://schemas.microsoft.com/office/powerpoint/2010/main" val="37594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1247775" y="838200"/>
            <a:ext cx="7527925" cy="596900"/>
          </a:xfrm>
          <a:prstGeom prst="rect">
            <a:avLst/>
          </a:prstGeom>
          <a:noFill/>
          <a:ln w="50800">
            <a:noFill/>
            <a:miter lim="800000"/>
            <a:headEnd/>
            <a:tailEnd/>
          </a:ln>
        </p:spPr>
        <p:txBody>
          <a:bodyPr lIns="78525" tIns="38574" rIns="78525" bIns="38574" anchor="ctr"/>
          <a:lstStyle/>
          <a:p>
            <a:pPr defTabSz="738188">
              <a:lnSpc>
                <a:spcPts val="3800"/>
              </a:lnSpc>
            </a:pPr>
            <a:r>
              <a:rPr lang="en-US" sz="2400" baseline="0">
                <a:solidFill>
                  <a:schemeClr val="bg1"/>
                </a:solidFill>
                <a:latin typeface="Calibri"/>
                <a:cs typeface="Calibri"/>
              </a:rPr>
              <a:t>Pitch - Single Slice Spiral</a:t>
            </a:r>
          </a:p>
        </p:txBody>
      </p:sp>
      <p:sp>
        <p:nvSpPr>
          <p:cNvPr id="118787" name="Text Box 8"/>
          <p:cNvSpPr txBox="1">
            <a:spLocks noChangeArrowheads="1"/>
          </p:cNvSpPr>
          <p:nvPr/>
        </p:nvSpPr>
        <p:spPr bwMode="auto">
          <a:xfrm>
            <a:off x="1250950" y="1949450"/>
            <a:ext cx="1082348" cy="374461"/>
          </a:xfrm>
          <a:prstGeom prst="rect">
            <a:avLst/>
          </a:prstGeom>
          <a:noFill/>
          <a:ln w="12700">
            <a:noFill/>
            <a:miter lim="800000"/>
            <a:headEnd/>
            <a:tailEnd/>
          </a:ln>
        </p:spPr>
        <p:txBody>
          <a:bodyPr wrap="none">
            <a:spAutoFit/>
          </a:bodyPr>
          <a:lstStyle/>
          <a:p>
            <a:pPr defTabSz="762000" eaLnBrk="0" hangingPunct="0">
              <a:lnSpc>
                <a:spcPct val="90000"/>
              </a:lnSpc>
            </a:pPr>
            <a:r>
              <a:rPr lang="en-US" b="0" baseline="0">
                <a:solidFill>
                  <a:srgbClr val="292929"/>
                </a:solidFill>
                <a:latin typeface="Calibri"/>
                <a:cs typeface="Calibri"/>
              </a:rPr>
              <a:t>Pitch = 1</a:t>
            </a:r>
          </a:p>
        </p:txBody>
      </p:sp>
      <p:sp>
        <p:nvSpPr>
          <p:cNvPr id="118788" name="Text Box 9"/>
          <p:cNvSpPr txBox="1">
            <a:spLocks noChangeArrowheads="1"/>
          </p:cNvSpPr>
          <p:nvPr/>
        </p:nvSpPr>
        <p:spPr bwMode="auto">
          <a:xfrm>
            <a:off x="3132138" y="1927225"/>
            <a:ext cx="1078841" cy="374461"/>
          </a:xfrm>
          <a:prstGeom prst="rect">
            <a:avLst/>
          </a:prstGeom>
          <a:noFill/>
          <a:ln w="12700">
            <a:noFill/>
            <a:miter lim="800000"/>
            <a:headEnd/>
            <a:tailEnd/>
          </a:ln>
        </p:spPr>
        <p:txBody>
          <a:bodyPr wrap="none">
            <a:spAutoFit/>
          </a:bodyPr>
          <a:lstStyle/>
          <a:p>
            <a:pPr defTabSz="762000" eaLnBrk="0" hangingPunct="0">
              <a:lnSpc>
                <a:spcPct val="90000"/>
              </a:lnSpc>
            </a:pPr>
            <a:r>
              <a:rPr lang="en-US" b="0" baseline="0">
                <a:solidFill>
                  <a:srgbClr val="292929"/>
                </a:solidFill>
                <a:latin typeface="Calibri"/>
                <a:cs typeface="Calibri"/>
              </a:rPr>
              <a:t>Pitch = 2</a:t>
            </a:r>
          </a:p>
        </p:txBody>
      </p:sp>
      <p:sp>
        <p:nvSpPr>
          <p:cNvPr id="118789" name="Text Box 10"/>
          <p:cNvSpPr txBox="1">
            <a:spLocks noChangeArrowheads="1"/>
          </p:cNvSpPr>
          <p:nvPr/>
        </p:nvSpPr>
        <p:spPr bwMode="auto">
          <a:xfrm>
            <a:off x="4859338" y="1927225"/>
            <a:ext cx="1078841" cy="374461"/>
          </a:xfrm>
          <a:prstGeom prst="rect">
            <a:avLst/>
          </a:prstGeom>
          <a:noFill/>
          <a:ln w="12700">
            <a:noFill/>
            <a:miter lim="800000"/>
            <a:headEnd/>
            <a:tailEnd/>
          </a:ln>
        </p:spPr>
        <p:txBody>
          <a:bodyPr wrap="none">
            <a:spAutoFit/>
          </a:bodyPr>
          <a:lstStyle/>
          <a:p>
            <a:pPr defTabSz="762000" eaLnBrk="0" hangingPunct="0">
              <a:lnSpc>
                <a:spcPct val="90000"/>
              </a:lnSpc>
            </a:pPr>
            <a:r>
              <a:rPr lang="en-US" b="0" baseline="0">
                <a:solidFill>
                  <a:srgbClr val="292929"/>
                </a:solidFill>
                <a:latin typeface="Calibri"/>
                <a:cs typeface="Calibri"/>
              </a:rPr>
              <a:t>Pitch = 3</a:t>
            </a:r>
          </a:p>
        </p:txBody>
      </p:sp>
      <p:sp>
        <p:nvSpPr>
          <p:cNvPr id="118790" name="Text Box 11"/>
          <p:cNvSpPr txBox="1">
            <a:spLocks noChangeArrowheads="1"/>
          </p:cNvSpPr>
          <p:nvPr/>
        </p:nvSpPr>
        <p:spPr bwMode="auto">
          <a:xfrm>
            <a:off x="6462713" y="1927225"/>
            <a:ext cx="1082348" cy="374461"/>
          </a:xfrm>
          <a:prstGeom prst="rect">
            <a:avLst/>
          </a:prstGeom>
          <a:noFill/>
          <a:ln w="12700">
            <a:noFill/>
            <a:miter lim="800000"/>
            <a:headEnd/>
            <a:tailEnd/>
          </a:ln>
        </p:spPr>
        <p:txBody>
          <a:bodyPr wrap="none">
            <a:spAutoFit/>
          </a:bodyPr>
          <a:lstStyle/>
          <a:p>
            <a:pPr defTabSz="762000" eaLnBrk="0" hangingPunct="0">
              <a:lnSpc>
                <a:spcPct val="90000"/>
              </a:lnSpc>
            </a:pPr>
            <a:r>
              <a:rPr lang="en-US" b="0" baseline="0">
                <a:solidFill>
                  <a:srgbClr val="292929"/>
                </a:solidFill>
                <a:latin typeface="Calibri"/>
                <a:cs typeface="Calibri"/>
              </a:rPr>
              <a:t>Pitch = 4</a:t>
            </a:r>
          </a:p>
        </p:txBody>
      </p:sp>
      <p:sp>
        <p:nvSpPr>
          <p:cNvPr id="118791" name="Rectangle 13"/>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US" sz="2400" baseline="0">
                <a:latin typeface="Calibri"/>
                <a:cs typeface="Calibri"/>
              </a:rPr>
              <a:t>Pitch = table movement per rotation/slice collimation</a:t>
            </a:r>
            <a:endParaRPr lang="en-GB" baseline="0">
              <a:latin typeface="Calibri"/>
              <a:cs typeface="Calibri"/>
            </a:endParaRPr>
          </a:p>
        </p:txBody>
      </p:sp>
      <p:sp>
        <p:nvSpPr>
          <p:cNvPr id="118792" name="Rectangle 14"/>
          <p:cNvSpPr>
            <a:spLocks noGrp="1" noChangeArrowheads="1"/>
          </p:cNvSpPr>
          <p:nvPr>
            <p:ph type="title"/>
          </p:nvPr>
        </p:nvSpPr>
        <p:spPr/>
        <p:txBody>
          <a:bodyPr/>
          <a:lstStyle/>
          <a:p>
            <a:pPr eaLnBrk="1" hangingPunct="1"/>
            <a:r>
              <a:rPr lang="en-US">
                <a:latin typeface="Calibri"/>
                <a:cs typeface="Calibri"/>
              </a:rPr>
              <a:t>Multidetector/Multislice Spiral CT</a:t>
            </a:r>
          </a:p>
        </p:txBody>
      </p:sp>
      <p:grpSp>
        <p:nvGrpSpPr>
          <p:cNvPr id="118793" name="Group 15"/>
          <p:cNvGrpSpPr>
            <a:grpSpLocks/>
          </p:cNvGrpSpPr>
          <p:nvPr/>
        </p:nvGrpSpPr>
        <p:grpSpPr bwMode="auto">
          <a:xfrm>
            <a:off x="969963" y="2276475"/>
            <a:ext cx="7058025" cy="3446463"/>
            <a:chOff x="816" y="1629"/>
            <a:chExt cx="4627" cy="2259"/>
          </a:xfrm>
        </p:grpSpPr>
        <p:pic>
          <p:nvPicPr>
            <p:cNvPr id="118794" name="Picture 16"/>
            <p:cNvPicPr>
              <a:picLocks noChangeAspect="1" noChangeArrowheads="1"/>
            </p:cNvPicPr>
            <p:nvPr/>
          </p:nvPicPr>
          <p:blipFill>
            <a:blip r:embed="rId3"/>
            <a:srcRect/>
            <a:stretch>
              <a:fillRect/>
            </a:stretch>
          </p:blipFill>
          <p:spPr bwMode="auto">
            <a:xfrm>
              <a:off x="4153" y="1640"/>
              <a:ext cx="1290" cy="2248"/>
            </a:xfrm>
            <a:prstGeom prst="rect">
              <a:avLst/>
            </a:prstGeom>
            <a:noFill/>
            <a:ln w="12700">
              <a:noFill/>
              <a:miter lim="800000"/>
              <a:headEnd/>
              <a:tailEnd/>
            </a:ln>
          </p:spPr>
        </p:pic>
        <p:pic>
          <p:nvPicPr>
            <p:cNvPr id="118795" name="Picture 17"/>
            <p:cNvPicPr>
              <a:picLocks noChangeAspect="1" noChangeArrowheads="1"/>
            </p:cNvPicPr>
            <p:nvPr/>
          </p:nvPicPr>
          <p:blipFill>
            <a:blip r:embed="rId4"/>
            <a:srcRect/>
            <a:stretch>
              <a:fillRect/>
            </a:stretch>
          </p:blipFill>
          <p:spPr bwMode="auto">
            <a:xfrm>
              <a:off x="3051" y="1640"/>
              <a:ext cx="1290" cy="2248"/>
            </a:xfrm>
            <a:prstGeom prst="rect">
              <a:avLst/>
            </a:prstGeom>
            <a:noFill/>
            <a:ln w="12700">
              <a:noFill/>
              <a:miter lim="800000"/>
              <a:headEnd/>
              <a:tailEnd/>
            </a:ln>
          </p:spPr>
        </p:pic>
        <p:pic>
          <p:nvPicPr>
            <p:cNvPr id="118796" name="Picture 18"/>
            <p:cNvPicPr>
              <a:picLocks noChangeAspect="1" noChangeArrowheads="1"/>
            </p:cNvPicPr>
            <p:nvPr/>
          </p:nvPicPr>
          <p:blipFill>
            <a:blip r:embed="rId5"/>
            <a:srcRect/>
            <a:stretch>
              <a:fillRect/>
            </a:stretch>
          </p:blipFill>
          <p:spPr bwMode="auto">
            <a:xfrm>
              <a:off x="1949" y="1632"/>
              <a:ext cx="1290" cy="2256"/>
            </a:xfrm>
            <a:prstGeom prst="rect">
              <a:avLst/>
            </a:prstGeom>
            <a:noFill/>
            <a:ln w="12700">
              <a:noFill/>
              <a:miter lim="800000"/>
              <a:headEnd/>
              <a:tailEnd/>
            </a:ln>
          </p:spPr>
        </p:pic>
        <p:pic>
          <p:nvPicPr>
            <p:cNvPr id="118797" name="Picture 19"/>
            <p:cNvPicPr>
              <a:picLocks noChangeAspect="1" noChangeArrowheads="1"/>
            </p:cNvPicPr>
            <p:nvPr/>
          </p:nvPicPr>
          <p:blipFill>
            <a:blip r:embed="rId6"/>
            <a:srcRect/>
            <a:stretch>
              <a:fillRect/>
            </a:stretch>
          </p:blipFill>
          <p:spPr bwMode="auto">
            <a:xfrm>
              <a:off x="816" y="1629"/>
              <a:ext cx="1290" cy="2248"/>
            </a:xfrm>
            <a:prstGeom prst="rect">
              <a:avLst/>
            </a:prstGeom>
            <a:noFill/>
            <a:ln w="12700">
              <a:noFill/>
              <a:miter lim="800000"/>
              <a:headEnd/>
              <a:tailEnd/>
            </a:ln>
          </p:spPr>
        </p:pic>
      </p:grpSp>
      <p:sp>
        <p:nvSpPr>
          <p:cNvPr id="2" name="Slide Number Placeholder 1">
            <a:extLst>
              <a:ext uri="{FF2B5EF4-FFF2-40B4-BE49-F238E27FC236}">
                <a16:creationId xmlns:a16="http://schemas.microsoft.com/office/drawing/2014/main" id="{318FCCBA-5C59-BD45-AAF0-AA24D59CCC39}"/>
              </a:ext>
            </a:extLst>
          </p:cNvPr>
          <p:cNvSpPr>
            <a:spLocks noGrp="1"/>
          </p:cNvSpPr>
          <p:nvPr>
            <p:ph type="sldNum" sz="quarter" idx="4"/>
          </p:nvPr>
        </p:nvSpPr>
        <p:spPr/>
        <p:txBody>
          <a:bodyPr/>
          <a:lstStyle/>
          <a:p>
            <a:fld id="{79594931-7310-8546-9CE2-0B8C244628BE}" type="slidenum">
              <a:rPr lang="en-US" smtClean="0"/>
              <a:pPr/>
              <a:t>22</a:t>
            </a:fld>
            <a:endParaRPr lang="en-US"/>
          </a:p>
        </p:txBody>
      </p:sp>
    </p:spTree>
    <p:extLst>
      <p:ext uri="{BB962C8B-B14F-4D97-AF65-F5344CB8AC3E}">
        <p14:creationId xmlns:p14="http://schemas.microsoft.com/office/powerpoint/2010/main" val="151009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Applications</a:t>
            </a:r>
            <a:endParaRPr lang="en-US" sz="5400" b="1" baseline="0" dirty="0">
              <a:solidFill>
                <a:srgbClr val="2A6AB3"/>
              </a:solidFill>
              <a:latin typeface="Calibri"/>
              <a:cs typeface="Calibri"/>
            </a:endParaRP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2.18</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E6DBC7AE-A1D6-CE45-A601-0A2F023A99E6}"/>
              </a:ext>
            </a:extLst>
          </p:cNvPr>
          <p:cNvSpPr>
            <a:spLocks noGrp="1"/>
          </p:cNvSpPr>
          <p:nvPr>
            <p:ph type="sldNum" sz="quarter" idx="4"/>
          </p:nvPr>
        </p:nvSpPr>
        <p:spPr/>
        <p:txBody>
          <a:bodyPr/>
          <a:lstStyle/>
          <a:p>
            <a:fld id="{79594931-7310-8546-9CE2-0B8C244628BE}" type="slidenum">
              <a:rPr lang="en-US" smtClean="0"/>
              <a:pPr/>
              <a:t>23</a:t>
            </a:fld>
            <a:endParaRPr lang="en-US"/>
          </a:p>
        </p:txBody>
      </p:sp>
    </p:spTree>
    <p:extLst>
      <p:ext uri="{BB962C8B-B14F-4D97-AF65-F5344CB8AC3E}">
        <p14:creationId xmlns:p14="http://schemas.microsoft.com/office/powerpoint/2010/main" val="236869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4"/>
          <p:cNvPicPr>
            <a:picLocks noChangeAspect="1" noChangeArrowheads="1"/>
          </p:cNvPicPr>
          <p:nvPr/>
        </p:nvPicPr>
        <p:blipFill>
          <a:blip r:embed="rId3"/>
          <a:srcRect b="3807"/>
          <a:stretch>
            <a:fillRect/>
          </a:stretch>
        </p:blipFill>
        <p:spPr bwMode="auto">
          <a:xfrm>
            <a:off x="1979712" y="1210467"/>
            <a:ext cx="5146402" cy="5049046"/>
          </a:xfrm>
          <a:prstGeom prst="rect">
            <a:avLst/>
          </a:prstGeom>
          <a:noFill/>
          <a:ln w="9525">
            <a:noFill/>
            <a:miter lim="800000"/>
            <a:headEnd/>
            <a:tailEnd/>
          </a:ln>
        </p:spPr>
      </p:pic>
      <p:sp>
        <p:nvSpPr>
          <p:cNvPr id="119811" name="Rectangle 6"/>
          <p:cNvSpPr>
            <a:spLocks noGrp="1" noChangeArrowheads="1"/>
          </p:cNvSpPr>
          <p:nvPr>
            <p:ph type="title"/>
          </p:nvPr>
        </p:nvSpPr>
        <p:spPr/>
        <p:txBody>
          <a:bodyPr/>
          <a:lstStyle/>
          <a:p>
            <a:pPr eaLnBrk="1" hangingPunct="1"/>
            <a:r>
              <a:rPr lang="en-US">
                <a:latin typeface="Calibri"/>
                <a:cs typeface="Calibri"/>
              </a:rPr>
              <a:t>CT – Applications</a:t>
            </a:r>
          </a:p>
        </p:txBody>
      </p:sp>
      <p:sp>
        <p:nvSpPr>
          <p:cNvPr id="119812" name="Text Box 7"/>
          <p:cNvSpPr txBox="1">
            <a:spLocks noChangeArrowheads="1"/>
          </p:cNvSpPr>
          <p:nvPr/>
        </p:nvSpPr>
        <p:spPr bwMode="auto">
          <a:xfrm>
            <a:off x="4090988" y="6292850"/>
            <a:ext cx="5053012" cy="304800"/>
          </a:xfrm>
          <a:prstGeom prst="rect">
            <a:avLst/>
          </a:prstGeom>
          <a:noFill/>
          <a:ln w="9525">
            <a:noFill/>
            <a:miter lim="800000"/>
            <a:headEnd/>
            <a:tailEnd/>
          </a:ln>
        </p:spPr>
        <p:txBody>
          <a:bodyPr wrap="none">
            <a:spAutoFit/>
          </a:bodyPr>
          <a:lstStyle/>
          <a:p>
            <a:r>
              <a:rPr lang="en-US" sz="1400" b="0" baseline="0">
                <a:latin typeface="Calibri"/>
                <a:cs typeface="Calibri"/>
              </a:rPr>
              <a:t>From Kalender WA, Computed Tomography, ISBN 3-89578-216-5</a:t>
            </a:r>
          </a:p>
        </p:txBody>
      </p:sp>
      <p:sp>
        <p:nvSpPr>
          <p:cNvPr id="2" name="Slide Number Placeholder 1">
            <a:extLst>
              <a:ext uri="{FF2B5EF4-FFF2-40B4-BE49-F238E27FC236}">
                <a16:creationId xmlns:a16="http://schemas.microsoft.com/office/drawing/2014/main" id="{C05D07B6-6B52-9242-9F80-6163B1997F19}"/>
              </a:ext>
            </a:extLst>
          </p:cNvPr>
          <p:cNvSpPr>
            <a:spLocks noGrp="1"/>
          </p:cNvSpPr>
          <p:nvPr>
            <p:ph type="sldNum" sz="quarter" idx="4"/>
          </p:nvPr>
        </p:nvSpPr>
        <p:spPr/>
        <p:txBody>
          <a:bodyPr/>
          <a:lstStyle/>
          <a:p>
            <a:fld id="{79594931-7310-8546-9CE2-0B8C244628BE}" type="slidenum">
              <a:rPr lang="en-US" smtClean="0"/>
              <a:pPr/>
              <a:t>24</a:t>
            </a:fld>
            <a:endParaRPr lang="en-US"/>
          </a:p>
        </p:txBody>
      </p:sp>
    </p:spTree>
    <p:extLst>
      <p:ext uri="{BB962C8B-B14F-4D97-AF65-F5344CB8AC3E}">
        <p14:creationId xmlns:p14="http://schemas.microsoft.com/office/powerpoint/2010/main" val="287619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4"/>
          <p:cNvSpPr>
            <a:spLocks noGrp="1" noChangeArrowheads="1"/>
          </p:cNvSpPr>
          <p:nvPr>
            <p:ph type="title"/>
          </p:nvPr>
        </p:nvSpPr>
        <p:spPr/>
        <p:txBody>
          <a:bodyPr/>
          <a:lstStyle/>
          <a:p>
            <a:pPr eaLnBrk="1" hangingPunct="1"/>
            <a:r>
              <a:rPr lang="en-US">
                <a:latin typeface="Calibri"/>
                <a:cs typeface="Calibri"/>
              </a:rPr>
              <a:t>CT – Applications</a:t>
            </a:r>
          </a:p>
        </p:txBody>
      </p:sp>
      <p:pic>
        <p:nvPicPr>
          <p:cNvPr id="120835" name="Picture 5"/>
          <p:cNvPicPr>
            <a:picLocks noChangeAspect="1" noChangeArrowheads="1"/>
          </p:cNvPicPr>
          <p:nvPr/>
        </p:nvPicPr>
        <p:blipFill>
          <a:blip r:embed="rId3"/>
          <a:srcRect b="3108"/>
          <a:stretch>
            <a:fillRect/>
          </a:stretch>
        </p:blipFill>
        <p:spPr bwMode="auto">
          <a:xfrm>
            <a:off x="1911350" y="1189333"/>
            <a:ext cx="5321300" cy="5454650"/>
          </a:xfrm>
          <a:prstGeom prst="rect">
            <a:avLst/>
          </a:prstGeom>
          <a:noFill/>
          <a:ln w="9525">
            <a:noFill/>
            <a:miter lim="800000"/>
            <a:headEnd/>
            <a:tailEnd/>
          </a:ln>
        </p:spPr>
      </p:pic>
      <p:sp>
        <p:nvSpPr>
          <p:cNvPr id="120836" name="Rectangle 6"/>
          <p:cNvSpPr>
            <a:spLocks noChangeArrowheads="1"/>
          </p:cNvSpPr>
          <p:nvPr/>
        </p:nvSpPr>
        <p:spPr bwMode="auto">
          <a:xfrm>
            <a:off x="1871663" y="3819275"/>
            <a:ext cx="5400675" cy="215900"/>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779EE2E9-593F-6D4A-8253-82538F742F8F}"/>
              </a:ext>
            </a:extLst>
          </p:cNvPr>
          <p:cNvSpPr>
            <a:spLocks noGrp="1"/>
          </p:cNvSpPr>
          <p:nvPr>
            <p:ph type="sldNum" sz="quarter" idx="4"/>
          </p:nvPr>
        </p:nvSpPr>
        <p:spPr/>
        <p:txBody>
          <a:bodyPr/>
          <a:lstStyle/>
          <a:p>
            <a:fld id="{79594931-7310-8546-9CE2-0B8C244628BE}" type="slidenum">
              <a:rPr lang="en-US" smtClean="0"/>
              <a:pPr/>
              <a:t>25</a:t>
            </a:fld>
            <a:endParaRPr lang="en-US"/>
          </a:p>
        </p:txBody>
      </p:sp>
    </p:spTree>
    <p:extLst>
      <p:ext uri="{BB962C8B-B14F-4D97-AF65-F5344CB8AC3E}">
        <p14:creationId xmlns:p14="http://schemas.microsoft.com/office/powerpoint/2010/main" val="81795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dirty="0">
                <a:latin typeface="Calibri"/>
                <a:cs typeface="Calibri"/>
              </a:rPr>
              <a:t>CT – Applications</a:t>
            </a:r>
          </a:p>
        </p:txBody>
      </p:sp>
      <p:pic>
        <p:nvPicPr>
          <p:cNvPr id="123907" name="Picture 4"/>
          <p:cNvPicPr>
            <a:picLocks noChangeAspect="1" noChangeArrowheads="1"/>
          </p:cNvPicPr>
          <p:nvPr/>
        </p:nvPicPr>
        <p:blipFill>
          <a:blip r:embed="rId2"/>
          <a:srcRect l="5260"/>
          <a:stretch>
            <a:fillRect/>
          </a:stretch>
        </p:blipFill>
        <p:spPr bwMode="auto">
          <a:xfrm>
            <a:off x="755650" y="1728788"/>
            <a:ext cx="7777163" cy="3429000"/>
          </a:xfrm>
          <a:prstGeom prst="rect">
            <a:avLst/>
          </a:prstGeom>
          <a:noFill/>
          <a:ln w="9525">
            <a:noFill/>
            <a:miter lim="800000"/>
            <a:headEnd/>
            <a:tailEnd/>
          </a:ln>
        </p:spPr>
      </p:pic>
      <p:sp>
        <p:nvSpPr>
          <p:cNvPr id="123908" name="Text Box 5"/>
          <p:cNvSpPr txBox="1">
            <a:spLocks noChangeArrowheads="1"/>
          </p:cNvSpPr>
          <p:nvPr/>
        </p:nvSpPr>
        <p:spPr bwMode="auto">
          <a:xfrm>
            <a:off x="4090988" y="6292850"/>
            <a:ext cx="5053012" cy="304800"/>
          </a:xfrm>
          <a:prstGeom prst="rect">
            <a:avLst/>
          </a:prstGeom>
          <a:noFill/>
          <a:ln w="9525">
            <a:noFill/>
            <a:miter lim="800000"/>
            <a:headEnd/>
            <a:tailEnd/>
          </a:ln>
        </p:spPr>
        <p:txBody>
          <a:bodyPr wrap="none">
            <a:spAutoFit/>
          </a:bodyPr>
          <a:lstStyle/>
          <a:p>
            <a:r>
              <a:rPr lang="en-US" sz="1400" b="0" baseline="0">
                <a:latin typeface="Calibri"/>
                <a:cs typeface="Calibri"/>
              </a:rPr>
              <a:t>From Kalender WA, Computed Tomography, ISBN 3-89578-216-5</a:t>
            </a:r>
          </a:p>
        </p:txBody>
      </p:sp>
      <p:sp>
        <p:nvSpPr>
          <p:cNvPr id="123909" name="Rectangle 6"/>
          <p:cNvSpPr>
            <a:spLocks noChangeArrowheads="1"/>
          </p:cNvSpPr>
          <p:nvPr/>
        </p:nvSpPr>
        <p:spPr bwMode="auto">
          <a:xfrm>
            <a:off x="7308850" y="4724400"/>
            <a:ext cx="1835150" cy="936625"/>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98913ECC-45D9-EC4A-8E42-6BCA5B273B78}"/>
              </a:ext>
            </a:extLst>
          </p:cNvPr>
          <p:cNvSpPr>
            <a:spLocks noGrp="1"/>
          </p:cNvSpPr>
          <p:nvPr>
            <p:ph type="sldNum" sz="quarter" idx="4"/>
          </p:nvPr>
        </p:nvSpPr>
        <p:spPr/>
        <p:txBody>
          <a:bodyPr/>
          <a:lstStyle/>
          <a:p>
            <a:fld id="{79594931-7310-8546-9CE2-0B8C244628BE}" type="slidenum">
              <a:rPr lang="en-US" smtClean="0"/>
              <a:pPr/>
              <a:t>26</a:t>
            </a:fld>
            <a:endParaRPr lang="en-US"/>
          </a:p>
        </p:txBody>
      </p:sp>
    </p:spTree>
    <p:extLst>
      <p:ext uri="{BB962C8B-B14F-4D97-AF65-F5344CB8AC3E}">
        <p14:creationId xmlns:p14="http://schemas.microsoft.com/office/powerpoint/2010/main" val="75442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4"/>
          <p:cNvSpPr>
            <a:spLocks noGrp="1" noChangeArrowheads="1"/>
          </p:cNvSpPr>
          <p:nvPr>
            <p:ph type="title"/>
          </p:nvPr>
        </p:nvSpPr>
        <p:spPr/>
        <p:txBody>
          <a:bodyPr/>
          <a:lstStyle/>
          <a:p>
            <a:pPr eaLnBrk="1" hangingPunct="1"/>
            <a:r>
              <a:rPr lang="en-US">
                <a:latin typeface="Calibri"/>
                <a:cs typeface="Calibri"/>
              </a:rPr>
              <a:t>CT – Applications</a:t>
            </a:r>
          </a:p>
        </p:txBody>
      </p:sp>
      <p:sp>
        <p:nvSpPr>
          <p:cNvPr id="124932" name="Text Box 7"/>
          <p:cNvSpPr txBox="1">
            <a:spLocks noChangeArrowheads="1"/>
          </p:cNvSpPr>
          <p:nvPr/>
        </p:nvSpPr>
        <p:spPr bwMode="auto">
          <a:xfrm>
            <a:off x="4090988" y="6292850"/>
            <a:ext cx="5053012" cy="304800"/>
          </a:xfrm>
          <a:prstGeom prst="rect">
            <a:avLst/>
          </a:prstGeom>
          <a:noFill/>
          <a:ln w="9525">
            <a:noFill/>
            <a:miter lim="800000"/>
            <a:headEnd/>
            <a:tailEnd/>
          </a:ln>
        </p:spPr>
        <p:txBody>
          <a:bodyPr wrap="none">
            <a:spAutoFit/>
          </a:bodyPr>
          <a:lstStyle/>
          <a:p>
            <a:r>
              <a:rPr lang="en-US" sz="1400" b="0" baseline="0">
                <a:latin typeface="Calibri"/>
                <a:cs typeface="Calibri"/>
              </a:rPr>
              <a:t>From Kalender WA, Computed Tomography, ISBN 3-89578-216-5</a:t>
            </a:r>
          </a:p>
        </p:txBody>
      </p:sp>
      <p:pic>
        <p:nvPicPr>
          <p:cNvPr id="3" name="Heart_3D_SSD.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9732" y="1339390"/>
            <a:ext cx="4824536" cy="4824536"/>
          </a:xfrm>
          <a:prstGeom prst="rect">
            <a:avLst/>
          </a:prstGeom>
        </p:spPr>
      </p:pic>
      <p:sp>
        <p:nvSpPr>
          <p:cNvPr id="2" name="Slide Number Placeholder 1">
            <a:extLst>
              <a:ext uri="{FF2B5EF4-FFF2-40B4-BE49-F238E27FC236}">
                <a16:creationId xmlns:a16="http://schemas.microsoft.com/office/drawing/2014/main" id="{FC796337-7FA2-CE41-B4C1-5E0F026909DD}"/>
              </a:ext>
            </a:extLst>
          </p:cNvPr>
          <p:cNvSpPr>
            <a:spLocks noGrp="1"/>
          </p:cNvSpPr>
          <p:nvPr>
            <p:ph type="sldNum" sz="quarter" idx="4"/>
          </p:nvPr>
        </p:nvSpPr>
        <p:spPr/>
        <p:txBody>
          <a:bodyPr/>
          <a:lstStyle/>
          <a:p>
            <a:fld id="{79594931-7310-8546-9CE2-0B8C244628BE}" type="slidenum">
              <a:rPr lang="en-US" smtClean="0"/>
              <a:pPr/>
              <a:t>27</a:t>
            </a:fld>
            <a:endParaRPr lang="en-US"/>
          </a:p>
        </p:txBody>
      </p:sp>
    </p:spTree>
    <p:extLst>
      <p:ext uri="{BB962C8B-B14F-4D97-AF65-F5344CB8AC3E}">
        <p14:creationId xmlns:p14="http://schemas.microsoft.com/office/powerpoint/2010/main" val="83319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4"/>
          <p:cNvSpPr>
            <a:spLocks noGrp="1" noChangeArrowheads="1"/>
          </p:cNvSpPr>
          <p:nvPr>
            <p:ph type="title"/>
          </p:nvPr>
        </p:nvSpPr>
        <p:spPr/>
        <p:txBody>
          <a:bodyPr/>
          <a:lstStyle/>
          <a:p>
            <a:pPr eaLnBrk="1" hangingPunct="1"/>
            <a:r>
              <a:rPr lang="en-US">
                <a:latin typeface="Calibri"/>
                <a:cs typeface="Calibri"/>
              </a:rPr>
              <a:t>CT – Applications</a:t>
            </a:r>
          </a:p>
        </p:txBody>
      </p:sp>
      <p:sp>
        <p:nvSpPr>
          <p:cNvPr id="125956" name="Text Box 6"/>
          <p:cNvSpPr txBox="1">
            <a:spLocks noChangeArrowheads="1"/>
          </p:cNvSpPr>
          <p:nvPr/>
        </p:nvSpPr>
        <p:spPr bwMode="auto">
          <a:xfrm>
            <a:off x="4090988" y="6292850"/>
            <a:ext cx="5053012" cy="304800"/>
          </a:xfrm>
          <a:prstGeom prst="rect">
            <a:avLst/>
          </a:prstGeom>
          <a:noFill/>
          <a:ln w="9525">
            <a:noFill/>
            <a:miter lim="800000"/>
            <a:headEnd/>
            <a:tailEnd/>
          </a:ln>
        </p:spPr>
        <p:txBody>
          <a:bodyPr wrap="none">
            <a:spAutoFit/>
          </a:bodyPr>
          <a:lstStyle/>
          <a:p>
            <a:r>
              <a:rPr lang="en-US" sz="1400" b="0" baseline="0">
                <a:latin typeface="Calibri"/>
                <a:cs typeface="Calibri"/>
              </a:rPr>
              <a:t>From Kalender WA, Computed Tomography, ISBN 3-89578-216-5</a:t>
            </a:r>
          </a:p>
        </p:txBody>
      </p:sp>
      <p:pic>
        <p:nvPicPr>
          <p:cNvPr id="2" name="achenmo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79650" y="1268413"/>
            <a:ext cx="4584700" cy="4584700"/>
          </a:xfrm>
          <a:prstGeom prst="rect">
            <a:avLst/>
          </a:prstGeom>
        </p:spPr>
      </p:pic>
      <p:sp>
        <p:nvSpPr>
          <p:cNvPr id="3" name="Slide Number Placeholder 2">
            <a:extLst>
              <a:ext uri="{FF2B5EF4-FFF2-40B4-BE49-F238E27FC236}">
                <a16:creationId xmlns:a16="http://schemas.microsoft.com/office/drawing/2014/main" id="{BC17FEF3-3A21-3A4B-9E39-9F1608912139}"/>
              </a:ext>
            </a:extLst>
          </p:cNvPr>
          <p:cNvSpPr>
            <a:spLocks noGrp="1"/>
          </p:cNvSpPr>
          <p:nvPr>
            <p:ph type="sldNum" sz="quarter" idx="4"/>
          </p:nvPr>
        </p:nvSpPr>
        <p:spPr/>
        <p:txBody>
          <a:bodyPr/>
          <a:lstStyle/>
          <a:p>
            <a:fld id="{79594931-7310-8546-9CE2-0B8C244628BE}" type="slidenum">
              <a:rPr lang="en-US" smtClean="0"/>
              <a:pPr/>
              <a:t>28</a:t>
            </a:fld>
            <a:endParaRPr lang="en-US"/>
          </a:p>
        </p:txBody>
      </p:sp>
    </p:spTree>
    <p:extLst>
      <p:ext uri="{BB962C8B-B14F-4D97-AF65-F5344CB8AC3E}">
        <p14:creationId xmlns:p14="http://schemas.microsoft.com/office/powerpoint/2010/main" val="12959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4"/>
          <p:cNvSpPr>
            <a:spLocks noGrp="1" noChangeArrowheads="1"/>
          </p:cNvSpPr>
          <p:nvPr>
            <p:ph type="title"/>
          </p:nvPr>
        </p:nvSpPr>
        <p:spPr/>
        <p:txBody>
          <a:bodyPr/>
          <a:lstStyle/>
          <a:p>
            <a:pPr eaLnBrk="1" hangingPunct="1"/>
            <a:r>
              <a:rPr lang="en-US">
                <a:latin typeface="Calibri"/>
                <a:cs typeface="Calibri"/>
              </a:rPr>
              <a:t>CT – PET</a:t>
            </a:r>
          </a:p>
        </p:txBody>
      </p:sp>
      <p:pic>
        <p:nvPicPr>
          <p:cNvPr id="126979" name="Picture 5"/>
          <p:cNvPicPr>
            <a:picLocks noChangeAspect="1" noChangeArrowheads="1"/>
          </p:cNvPicPr>
          <p:nvPr/>
        </p:nvPicPr>
        <p:blipFill>
          <a:blip r:embed="rId3"/>
          <a:srcRect r="10506"/>
          <a:stretch>
            <a:fillRect/>
          </a:stretch>
        </p:blipFill>
        <p:spPr bwMode="auto">
          <a:xfrm>
            <a:off x="468313" y="1844675"/>
            <a:ext cx="5219700" cy="3360738"/>
          </a:xfrm>
          <a:prstGeom prst="rect">
            <a:avLst/>
          </a:prstGeom>
          <a:noFill/>
          <a:ln w="9525">
            <a:noFill/>
            <a:miter lim="800000"/>
            <a:headEnd/>
            <a:tailEnd/>
          </a:ln>
        </p:spPr>
      </p:pic>
      <p:pic>
        <p:nvPicPr>
          <p:cNvPr id="126980" name="Picture 7"/>
          <p:cNvPicPr>
            <a:picLocks noChangeAspect="1" noChangeArrowheads="1"/>
          </p:cNvPicPr>
          <p:nvPr/>
        </p:nvPicPr>
        <p:blipFill>
          <a:blip r:embed="rId4"/>
          <a:srcRect/>
          <a:stretch>
            <a:fillRect/>
          </a:stretch>
        </p:blipFill>
        <p:spPr bwMode="auto">
          <a:xfrm>
            <a:off x="5867400" y="1125538"/>
            <a:ext cx="2719388" cy="5019675"/>
          </a:xfrm>
          <a:prstGeom prst="rect">
            <a:avLst/>
          </a:prstGeom>
          <a:noFill/>
          <a:ln w="9525">
            <a:noFill/>
            <a:miter lim="800000"/>
            <a:headEnd/>
            <a:tailEnd/>
          </a:ln>
        </p:spPr>
      </p:pic>
      <p:sp>
        <p:nvSpPr>
          <p:cNvPr id="126981" name="Text Box 8"/>
          <p:cNvSpPr txBox="1">
            <a:spLocks noChangeArrowheads="1"/>
          </p:cNvSpPr>
          <p:nvPr/>
        </p:nvSpPr>
        <p:spPr bwMode="auto">
          <a:xfrm>
            <a:off x="4090988" y="6292850"/>
            <a:ext cx="5053012" cy="304800"/>
          </a:xfrm>
          <a:prstGeom prst="rect">
            <a:avLst/>
          </a:prstGeom>
          <a:noFill/>
          <a:ln w="9525">
            <a:noFill/>
            <a:miter lim="800000"/>
            <a:headEnd/>
            <a:tailEnd/>
          </a:ln>
        </p:spPr>
        <p:txBody>
          <a:bodyPr wrap="none">
            <a:spAutoFit/>
          </a:bodyPr>
          <a:lstStyle/>
          <a:p>
            <a:r>
              <a:rPr lang="en-US" sz="1400" b="0" baseline="0">
                <a:latin typeface="Calibri"/>
                <a:cs typeface="Calibri"/>
              </a:rPr>
              <a:t>From Kalender WA, Computed Tomography, ISBN 3-89578-216-5</a:t>
            </a:r>
          </a:p>
        </p:txBody>
      </p:sp>
      <p:sp>
        <p:nvSpPr>
          <p:cNvPr id="126982" name="Rectangle 9"/>
          <p:cNvSpPr>
            <a:spLocks noChangeArrowheads="1"/>
          </p:cNvSpPr>
          <p:nvPr/>
        </p:nvSpPr>
        <p:spPr bwMode="auto">
          <a:xfrm>
            <a:off x="5003800" y="1125538"/>
            <a:ext cx="2087563" cy="503237"/>
          </a:xfrm>
          <a:prstGeom prst="rect">
            <a:avLst/>
          </a:prstGeom>
          <a:noFill/>
          <a:ln w="19050">
            <a:noFill/>
            <a:miter lim="800000"/>
            <a:headEnd/>
            <a:tailEnd/>
          </a:ln>
        </p:spPr>
        <p:txBody>
          <a:bodyPr wrap="none"/>
          <a:lstStyle/>
          <a:p>
            <a:pPr marL="342900" indent="-342900" algn="ctr" eaLnBrk="0" hangingPunct="0"/>
            <a:r>
              <a:rPr lang="en-US" baseline="0">
                <a:solidFill>
                  <a:schemeClr val="bg1"/>
                </a:solidFill>
                <a:latin typeface="Calibri"/>
                <a:cs typeface="Calibri"/>
                <a:sym typeface="Symbol" pitchFamily="18" charset="2"/>
              </a:rPr>
              <a:t>CT</a:t>
            </a:r>
          </a:p>
        </p:txBody>
      </p:sp>
      <p:sp>
        <p:nvSpPr>
          <p:cNvPr id="126983" name="Rectangle 10"/>
          <p:cNvSpPr>
            <a:spLocks noChangeArrowheads="1"/>
          </p:cNvSpPr>
          <p:nvPr/>
        </p:nvSpPr>
        <p:spPr bwMode="auto">
          <a:xfrm>
            <a:off x="5076825" y="2852738"/>
            <a:ext cx="2087563" cy="503237"/>
          </a:xfrm>
          <a:prstGeom prst="rect">
            <a:avLst/>
          </a:prstGeom>
          <a:noFill/>
          <a:ln w="19050">
            <a:noFill/>
            <a:miter lim="800000"/>
            <a:headEnd/>
            <a:tailEnd/>
          </a:ln>
        </p:spPr>
        <p:txBody>
          <a:bodyPr wrap="none"/>
          <a:lstStyle/>
          <a:p>
            <a:pPr marL="342900" indent="-342900" algn="ctr" eaLnBrk="0" hangingPunct="0"/>
            <a:r>
              <a:rPr lang="en-US" baseline="0">
                <a:solidFill>
                  <a:schemeClr val="bg1"/>
                </a:solidFill>
                <a:latin typeface="Calibri"/>
                <a:cs typeface="Calibri"/>
                <a:sym typeface="Symbol" pitchFamily="18" charset="2"/>
              </a:rPr>
              <a:t>PET</a:t>
            </a:r>
          </a:p>
        </p:txBody>
      </p:sp>
      <p:sp>
        <p:nvSpPr>
          <p:cNvPr id="126984" name="Rectangle 11"/>
          <p:cNvSpPr>
            <a:spLocks noChangeArrowheads="1"/>
          </p:cNvSpPr>
          <p:nvPr/>
        </p:nvSpPr>
        <p:spPr bwMode="auto">
          <a:xfrm>
            <a:off x="5219700" y="4581525"/>
            <a:ext cx="2087563" cy="503238"/>
          </a:xfrm>
          <a:prstGeom prst="rect">
            <a:avLst/>
          </a:prstGeom>
          <a:noFill/>
          <a:ln w="19050">
            <a:noFill/>
            <a:miter lim="800000"/>
            <a:headEnd/>
            <a:tailEnd/>
          </a:ln>
        </p:spPr>
        <p:txBody>
          <a:bodyPr wrap="none"/>
          <a:lstStyle/>
          <a:p>
            <a:pPr marL="342900" indent="-342900" algn="ctr" eaLnBrk="0" hangingPunct="0"/>
            <a:r>
              <a:rPr lang="en-US" baseline="0">
                <a:solidFill>
                  <a:schemeClr val="bg1"/>
                </a:solidFill>
                <a:latin typeface="Calibri"/>
                <a:cs typeface="Calibri"/>
                <a:sym typeface="Symbol" pitchFamily="18" charset="2"/>
              </a:rPr>
              <a:t>Fusion</a:t>
            </a:r>
          </a:p>
        </p:txBody>
      </p:sp>
      <p:sp>
        <p:nvSpPr>
          <p:cNvPr id="2" name="Slide Number Placeholder 1">
            <a:extLst>
              <a:ext uri="{FF2B5EF4-FFF2-40B4-BE49-F238E27FC236}">
                <a16:creationId xmlns:a16="http://schemas.microsoft.com/office/drawing/2014/main" id="{E50D016F-5025-EA4E-88B1-D807D7CB320E}"/>
              </a:ext>
            </a:extLst>
          </p:cNvPr>
          <p:cNvSpPr>
            <a:spLocks noGrp="1"/>
          </p:cNvSpPr>
          <p:nvPr>
            <p:ph type="sldNum" sz="quarter" idx="4"/>
          </p:nvPr>
        </p:nvSpPr>
        <p:spPr/>
        <p:txBody>
          <a:bodyPr/>
          <a:lstStyle/>
          <a:p>
            <a:fld id="{79594931-7310-8546-9CE2-0B8C244628BE}" type="slidenum">
              <a:rPr lang="en-US" smtClean="0"/>
              <a:pPr/>
              <a:t>29</a:t>
            </a:fld>
            <a:endParaRPr lang="en-US"/>
          </a:p>
        </p:txBody>
      </p:sp>
    </p:spTree>
    <p:extLst>
      <p:ext uri="{BB962C8B-B14F-4D97-AF65-F5344CB8AC3E}">
        <p14:creationId xmlns:p14="http://schemas.microsoft.com/office/powerpoint/2010/main" val="327692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Image reconstruction </a:t>
            </a:r>
            <a:endParaRPr lang="en-US" sz="5400" b="1" baseline="0" dirty="0">
              <a:solidFill>
                <a:srgbClr val="2A6AB3"/>
              </a:solidFill>
              <a:latin typeface="Calibri"/>
              <a:cs typeface="Calibri"/>
            </a:endParaRPr>
          </a:p>
        </p:txBody>
      </p:sp>
      <p:sp>
        <p:nvSpPr>
          <p:cNvPr id="2" name="Slide Number Placeholder 1">
            <a:extLst>
              <a:ext uri="{FF2B5EF4-FFF2-40B4-BE49-F238E27FC236}">
                <a16:creationId xmlns:a16="http://schemas.microsoft.com/office/drawing/2014/main" id="{DE097AFD-B801-E946-8E31-7766D42CCB6B}"/>
              </a:ext>
            </a:extLst>
          </p:cNvPr>
          <p:cNvSpPr>
            <a:spLocks noGrp="1"/>
          </p:cNvSpPr>
          <p:nvPr>
            <p:ph type="sldNum" sz="quarter" idx="4"/>
          </p:nvPr>
        </p:nvSpPr>
        <p:spPr/>
        <p:txBody>
          <a:bodyPr/>
          <a:lstStyle/>
          <a:p>
            <a:fld id="{79594931-7310-8546-9CE2-0B8C244628BE}" type="slidenum">
              <a:rPr lang="en-US" smtClean="0"/>
              <a:pPr/>
              <a:t>3</a:t>
            </a:fld>
            <a:endParaRPr lang="en-US"/>
          </a:p>
        </p:txBody>
      </p:sp>
    </p:spTree>
    <p:extLst>
      <p:ext uri="{BB962C8B-B14F-4D97-AF65-F5344CB8AC3E}">
        <p14:creationId xmlns:p14="http://schemas.microsoft.com/office/powerpoint/2010/main" val="34747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a:latin typeface="Calibri"/>
                <a:cs typeface="Calibri"/>
              </a:rPr>
              <a:t>CT – PET</a:t>
            </a:r>
          </a:p>
        </p:txBody>
      </p:sp>
      <p:grpSp>
        <p:nvGrpSpPr>
          <p:cNvPr id="128003" name="Group 7"/>
          <p:cNvGrpSpPr>
            <a:grpSpLocks/>
          </p:cNvGrpSpPr>
          <p:nvPr/>
        </p:nvGrpSpPr>
        <p:grpSpPr bwMode="auto">
          <a:xfrm>
            <a:off x="2143125" y="1188845"/>
            <a:ext cx="4857750" cy="5229225"/>
            <a:chOff x="929" y="709"/>
            <a:chExt cx="2949" cy="3175"/>
          </a:xfrm>
        </p:grpSpPr>
        <p:pic>
          <p:nvPicPr>
            <p:cNvPr id="128006" name="Picture 5" descr="Heart2"/>
            <p:cNvPicPr>
              <a:picLocks noChangeAspect="1" noChangeArrowheads="1"/>
            </p:cNvPicPr>
            <p:nvPr/>
          </p:nvPicPr>
          <p:blipFill>
            <a:blip r:embed="rId3"/>
            <a:srcRect t="2716" r="24403" b="2507"/>
            <a:stretch>
              <a:fillRect/>
            </a:stretch>
          </p:blipFill>
          <p:spPr bwMode="auto">
            <a:xfrm>
              <a:off x="929" y="709"/>
              <a:ext cx="2949" cy="3175"/>
            </a:xfrm>
            <a:prstGeom prst="rect">
              <a:avLst/>
            </a:prstGeom>
            <a:noFill/>
            <a:ln w="9525">
              <a:noFill/>
              <a:miter lim="800000"/>
              <a:headEnd/>
              <a:tailEnd/>
            </a:ln>
          </p:spPr>
        </p:pic>
        <p:pic>
          <p:nvPicPr>
            <p:cNvPr id="128007" name="Picture 6" descr="Bioheart1"/>
            <p:cNvPicPr>
              <a:picLocks noChangeAspect="1" noChangeArrowheads="1"/>
            </p:cNvPicPr>
            <p:nvPr/>
          </p:nvPicPr>
          <p:blipFill>
            <a:blip r:embed="rId4"/>
            <a:srcRect l="2397" t="4308" r="27802" b="8000"/>
            <a:stretch>
              <a:fillRect/>
            </a:stretch>
          </p:blipFill>
          <p:spPr bwMode="auto">
            <a:xfrm>
              <a:off x="993" y="854"/>
              <a:ext cx="1379" cy="1349"/>
            </a:xfrm>
            <a:prstGeom prst="rect">
              <a:avLst/>
            </a:prstGeom>
            <a:noFill/>
            <a:ln w="9525">
              <a:noFill/>
              <a:miter lim="800000"/>
              <a:headEnd/>
              <a:tailEnd/>
            </a:ln>
          </p:spPr>
        </p:pic>
      </p:grpSp>
      <p:sp>
        <p:nvSpPr>
          <p:cNvPr id="128004" name="Rectangle 8"/>
          <p:cNvSpPr>
            <a:spLocks noChangeArrowheads="1"/>
          </p:cNvSpPr>
          <p:nvPr/>
        </p:nvSpPr>
        <p:spPr bwMode="auto">
          <a:xfrm>
            <a:off x="4716463" y="830070"/>
            <a:ext cx="2087562" cy="503238"/>
          </a:xfrm>
          <a:prstGeom prst="rect">
            <a:avLst/>
          </a:prstGeom>
          <a:noFill/>
          <a:ln w="19050">
            <a:noFill/>
            <a:miter lim="800000"/>
            <a:headEnd/>
            <a:tailEnd/>
          </a:ln>
        </p:spPr>
        <p:txBody>
          <a:bodyPr wrap="none"/>
          <a:lstStyle/>
          <a:p>
            <a:pPr marL="342900" indent="-342900" algn="ctr" eaLnBrk="0" hangingPunct="0"/>
            <a:r>
              <a:rPr lang="en-US" b="1" baseline="0">
                <a:solidFill>
                  <a:srgbClr val="1269B0"/>
                </a:solidFill>
                <a:latin typeface="Calibri"/>
                <a:cs typeface="Calibri"/>
                <a:sym typeface="Symbol" pitchFamily="18" charset="2"/>
              </a:rPr>
              <a:t>PET</a:t>
            </a:r>
          </a:p>
        </p:txBody>
      </p:sp>
      <p:sp>
        <p:nvSpPr>
          <p:cNvPr id="128005" name="Rectangle 9"/>
          <p:cNvSpPr>
            <a:spLocks noChangeArrowheads="1"/>
          </p:cNvSpPr>
          <p:nvPr/>
        </p:nvSpPr>
        <p:spPr bwMode="auto">
          <a:xfrm>
            <a:off x="2339975" y="828483"/>
            <a:ext cx="2087563" cy="503237"/>
          </a:xfrm>
          <a:prstGeom prst="rect">
            <a:avLst/>
          </a:prstGeom>
          <a:noFill/>
          <a:ln w="19050">
            <a:noFill/>
            <a:miter lim="800000"/>
            <a:headEnd/>
            <a:tailEnd/>
          </a:ln>
        </p:spPr>
        <p:txBody>
          <a:bodyPr wrap="none"/>
          <a:lstStyle/>
          <a:p>
            <a:pPr marL="342900" indent="-342900" algn="ctr" eaLnBrk="0" hangingPunct="0"/>
            <a:r>
              <a:rPr lang="en-US" b="1" baseline="0" dirty="0">
                <a:solidFill>
                  <a:srgbClr val="1269B0"/>
                </a:solidFill>
                <a:latin typeface="Calibri"/>
                <a:cs typeface="Calibri"/>
                <a:sym typeface="Symbol" pitchFamily="18" charset="2"/>
              </a:rPr>
              <a:t>CT</a:t>
            </a:r>
          </a:p>
        </p:txBody>
      </p:sp>
      <p:sp>
        <p:nvSpPr>
          <p:cNvPr id="2" name="Slide Number Placeholder 1">
            <a:extLst>
              <a:ext uri="{FF2B5EF4-FFF2-40B4-BE49-F238E27FC236}">
                <a16:creationId xmlns:a16="http://schemas.microsoft.com/office/drawing/2014/main" id="{B761E1D5-55AD-7C4A-A99B-AEF952A63AB2}"/>
              </a:ext>
            </a:extLst>
          </p:cNvPr>
          <p:cNvSpPr>
            <a:spLocks noGrp="1"/>
          </p:cNvSpPr>
          <p:nvPr>
            <p:ph type="sldNum" sz="quarter" idx="4"/>
          </p:nvPr>
        </p:nvSpPr>
        <p:spPr/>
        <p:txBody>
          <a:bodyPr/>
          <a:lstStyle/>
          <a:p>
            <a:fld id="{79594931-7310-8546-9CE2-0B8C244628BE}" type="slidenum">
              <a:rPr lang="en-US" smtClean="0"/>
              <a:pPr/>
              <a:t>30</a:t>
            </a:fld>
            <a:endParaRPr lang="en-US"/>
          </a:p>
        </p:txBody>
      </p:sp>
    </p:spTree>
    <p:extLst>
      <p:ext uri="{BB962C8B-B14F-4D97-AF65-F5344CB8AC3E}">
        <p14:creationId xmlns:p14="http://schemas.microsoft.com/office/powerpoint/2010/main" val="104069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Image quality </a:t>
            </a:r>
            <a:endParaRPr lang="en-US" sz="5400" b="1" baseline="0" dirty="0">
              <a:solidFill>
                <a:srgbClr val="2A6AB3"/>
              </a:solidFill>
              <a:latin typeface="Calibri"/>
              <a:cs typeface="Calibri"/>
            </a:endParaRP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1.4-1.6, 2.8</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1F703B37-3345-8E45-A4ED-5DC552A7B3DD}"/>
              </a:ext>
            </a:extLst>
          </p:cNvPr>
          <p:cNvSpPr>
            <a:spLocks noGrp="1"/>
          </p:cNvSpPr>
          <p:nvPr>
            <p:ph type="sldNum" sz="quarter" idx="4"/>
          </p:nvPr>
        </p:nvSpPr>
        <p:spPr/>
        <p:txBody>
          <a:bodyPr/>
          <a:lstStyle/>
          <a:p>
            <a:fld id="{79594931-7310-8546-9CE2-0B8C244628BE}" type="slidenum">
              <a:rPr lang="en-US" smtClean="0"/>
              <a:pPr/>
              <a:t>31</a:t>
            </a:fld>
            <a:endParaRPr lang="en-US"/>
          </a:p>
        </p:txBody>
      </p:sp>
    </p:spTree>
    <p:extLst>
      <p:ext uri="{BB962C8B-B14F-4D97-AF65-F5344CB8AC3E}">
        <p14:creationId xmlns:p14="http://schemas.microsoft.com/office/powerpoint/2010/main" val="111862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4"/>
          <p:cNvSpPr>
            <a:spLocks noGrp="1" noChangeArrowheads="1"/>
          </p:cNvSpPr>
          <p:nvPr>
            <p:ph type="title"/>
          </p:nvPr>
        </p:nvSpPr>
        <p:spPr/>
        <p:txBody>
          <a:bodyPr/>
          <a:lstStyle/>
          <a:p>
            <a:pPr eaLnBrk="1" hangingPunct="1"/>
            <a:r>
              <a:rPr lang="en-US">
                <a:latin typeface="Calibri"/>
                <a:cs typeface="Calibri"/>
              </a:rPr>
              <a:t>Image quality</a:t>
            </a:r>
          </a:p>
        </p:txBody>
      </p:sp>
      <p:pic>
        <p:nvPicPr>
          <p:cNvPr id="130051" name="Picture 5"/>
          <p:cNvPicPr>
            <a:picLocks noChangeAspect="1" noChangeArrowheads="1"/>
          </p:cNvPicPr>
          <p:nvPr/>
        </p:nvPicPr>
        <p:blipFill>
          <a:blip r:embed="rId2"/>
          <a:srcRect b="7381"/>
          <a:stretch>
            <a:fillRect/>
          </a:stretch>
        </p:blipFill>
        <p:spPr bwMode="auto">
          <a:xfrm>
            <a:off x="784225" y="1747838"/>
            <a:ext cx="7532688" cy="3625850"/>
          </a:xfrm>
          <a:prstGeom prst="rect">
            <a:avLst/>
          </a:prstGeom>
          <a:noFill/>
          <a:ln w="9525">
            <a:noFill/>
            <a:miter lim="800000"/>
            <a:headEnd/>
            <a:tailEnd/>
          </a:ln>
        </p:spPr>
      </p:pic>
      <p:sp>
        <p:nvSpPr>
          <p:cNvPr id="130052" name="Rectangle 6"/>
          <p:cNvSpPr>
            <a:spLocks noChangeArrowheads="1"/>
          </p:cNvSpPr>
          <p:nvPr/>
        </p:nvSpPr>
        <p:spPr bwMode="auto">
          <a:xfrm>
            <a:off x="7235825" y="5013325"/>
            <a:ext cx="1081088" cy="360363"/>
          </a:xfrm>
          <a:prstGeom prst="rect">
            <a:avLst/>
          </a:prstGeom>
          <a:solidFill>
            <a:schemeClr val="tx1"/>
          </a:solidFill>
          <a:ln w="9525">
            <a:noFill/>
            <a:miter lim="800000"/>
            <a:headEnd/>
            <a:tailEnd/>
          </a:ln>
        </p:spPr>
        <p:txBody>
          <a:bodyPr wrap="none" anchor="ctr"/>
          <a:lstStyle/>
          <a:p>
            <a:endParaRPr lang="en-US">
              <a:latin typeface="Calibri"/>
              <a:cs typeface="Calibri"/>
            </a:endParaRPr>
          </a:p>
        </p:txBody>
      </p:sp>
      <p:sp>
        <p:nvSpPr>
          <p:cNvPr id="130053" name="Rectangle 7"/>
          <p:cNvSpPr>
            <a:spLocks noChangeArrowheads="1"/>
          </p:cNvSpPr>
          <p:nvPr/>
        </p:nvSpPr>
        <p:spPr bwMode="auto">
          <a:xfrm>
            <a:off x="1114425" y="1341438"/>
            <a:ext cx="2952750" cy="360362"/>
          </a:xfrm>
          <a:prstGeom prst="rect">
            <a:avLst/>
          </a:prstGeom>
          <a:noFill/>
          <a:ln w="19050">
            <a:noFill/>
            <a:miter lim="800000"/>
            <a:headEnd/>
            <a:tailEnd/>
          </a:ln>
        </p:spPr>
        <p:txBody>
          <a:bodyPr wrap="none"/>
          <a:lstStyle/>
          <a:p>
            <a:pPr marL="342900" indent="-342900" algn="ctr" eaLnBrk="0" hangingPunct="0"/>
            <a:r>
              <a:rPr lang="en-US" b="1" baseline="0" dirty="0">
                <a:solidFill>
                  <a:srgbClr val="1269B0"/>
                </a:solidFill>
                <a:latin typeface="Calibri"/>
                <a:cs typeface="Calibri"/>
                <a:sym typeface="Symbol" pitchFamily="18" charset="2"/>
              </a:rPr>
              <a:t>High-dose scan (e.g. brain)</a:t>
            </a:r>
          </a:p>
        </p:txBody>
      </p:sp>
      <p:sp>
        <p:nvSpPr>
          <p:cNvPr id="130054" name="Rectangle 8"/>
          <p:cNvSpPr>
            <a:spLocks noChangeArrowheads="1"/>
          </p:cNvSpPr>
          <p:nvPr/>
        </p:nvSpPr>
        <p:spPr bwMode="auto">
          <a:xfrm>
            <a:off x="5076825" y="1341438"/>
            <a:ext cx="2952750" cy="360362"/>
          </a:xfrm>
          <a:prstGeom prst="rect">
            <a:avLst/>
          </a:prstGeom>
          <a:noFill/>
          <a:ln w="19050">
            <a:noFill/>
            <a:miter lim="800000"/>
            <a:headEnd/>
            <a:tailEnd/>
          </a:ln>
        </p:spPr>
        <p:txBody>
          <a:bodyPr wrap="none"/>
          <a:lstStyle/>
          <a:p>
            <a:pPr marL="342900" indent="-342900" algn="ctr" eaLnBrk="0" hangingPunct="0"/>
            <a:r>
              <a:rPr lang="en-US" b="1" baseline="0">
                <a:solidFill>
                  <a:srgbClr val="1269B0"/>
                </a:solidFill>
                <a:latin typeface="Calibri"/>
                <a:cs typeface="Calibri"/>
                <a:sym typeface="Symbol" pitchFamily="18" charset="2"/>
              </a:rPr>
              <a:t>Low-dose scan (e.g. bone)</a:t>
            </a:r>
          </a:p>
        </p:txBody>
      </p:sp>
      <p:sp>
        <p:nvSpPr>
          <p:cNvPr id="2" name="Slide Number Placeholder 1">
            <a:extLst>
              <a:ext uri="{FF2B5EF4-FFF2-40B4-BE49-F238E27FC236}">
                <a16:creationId xmlns:a16="http://schemas.microsoft.com/office/drawing/2014/main" id="{83E55B3B-807C-AD45-9BE2-172B4AF8F1B0}"/>
              </a:ext>
            </a:extLst>
          </p:cNvPr>
          <p:cNvSpPr>
            <a:spLocks noGrp="1"/>
          </p:cNvSpPr>
          <p:nvPr>
            <p:ph type="sldNum" sz="quarter" idx="4"/>
          </p:nvPr>
        </p:nvSpPr>
        <p:spPr/>
        <p:txBody>
          <a:bodyPr/>
          <a:lstStyle/>
          <a:p>
            <a:fld id="{79594931-7310-8546-9CE2-0B8C244628BE}" type="slidenum">
              <a:rPr lang="en-US" smtClean="0"/>
              <a:pPr/>
              <a:t>32</a:t>
            </a:fld>
            <a:endParaRPr lang="en-US"/>
          </a:p>
        </p:txBody>
      </p:sp>
    </p:spTree>
    <p:extLst>
      <p:ext uri="{BB962C8B-B14F-4D97-AF65-F5344CB8AC3E}">
        <p14:creationId xmlns:p14="http://schemas.microsoft.com/office/powerpoint/2010/main" val="141262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4"/>
          <p:cNvSpPr>
            <a:spLocks noGrp="1" noChangeArrowheads="1"/>
          </p:cNvSpPr>
          <p:nvPr>
            <p:ph type="title"/>
          </p:nvPr>
        </p:nvSpPr>
        <p:spPr/>
        <p:txBody>
          <a:bodyPr/>
          <a:lstStyle/>
          <a:p>
            <a:pPr eaLnBrk="1" hangingPunct="1"/>
            <a:r>
              <a:rPr lang="en-US">
                <a:latin typeface="Calibri"/>
                <a:cs typeface="Calibri"/>
              </a:rPr>
              <a:t>Image quality</a:t>
            </a:r>
          </a:p>
        </p:txBody>
      </p:sp>
      <p:sp>
        <p:nvSpPr>
          <p:cNvPr id="1009670" name="AutoShape 6"/>
          <p:cNvSpPr>
            <a:spLocks noChangeArrowheads="1"/>
          </p:cNvSpPr>
          <p:nvPr/>
        </p:nvSpPr>
        <p:spPr bwMode="auto">
          <a:xfrm>
            <a:off x="3941763" y="2452688"/>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graphicFrame>
        <p:nvGraphicFramePr>
          <p:cNvPr id="19458" name="Object 7"/>
          <p:cNvGraphicFramePr>
            <a:graphicFrameLocks noChangeAspect="1"/>
          </p:cNvGraphicFramePr>
          <p:nvPr>
            <p:extLst/>
          </p:nvPr>
        </p:nvGraphicFramePr>
        <p:xfrm>
          <a:off x="1250950" y="1773238"/>
          <a:ext cx="6634163" cy="449262"/>
        </p:xfrm>
        <a:graphic>
          <a:graphicData uri="http://schemas.openxmlformats.org/presentationml/2006/ole">
            <mc:AlternateContent xmlns:mc="http://schemas.openxmlformats.org/markup-compatibility/2006">
              <mc:Choice xmlns:v="urn:schemas-microsoft-com:vml" Requires="v">
                <p:oleObj spid="_x0000_s44305" name="Equation" r:id="rId4" imgW="3771720" imgH="253800" progId="">
                  <p:embed/>
                </p:oleObj>
              </mc:Choice>
              <mc:Fallback>
                <p:oleObj name="Equation" r:id="rId4" imgW="3771720" imgH="253800" progId="">
                  <p:embed/>
                  <p:pic>
                    <p:nvPicPr>
                      <p:cNvPr id="1945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950" y="1773238"/>
                        <a:ext cx="6634163" cy="449262"/>
                      </a:xfrm>
                      <a:prstGeom prst="rect">
                        <a:avLst/>
                      </a:prstGeom>
                      <a:noFill/>
                      <a:ln w="28575">
                        <a:solidFill>
                          <a:schemeClr val="bg2"/>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09672" name="Object 8"/>
          <p:cNvGraphicFramePr>
            <a:graphicFrameLocks noChangeAspect="1"/>
          </p:cNvGraphicFramePr>
          <p:nvPr>
            <p:extLst/>
          </p:nvPr>
        </p:nvGraphicFramePr>
        <p:xfrm>
          <a:off x="2208213" y="3213100"/>
          <a:ext cx="4735512" cy="449263"/>
        </p:xfrm>
        <a:graphic>
          <a:graphicData uri="http://schemas.openxmlformats.org/presentationml/2006/ole">
            <mc:AlternateContent xmlns:mc="http://schemas.openxmlformats.org/markup-compatibility/2006">
              <mc:Choice xmlns:v="urn:schemas-microsoft-com:vml" Requires="v">
                <p:oleObj spid="_x0000_s44306" name="Equation" r:id="rId6" imgW="2692080" imgH="253800" progId="">
                  <p:embed/>
                </p:oleObj>
              </mc:Choice>
              <mc:Fallback>
                <p:oleObj name="Equation" r:id="rId6" imgW="2692080" imgH="253800" progId="">
                  <p:embed/>
                  <p:pic>
                    <p:nvPicPr>
                      <p:cNvPr id="1009672"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213" y="3213100"/>
                        <a:ext cx="4735512" cy="449263"/>
                      </a:xfrm>
                      <a:prstGeom prst="rect">
                        <a:avLst/>
                      </a:prstGeom>
                      <a:noFill/>
                      <a:ln w="28575">
                        <a:solidFill>
                          <a:schemeClr val="bg2"/>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09673" name="Oval 9"/>
          <p:cNvSpPr>
            <a:spLocks noChangeArrowheads="1"/>
          </p:cNvSpPr>
          <p:nvPr/>
        </p:nvSpPr>
        <p:spPr bwMode="auto">
          <a:xfrm>
            <a:off x="4643438" y="3068638"/>
            <a:ext cx="1296987" cy="647700"/>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1009674" name="Rectangle 10"/>
          <p:cNvSpPr>
            <a:spLocks noChangeArrowheads="1"/>
          </p:cNvSpPr>
          <p:nvPr/>
        </p:nvSpPr>
        <p:spPr bwMode="auto">
          <a:xfrm>
            <a:off x="3635375" y="3806825"/>
            <a:ext cx="2808288" cy="503238"/>
          </a:xfrm>
          <a:prstGeom prst="rect">
            <a:avLst/>
          </a:prstGeom>
          <a:noFill/>
          <a:ln w="19050">
            <a:noFill/>
            <a:miter lim="800000"/>
            <a:headEnd/>
            <a:tailEnd/>
          </a:ln>
        </p:spPr>
        <p:txBody>
          <a:bodyPr wrap="none"/>
          <a:lstStyle/>
          <a:p>
            <a:pPr marL="342900" indent="-342900" algn="ctr" eaLnBrk="0" hangingPunct="0"/>
            <a:r>
              <a:rPr lang="en-US" baseline="0" dirty="0">
                <a:solidFill>
                  <a:srgbClr val="1269B0"/>
                </a:solidFill>
                <a:latin typeface="Calibri"/>
                <a:cs typeface="Calibri"/>
                <a:sym typeface="Symbol" pitchFamily="18" charset="2"/>
              </a:rPr>
              <a:t>“spatial blurring”</a:t>
            </a:r>
          </a:p>
        </p:txBody>
      </p:sp>
      <p:sp>
        <p:nvSpPr>
          <p:cNvPr id="1009675" name="Oval 11"/>
          <p:cNvSpPr>
            <a:spLocks noChangeArrowheads="1"/>
          </p:cNvSpPr>
          <p:nvPr/>
        </p:nvSpPr>
        <p:spPr bwMode="auto">
          <a:xfrm>
            <a:off x="6227763" y="3086100"/>
            <a:ext cx="865187" cy="647700"/>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1009676" name="Rectangle 12"/>
          <p:cNvSpPr>
            <a:spLocks noChangeArrowheads="1"/>
          </p:cNvSpPr>
          <p:nvPr/>
        </p:nvSpPr>
        <p:spPr bwMode="auto">
          <a:xfrm>
            <a:off x="5580063" y="3806825"/>
            <a:ext cx="2808287" cy="503238"/>
          </a:xfrm>
          <a:prstGeom prst="rect">
            <a:avLst/>
          </a:prstGeom>
          <a:noFill/>
          <a:ln w="19050">
            <a:noFill/>
            <a:miter lim="800000"/>
            <a:headEnd/>
            <a:tailEnd/>
          </a:ln>
        </p:spPr>
        <p:txBody>
          <a:bodyPr wrap="none"/>
          <a:lstStyle/>
          <a:p>
            <a:pPr marL="342900" indent="-342900" algn="ctr" eaLnBrk="0" hangingPunct="0"/>
            <a:r>
              <a:rPr lang="en-US" baseline="0">
                <a:solidFill>
                  <a:srgbClr val="1269B0"/>
                </a:solidFill>
                <a:latin typeface="Calibri"/>
                <a:cs typeface="Calibri"/>
                <a:sym typeface="Symbol" pitchFamily="18" charset="2"/>
              </a:rPr>
              <a:t>“uncertainty”</a:t>
            </a:r>
          </a:p>
        </p:txBody>
      </p:sp>
      <p:graphicFrame>
        <p:nvGraphicFramePr>
          <p:cNvPr id="1009679" name="Object 15"/>
          <p:cNvGraphicFramePr>
            <a:graphicFrameLocks noChangeAspect="1"/>
          </p:cNvGraphicFramePr>
          <p:nvPr>
            <p:extLst/>
          </p:nvPr>
        </p:nvGraphicFramePr>
        <p:xfrm>
          <a:off x="6132513" y="4841875"/>
          <a:ext cx="960437" cy="427038"/>
        </p:xfrm>
        <a:graphic>
          <a:graphicData uri="http://schemas.openxmlformats.org/presentationml/2006/ole">
            <mc:AlternateContent xmlns:mc="http://schemas.openxmlformats.org/markup-compatibility/2006">
              <mc:Choice xmlns:v="urn:schemas-microsoft-com:vml" Requires="v">
                <p:oleObj spid="_x0000_s44307" name="Equation" r:id="rId8" imgW="545760" imgH="241200" progId="">
                  <p:embed/>
                </p:oleObj>
              </mc:Choice>
              <mc:Fallback>
                <p:oleObj name="Equation" r:id="rId8" imgW="545760" imgH="241200" progId="">
                  <p:embed/>
                  <p:pic>
                    <p:nvPicPr>
                      <p:cNvPr id="1009679"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2513" y="4841875"/>
                        <a:ext cx="960437" cy="42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chemeClr val="bg2"/>
                            </a:solidFill>
                            <a:miter lim="800000"/>
                            <a:headEnd/>
                            <a:tailEnd/>
                          </a14:hiddenLine>
                        </a:ext>
                      </a:extLst>
                    </p:spPr>
                  </p:pic>
                </p:oleObj>
              </mc:Fallback>
            </mc:AlternateContent>
          </a:graphicData>
        </a:graphic>
      </p:graphicFrame>
      <p:sp>
        <p:nvSpPr>
          <p:cNvPr id="1009680" name="Rectangle 16"/>
          <p:cNvSpPr>
            <a:spLocks noChangeArrowheads="1"/>
          </p:cNvSpPr>
          <p:nvPr/>
        </p:nvSpPr>
        <p:spPr bwMode="auto">
          <a:xfrm>
            <a:off x="1042988" y="4741863"/>
            <a:ext cx="5689600" cy="649287"/>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baseline="0">
                <a:latin typeface="Calibri"/>
                <a:cs typeface="Calibri"/>
              </a:rPr>
              <a:t>Quantum noise (</a:t>
            </a:r>
            <a:r>
              <a:rPr lang="en-GB" baseline="0">
                <a:latin typeface="Calibri"/>
                <a:cs typeface="Calibri"/>
                <a:sym typeface="Symbol" pitchFamily="18" charset="2"/>
              </a:rPr>
              <a:t> </a:t>
            </a:r>
            <a:r>
              <a:rPr lang="en-GB" baseline="0">
                <a:latin typeface="Calibri"/>
                <a:cs typeface="Calibri"/>
              </a:rPr>
              <a:t>Poisson distribution):</a:t>
            </a:r>
          </a:p>
        </p:txBody>
      </p:sp>
      <p:sp>
        <p:nvSpPr>
          <p:cNvPr id="1009681" name="Rectangle 17"/>
          <p:cNvSpPr>
            <a:spLocks noChangeArrowheads="1"/>
          </p:cNvSpPr>
          <p:nvPr/>
        </p:nvSpPr>
        <p:spPr bwMode="auto">
          <a:xfrm>
            <a:off x="1580729" y="5586413"/>
            <a:ext cx="5184775"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None/>
            </a:pPr>
            <a:r>
              <a:rPr lang="en-GB" sz="1600" b="0" baseline="0">
                <a:latin typeface="Calibri"/>
                <a:cs typeface="Calibri"/>
              </a:rPr>
              <a:t>: mean number of x-ray quanta registered by detector</a:t>
            </a:r>
          </a:p>
        </p:txBody>
      </p:sp>
      <p:graphicFrame>
        <p:nvGraphicFramePr>
          <p:cNvPr id="2" name="Object 15"/>
          <p:cNvGraphicFramePr>
            <a:graphicFrameLocks noChangeAspect="1"/>
          </p:cNvGraphicFramePr>
          <p:nvPr>
            <p:extLst>
              <p:ext uri="{D42A27DB-BD31-4B8C-83A1-F6EECF244321}">
                <p14:modId xmlns:p14="http://schemas.microsoft.com/office/powerpoint/2010/main" val="1726011248"/>
              </p:ext>
            </p:extLst>
          </p:nvPr>
        </p:nvGraphicFramePr>
        <p:xfrm>
          <a:off x="1431504" y="5754688"/>
          <a:ext cx="246063" cy="338138"/>
        </p:xfrm>
        <a:graphic>
          <a:graphicData uri="http://schemas.openxmlformats.org/presentationml/2006/ole">
            <mc:AlternateContent xmlns:mc="http://schemas.openxmlformats.org/markup-compatibility/2006">
              <mc:Choice xmlns:v="urn:schemas-microsoft-com:vml" Requires="v">
                <p:oleObj spid="_x0000_s44308" name="Equation" r:id="rId10" imgW="139680" imgH="190440" progId="">
                  <p:embed/>
                </p:oleObj>
              </mc:Choice>
              <mc:Fallback>
                <p:oleObj name="Equation" r:id="rId10" imgW="139680" imgH="190440" progId="">
                  <p:embed/>
                  <p:pic>
                    <p:nvPicPr>
                      <p:cNvPr id="2"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1504" y="5754688"/>
                        <a:ext cx="24606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chemeClr val="bg2"/>
                            </a:solidFill>
                            <a:miter lim="800000"/>
                            <a:headEnd/>
                            <a:tailEnd/>
                          </a14:hiddenLine>
                        </a:ext>
                      </a:extLst>
                    </p:spPr>
                  </p:pic>
                </p:oleObj>
              </mc:Fallback>
            </mc:AlternateContent>
          </a:graphicData>
        </a:graphic>
      </p:graphicFrame>
      <p:sp>
        <p:nvSpPr>
          <p:cNvPr id="3" name="Slide Number Placeholder 2">
            <a:extLst>
              <a:ext uri="{FF2B5EF4-FFF2-40B4-BE49-F238E27FC236}">
                <a16:creationId xmlns:a16="http://schemas.microsoft.com/office/drawing/2014/main" id="{D84992AC-40E4-8C43-8EEF-B71FF95DFD32}"/>
              </a:ext>
            </a:extLst>
          </p:cNvPr>
          <p:cNvSpPr>
            <a:spLocks noGrp="1"/>
          </p:cNvSpPr>
          <p:nvPr>
            <p:ph type="sldNum" sz="quarter" idx="4"/>
          </p:nvPr>
        </p:nvSpPr>
        <p:spPr/>
        <p:txBody>
          <a:bodyPr/>
          <a:lstStyle/>
          <a:p>
            <a:fld id="{79594931-7310-8546-9CE2-0B8C244628BE}" type="slidenum">
              <a:rPr lang="en-US" smtClean="0"/>
              <a:pPr/>
              <a:t>33</a:t>
            </a:fld>
            <a:endParaRPr lang="en-US"/>
          </a:p>
        </p:txBody>
      </p:sp>
      <p:sp>
        <p:nvSpPr>
          <p:cNvPr id="16" name="AutoShape 10">
            <a:hlinkClick r:id="rId12" action="ppaction://hlinksldjump" highlightClick="1"/>
            <a:extLst>
              <a:ext uri="{FF2B5EF4-FFF2-40B4-BE49-F238E27FC236}">
                <a16:creationId xmlns:a16="http://schemas.microsoft.com/office/drawing/2014/main" id="{FFA3D00B-4C82-4E48-ADB8-906303FE12F4}"/>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40983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9670"/>
                                        </p:tgtEl>
                                        <p:attrNameLst>
                                          <p:attrName>style.visibility</p:attrName>
                                        </p:attrNameLst>
                                      </p:cBhvr>
                                      <p:to>
                                        <p:strVal val="visible"/>
                                      </p:to>
                                    </p:set>
                                    <p:animEffect transition="in" filter="fade">
                                      <p:cBhvr>
                                        <p:cTn id="7" dur="500"/>
                                        <p:tgtEl>
                                          <p:spTgt spid="10096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09672"/>
                                        </p:tgtEl>
                                        <p:attrNameLst>
                                          <p:attrName>style.visibility</p:attrName>
                                        </p:attrNameLst>
                                      </p:cBhvr>
                                      <p:to>
                                        <p:strVal val="visible"/>
                                      </p:to>
                                    </p:set>
                                    <p:animEffect transition="in" filter="fade">
                                      <p:cBhvr>
                                        <p:cTn id="11" dur="500"/>
                                        <p:tgtEl>
                                          <p:spTgt spid="10096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09673"/>
                                        </p:tgtEl>
                                        <p:attrNameLst>
                                          <p:attrName>style.visibility</p:attrName>
                                        </p:attrNameLst>
                                      </p:cBhvr>
                                      <p:to>
                                        <p:strVal val="visible"/>
                                      </p:to>
                                    </p:set>
                                    <p:animEffect transition="in" filter="wipe(down)">
                                      <p:cBhvr>
                                        <p:cTn id="16" dur="500"/>
                                        <p:tgtEl>
                                          <p:spTgt spid="100967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009674"/>
                                        </p:tgtEl>
                                        <p:attrNameLst>
                                          <p:attrName>style.visibility</p:attrName>
                                        </p:attrNameLst>
                                      </p:cBhvr>
                                      <p:to>
                                        <p:strVal val="visible"/>
                                      </p:to>
                                    </p:set>
                                    <p:animEffect transition="in" filter="fade">
                                      <p:cBhvr>
                                        <p:cTn id="20" dur="500"/>
                                        <p:tgtEl>
                                          <p:spTgt spid="100967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09675"/>
                                        </p:tgtEl>
                                        <p:attrNameLst>
                                          <p:attrName>style.visibility</p:attrName>
                                        </p:attrNameLst>
                                      </p:cBhvr>
                                      <p:to>
                                        <p:strVal val="visible"/>
                                      </p:to>
                                    </p:set>
                                    <p:animEffect transition="in" filter="wipe(down)">
                                      <p:cBhvr>
                                        <p:cTn id="25" dur="500"/>
                                        <p:tgtEl>
                                          <p:spTgt spid="100967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09676"/>
                                        </p:tgtEl>
                                        <p:attrNameLst>
                                          <p:attrName>style.visibility</p:attrName>
                                        </p:attrNameLst>
                                      </p:cBhvr>
                                      <p:to>
                                        <p:strVal val="visible"/>
                                      </p:to>
                                    </p:set>
                                    <p:animEffect transition="in" filter="fade">
                                      <p:cBhvr>
                                        <p:cTn id="29" dur="500"/>
                                        <p:tgtEl>
                                          <p:spTgt spid="100967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09680"/>
                                        </p:tgtEl>
                                        <p:attrNameLst>
                                          <p:attrName>style.visibility</p:attrName>
                                        </p:attrNameLst>
                                      </p:cBhvr>
                                      <p:to>
                                        <p:strVal val="visible"/>
                                      </p:to>
                                    </p:set>
                                    <p:animEffect transition="in" filter="fade">
                                      <p:cBhvr>
                                        <p:cTn id="34" dur="500"/>
                                        <p:tgtEl>
                                          <p:spTgt spid="1009680"/>
                                        </p:tgtEl>
                                      </p:cBhvr>
                                    </p:animEffect>
                                  </p:childTnLst>
                                </p:cTn>
                              </p:par>
                              <p:par>
                                <p:cTn id="35" presetID="10" presetClass="entr" presetSubtype="0" fill="hold" nodeType="withEffect">
                                  <p:stCondLst>
                                    <p:cond delay="0"/>
                                  </p:stCondLst>
                                  <p:childTnLst>
                                    <p:set>
                                      <p:cBhvr>
                                        <p:cTn id="36" dur="1" fill="hold">
                                          <p:stCondLst>
                                            <p:cond delay="0"/>
                                          </p:stCondLst>
                                        </p:cTn>
                                        <p:tgtEl>
                                          <p:spTgt spid="1009679"/>
                                        </p:tgtEl>
                                        <p:attrNameLst>
                                          <p:attrName>style.visibility</p:attrName>
                                        </p:attrNameLst>
                                      </p:cBhvr>
                                      <p:to>
                                        <p:strVal val="visible"/>
                                      </p:to>
                                    </p:set>
                                    <p:animEffect transition="in" filter="fade">
                                      <p:cBhvr>
                                        <p:cTn id="37" dur="500"/>
                                        <p:tgtEl>
                                          <p:spTgt spid="10096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09681"/>
                                        </p:tgtEl>
                                        <p:attrNameLst>
                                          <p:attrName>style.visibility</p:attrName>
                                        </p:attrNameLst>
                                      </p:cBhvr>
                                      <p:to>
                                        <p:strVal val="visible"/>
                                      </p:to>
                                    </p:set>
                                    <p:animEffect transition="in" filter="fade">
                                      <p:cBhvr>
                                        <p:cTn id="40" dur="500"/>
                                        <p:tgtEl>
                                          <p:spTgt spid="1009681"/>
                                        </p:tgtEl>
                                      </p:cBhvr>
                                    </p:animEffect>
                                  </p:childTnLst>
                                </p:cTn>
                              </p:par>
                              <p:par>
                                <p:cTn id="41" presetID="10"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9670" grpId="0" animBg="1"/>
      <p:bldP spid="1009673" grpId="0" animBg="1"/>
      <p:bldP spid="1009674" grpId="0"/>
      <p:bldP spid="1009675" grpId="0" animBg="1"/>
      <p:bldP spid="1009676" grpId="0"/>
      <p:bldP spid="1009680" grpId="0"/>
      <p:bldP spid="100968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pPr eaLnBrk="1" hangingPunct="1"/>
            <a:r>
              <a:rPr lang="en-US" dirty="0">
                <a:latin typeface="Calibri"/>
                <a:cs typeface="Calibri"/>
              </a:rPr>
              <a:t>Image noise</a:t>
            </a:r>
          </a:p>
        </p:txBody>
      </p:sp>
      <p:graphicFrame>
        <p:nvGraphicFramePr>
          <p:cNvPr id="20482" name="Object 10"/>
          <p:cNvGraphicFramePr>
            <a:graphicFrameLocks noChangeAspect="1"/>
          </p:cNvGraphicFramePr>
          <p:nvPr>
            <p:extLst/>
          </p:nvPr>
        </p:nvGraphicFramePr>
        <p:xfrm>
          <a:off x="3227388" y="4233863"/>
          <a:ext cx="2524125" cy="850900"/>
        </p:xfrm>
        <a:graphic>
          <a:graphicData uri="http://schemas.openxmlformats.org/presentationml/2006/ole">
            <mc:AlternateContent xmlns:mc="http://schemas.openxmlformats.org/markup-compatibility/2006">
              <mc:Choice xmlns:v="urn:schemas-microsoft-com:vml" Requires="v">
                <p:oleObj spid="_x0000_s45195" name="Equation" r:id="rId4" imgW="1434960" imgH="482400" progId="Equation.DSMT4">
                  <p:embed/>
                </p:oleObj>
              </mc:Choice>
              <mc:Fallback>
                <p:oleObj name="Equation" r:id="rId4" imgW="1434960" imgH="482400" progId="Equation.DSMT4">
                  <p:embed/>
                  <p:pic>
                    <p:nvPicPr>
                      <p:cNvPr id="20482"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7388" y="4233863"/>
                        <a:ext cx="2524125" cy="850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chemeClr val="bg2"/>
                            </a:solidFill>
                            <a:miter lim="800000"/>
                            <a:headEnd/>
                            <a:tailEnd/>
                          </a14:hiddenLine>
                        </a:ext>
                      </a:extLst>
                    </p:spPr>
                  </p:pic>
                </p:oleObj>
              </mc:Fallback>
            </mc:AlternateContent>
          </a:graphicData>
        </a:graphic>
      </p:graphicFrame>
      <p:sp>
        <p:nvSpPr>
          <p:cNvPr id="20485" name="Rectangle 11"/>
          <p:cNvSpPr>
            <a:spLocks noChangeArrowheads="1"/>
          </p:cNvSpPr>
          <p:nvPr/>
        </p:nvSpPr>
        <p:spPr bwMode="auto">
          <a:xfrm>
            <a:off x="1042988" y="4346575"/>
            <a:ext cx="56896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baseline="0" dirty="0">
                <a:latin typeface="Calibri"/>
                <a:cs typeface="Calibri"/>
              </a:rPr>
              <a:t>Pixel noise:</a:t>
            </a:r>
          </a:p>
        </p:txBody>
      </p:sp>
      <p:pic>
        <p:nvPicPr>
          <p:cNvPr id="20486" name="Picture 13"/>
          <p:cNvPicPr>
            <a:picLocks noChangeAspect="1" noChangeArrowheads="1"/>
          </p:cNvPicPr>
          <p:nvPr/>
        </p:nvPicPr>
        <p:blipFill>
          <a:blip r:embed="rId6"/>
          <a:srcRect l="52202" b="7381"/>
          <a:stretch>
            <a:fillRect/>
          </a:stretch>
        </p:blipFill>
        <p:spPr bwMode="auto">
          <a:xfrm>
            <a:off x="3035300" y="1052513"/>
            <a:ext cx="3074988" cy="3097212"/>
          </a:xfrm>
          <a:prstGeom prst="rect">
            <a:avLst/>
          </a:prstGeom>
          <a:noFill/>
          <a:ln w="9525">
            <a:noFill/>
            <a:miter lim="800000"/>
            <a:headEnd/>
            <a:tailEnd/>
          </a:ln>
        </p:spPr>
      </p:pic>
      <p:sp>
        <p:nvSpPr>
          <p:cNvPr id="20487" name="Rectangle 14"/>
          <p:cNvSpPr>
            <a:spLocks noChangeArrowheads="1"/>
          </p:cNvSpPr>
          <p:nvPr/>
        </p:nvSpPr>
        <p:spPr bwMode="auto">
          <a:xfrm>
            <a:off x="5219700" y="3860800"/>
            <a:ext cx="865188" cy="288925"/>
          </a:xfrm>
          <a:prstGeom prst="rect">
            <a:avLst/>
          </a:prstGeom>
          <a:solidFill>
            <a:schemeClr val="tx1"/>
          </a:solidFill>
          <a:ln w="9525">
            <a:noFill/>
            <a:miter lim="800000"/>
            <a:headEnd/>
            <a:tailEnd/>
          </a:ln>
        </p:spPr>
        <p:txBody>
          <a:bodyPr wrap="none" anchor="ctr"/>
          <a:lstStyle/>
          <a:p>
            <a:endParaRPr lang="en-US">
              <a:latin typeface="Calibri"/>
              <a:cs typeface="Calibri"/>
            </a:endParaRPr>
          </a:p>
        </p:txBody>
      </p:sp>
      <p:sp>
        <p:nvSpPr>
          <p:cNvPr id="20488" name="Oval 15"/>
          <p:cNvSpPr>
            <a:spLocks noChangeArrowheads="1"/>
          </p:cNvSpPr>
          <p:nvPr/>
        </p:nvSpPr>
        <p:spPr bwMode="auto">
          <a:xfrm>
            <a:off x="5292725" y="2420938"/>
            <a:ext cx="503238" cy="503237"/>
          </a:xfrm>
          <a:prstGeom prst="ellipse">
            <a:avLst/>
          </a:prstGeom>
          <a:solidFill>
            <a:srgbClr val="1269B0">
              <a:alpha val="70195"/>
            </a:srgbClr>
          </a:solidFill>
          <a:ln w="38100">
            <a:solidFill>
              <a:srgbClr val="1269B0"/>
            </a:solidFill>
            <a:round/>
            <a:headEnd/>
            <a:tailEnd/>
          </a:ln>
        </p:spPr>
        <p:txBody>
          <a:bodyPr wrap="none" anchor="ctr"/>
          <a:lstStyle/>
          <a:p>
            <a:endParaRPr lang="en-US">
              <a:latin typeface="Calibri"/>
              <a:cs typeface="Calibri"/>
            </a:endParaRPr>
          </a:p>
        </p:txBody>
      </p:sp>
      <p:sp>
        <p:nvSpPr>
          <p:cNvPr id="1012753" name="Rectangle 17"/>
          <p:cNvSpPr>
            <a:spLocks noChangeArrowheads="1"/>
          </p:cNvSpPr>
          <p:nvPr/>
        </p:nvSpPr>
        <p:spPr bwMode="auto">
          <a:xfrm>
            <a:off x="5940425" y="2708275"/>
            <a:ext cx="2808288" cy="503238"/>
          </a:xfrm>
          <a:prstGeom prst="rect">
            <a:avLst/>
          </a:prstGeom>
          <a:noFill/>
          <a:ln w="19050">
            <a:noFill/>
            <a:miter lim="800000"/>
            <a:headEnd/>
            <a:tailEnd/>
          </a:ln>
        </p:spPr>
        <p:txBody>
          <a:bodyPr wrap="none"/>
          <a:lstStyle/>
          <a:p>
            <a:pPr marL="342900" indent="-342900" algn="ctr" eaLnBrk="0" hangingPunct="0"/>
            <a:r>
              <a:rPr lang="en-US" sz="1800" baseline="0" dirty="0">
                <a:solidFill>
                  <a:srgbClr val="1269B0"/>
                </a:solidFill>
                <a:latin typeface="Calibri"/>
                <a:cs typeface="Calibri"/>
                <a:sym typeface="Symbol" pitchFamily="18" charset="2"/>
              </a:rPr>
              <a:t>region-of-interest (ROI)</a:t>
            </a:r>
          </a:p>
        </p:txBody>
      </p:sp>
      <p:sp>
        <p:nvSpPr>
          <p:cNvPr id="20490" name="Rectangle 19"/>
          <p:cNvSpPr>
            <a:spLocks noChangeArrowheads="1"/>
          </p:cNvSpPr>
          <p:nvPr/>
        </p:nvSpPr>
        <p:spPr bwMode="auto">
          <a:xfrm>
            <a:off x="1403350" y="6019800"/>
            <a:ext cx="5184775"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None/>
            </a:pPr>
            <a:r>
              <a:rPr lang="en-GB" sz="1600" b="0" baseline="0" dirty="0">
                <a:latin typeface="Calibri"/>
                <a:cs typeface="Calibri"/>
              </a:rPr>
              <a:t>Q: Tube current * scan time; </a:t>
            </a:r>
            <a:r>
              <a:rPr lang="el-GR" sz="1600" b="0" baseline="0" dirty="0">
                <a:latin typeface="Calibri"/>
                <a:cs typeface="Calibri"/>
              </a:rPr>
              <a:t>Δ</a:t>
            </a:r>
            <a:r>
              <a:rPr lang="de-CH" sz="1600" b="0" baseline="0" dirty="0" err="1">
                <a:latin typeface="Calibri"/>
                <a:cs typeface="Calibri"/>
              </a:rPr>
              <a:t>z</a:t>
            </a:r>
            <a:r>
              <a:rPr lang="de-CH" sz="1600" b="0" baseline="0" dirty="0">
                <a:latin typeface="Calibri"/>
                <a:cs typeface="Calibri"/>
              </a:rPr>
              <a:t>: </a:t>
            </a:r>
            <a:r>
              <a:rPr lang="de-CH" sz="1600" b="0" baseline="0" dirty="0" err="1">
                <a:latin typeface="Calibri"/>
                <a:cs typeface="Calibri"/>
              </a:rPr>
              <a:t>detector</a:t>
            </a:r>
            <a:r>
              <a:rPr lang="de-CH" sz="1600" b="0" baseline="0" dirty="0">
                <a:latin typeface="Calibri"/>
                <a:cs typeface="Calibri"/>
              </a:rPr>
              <a:t> </a:t>
            </a:r>
            <a:r>
              <a:rPr lang="de-CH" sz="1600" b="0" baseline="0" dirty="0" err="1">
                <a:latin typeface="Calibri"/>
                <a:cs typeface="Calibri"/>
              </a:rPr>
              <a:t>thickness</a:t>
            </a:r>
            <a:endParaRPr lang="el-GR" sz="1600" b="0" baseline="-25000" dirty="0">
              <a:latin typeface="Calibri"/>
              <a:cs typeface="Calibri"/>
            </a:endParaRPr>
          </a:p>
        </p:txBody>
      </p:sp>
      <p:graphicFrame>
        <p:nvGraphicFramePr>
          <p:cNvPr id="13" name="Object 10"/>
          <p:cNvGraphicFramePr>
            <a:graphicFrameLocks noChangeAspect="1"/>
          </p:cNvGraphicFramePr>
          <p:nvPr>
            <p:extLst/>
          </p:nvPr>
        </p:nvGraphicFramePr>
        <p:xfrm>
          <a:off x="3203848" y="5157192"/>
          <a:ext cx="1293812" cy="827087"/>
        </p:xfrm>
        <a:graphic>
          <a:graphicData uri="http://schemas.openxmlformats.org/presentationml/2006/ole">
            <mc:AlternateContent xmlns:mc="http://schemas.openxmlformats.org/markup-compatibility/2006">
              <mc:Choice xmlns:v="urn:schemas-microsoft-com:vml" Requires="v">
                <p:oleObj spid="_x0000_s45196" name="Equation" r:id="rId7" imgW="736600" imgH="469900" progId="Equation.DSMT4">
                  <p:embed/>
                </p:oleObj>
              </mc:Choice>
              <mc:Fallback>
                <p:oleObj name="Equation" r:id="rId7" imgW="736600" imgH="469900" progId="Equation.DSMT4">
                  <p:embed/>
                  <p:pic>
                    <p:nvPicPr>
                      <p:cNvPr id="13" name="Object 10"/>
                      <p:cNvPicPr>
                        <a:picLocks noChangeAspect="1" noChangeArrowheads="1"/>
                      </p:cNvPicPr>
                      <p:nvPr/>
                    </p:nvPicPr>
                    <p:blipFill>
                      <a:blip r:embed="rId8"/>
                      <a:srcRect/>
                      <a:stretch>
                        <a:fillRect/>
                      </a:stretch>
                    </p:blipFill>
                    <p:spPr bwMode="auto">
                      <a:xfrm>
                        <a:off x="3203848" y="5157192"/>
                        <a:ext cx="1293812" cy="827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chemeClr val="bg2"/>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3D7DFC6A-BBF5-7F46-ACAF-453426473971}"/>
              </a:ext>
            </a:extLst>
          </p:cNvPr>
          <p:cNvSpPr>
            <a:spLocks noGrp="1"/>
          </p:cNvSpPr>
          <p:nvPr>
            <p:ph type="sldNum" sz="quarter" idx="4"/>
          </p:nvPr>
        </p:nvSpPr>
        <p:spPr/>
        <p:txBody>
          <a:bodyPr/>
          <a:lstStyle/>
          <a:p>
            <a:fld id="{79594931-7310-8546-9CE2-0B8C244628BE}" type="slidenum">
              <a:rPr lang="en-US" smtClean="0"/>
              <a:pPr/>
              <a:t>34</a:t>
            </a:fld>
            <a:endParaRPr lang="en-US"/>
          </a:p>
        </p:txBody>
      </p:sp>
      <p:sp>
        <p:nvSpPr>
          <p:cNvPr id="14" name="AutoShape 10">
            <a:hlinkClick r:id="rId9" action="ppaction://hlinksldjump" highlightClick="1"/>
            <a:extLst>
              <a:ext uri="{FF2B5EF4-FFF2-40B4-BE49-F238E27FC236}">
                <a16:creationId xmlns:a16="http://schemas.microsoft.com/office/drawing/2014/main" id="{A7D0F70C-2078-FD42-A6CC-225722163662}"/>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318029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12753"/>
                                        </p:tgtEl>
                                        <p:attrNameLst>
                                          <p:attrName>style.visibility</p:attrName>
                                        </p:attrNameLst>
                                      </p:cBhvr>
                                      <p:to>
                                        <p:strVal val="visible"/>
                                      </p:to>
                                    </p:set>
                                    <p:animEffect transition="in" filter="fade">
                                      <p:cBhvr>
                                        <p:cTn id="7" dur="500"/>
                                        <p:tgtEl>
                                          <p:spTgt spid="1012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7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Dose  </a:t>
            </a:r>
            <a:endParaRPr lang="en-US" sz="5400" b="1" baseline="0" dirty="0">
              <a:solidFill>
                <a:srgbClr val="2A6AB3"/>
              </a:solidFill>
              <a:latin typeface="Calibri"/>
              <a:cs typeface="Calibri"/>
            </a:endParaRP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2.17</a:t>
            </a:r>
            <a:endParaRPr lang="en-US" sz="1600" baseline="0" dirty="0">
              <a:solidFill>
                <a:schemeClr val="bg1"/>
              </a:solidFill>
              <a:latin typeface="Calibri"/>
              <a:cs typeface="Calibri"/>
            </a:endParaRPr>
          </a:p>
        </p:txBody>
      </p:sp>
      <p:sp>
        <p:nvSpPr>
          <p:cNvPr id="2" name="Slide Number Placeholder 1">
            <a:extLst>
              <a:ext uri="{FF2B5EF4-FFF2-40B4-BE49-F238E27FC236}">
                <a16:creationId xmlns:a16="http://schemas.microsoft.com/office/drawing/2014/main" id="{22888D18-BA28-B04D-B71A-217AB07A9677}"/>
              </a:ext>
            </a:extLst>
          </p:cNvPr>
          <p:cNvSpPr>
            <a:spLocks noGrp="1"/>
          </p:cNvSpPr>
          <p:nvPr>
            <p:ph type="sldNum" sz="quarter" idx="4"/>
          </p:nvPr>
        </p:nvSpPr>
        <p:spPr/>
        <p:txBody>
          <a:bodyPr/>
          <a:lstStyle/>
          <a:p>
            <a:fld id="{79594931-7310-8546-9CE2-0B8C244628BE}" type="slidenum">
              <a:rPr lang="en-US" smtClean="0"/>
              <a:pPr/>
              <a:t>35</a:t>
            </a:fld>
            <a:endParaRPr lang="en-US"/>
          </a:p>
        </p:txBody>
      </p:sp>
    </p:spTree>
    <p:extLst>
      <p:ext uri="{BB962C8B-B14F-4D97-AF65-F5344CB8AC3E}">
        <p14:creationId xmlns:p14="http://schemas.microsoft.com/office/powerpoint/2010/main" val="406418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2098" name="Picture 4"/>
          <p:cNvPicPr>
            <a:picLocks noChangeAspect="1" noChangeArrowheads="1"/>
          </p:cNvPicPr>
          <p:nvPr/>
        </p:nvPicPr>
        <p:blipFill>
          <a:blip r:embed="rId3"/>
          <a:srcRect/>
          <a:stretch>
            <a:fillRect/>
          </a:stretch>
        </p:blipFill>
        <p:spPr bwMode="auto">
          <a:xfrm>
            <a:off x="1524000" y="1844675"/>
            <a:ext cx="5638800" cy="3327400"/>
          </a:xfrm>
          <a:prstGeom prst="rect">
            <a:avLst/>
          </a:prstGeom>
          <a:noFill/>
          <a:ln w="9525">
            <a:noFill/>
            <a:miter lim="800000"/>
            <a:headEnd/>
            <a:tailEnd/>
          </a:ln>
        </p:spPr>
      </p:pic>
      <p:sp>
        <p:nvSpPr>
          <p:cNvPr id="132099" name="Rectangle 5"/>
          <p:cNvSpPr>
            <a:spLocks noGrp="1" noChangeArrowheads="1"/>
          </p:cNvSpPr>
          <p:nvPr>
            <p:ph type="title"/>
          </p:nvPr>
        </p:nvSpPr>
        <p:spPr/>
        <p:txBody>
          <a:bodyPr/>
          <a:lstStyle/>
          <a:p>
            <a:pPr eaLnBrk="1" hangingPunct="1"/>
            <a:r>
              <a:rPr lang="en-US">
                <a:latin typeface="Calibri"/>
                <a:cs typeface="Calibri"/>
              </a:rPr>
              <a:t>Radiation basics</a:t>
            </a:r>
          </a:p>
        </p:txBody>
      </p:sp>
      <p:sp>
        <p:nvSpPr>
          <p:cNvPr id="939014" name="Oval 6"/>
          <p:cNvSpPr>
            <a:spLocks noChangeArrowheads="1"/>
          </p:cNvSpPr>
          <p:nvPr/>
        </p:nvSpPr>
        <p:spPr bwMode="auto">
          <a:xfrm>
            <a:off x="1187450" y="4005263"/>
            <a:ext cx="1296988" cy="647700"/>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B4FF6C47-DE71-3748-820A-DB7620AC8CB1}"/>
              </a:ext>
            </a:extLst>
          </p:cNvPr>
          <p:cNvSpPr>
            <a:spLocks noGrp="1"/>
          </p:cNvSpPr>
          <p:nvPr>
            <p:ph type="sldNum" sz="quarter" idx="4"/>
          </p:nvPr>
        </p:nvSpPr>
        <p:spPr/>
        <p:txBody>
          <a:bodyPr/>
          <a:lstStyle/>
          <a:p>
            <a:fld id="{79594931-7310-8546-9CE2-0B8C244628BE}" type="slidenum">
              <a:rPr lang="en-US" smtClean="0"/>
              <a:pPr/>
              <a:t>36</a:t>
            </a:fld>
            <a:endParaRPr lang="en-US"/>
          </a:p>
        </p:txBody>
      </p:sp>
    </p:spTree>
    <p:extLst>
      <p:ext uri="{BB962C8B-B14F-4D97-AF65-F5344CB8AC3E}">
        <p14:creationId xmlns:p14="http://schemas.microsoft.com/office/powerpoint/2010/main" val="366293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39014"/>
                                        </p:tgtEl>
                                        <p:attrNameLst>
                                          <p:attrName>style.visibility</p:attrName>
                                        </p:attrNameLst>
                                      </p:cBhvr>
                                      <p:to>
                                        <p:strVal val="visible"/>
                                      </p:to>
                                    </p:set>
                                    <p:animEffect transition="in" filter="wipe(down)">
                                      <p:cBhvr>
                                        <p:cTn id="7" dur="500"/>
                                        <p:tgtEl>
                                          <p:spTgt spid="939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1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4"/>
          <p:cNvSpPr>
            <a:spLocks noGrp="1" noChangeArrowheads="1"/>
          </p:cNvSpPr>
          <p:nvPr>
            <p:ph type="title"/>
          </p:nvPr>
        </p:nvSpPr>
        <p:spPr/>
        <p:txBody>
          <a:bodyPr/>
          <a:lstStyle/>
          <a:p>
            <a:pPr eaLnBrk="1" hangingPunct="1"/>
            <a:r>
              <a:rPr lang="en-US">
                <a:latin typeface="Calibri"/>
                <a:cs typeface="Calibri"/>
              </a:rPr>
              <a:t>Radiation basics</a:t>
            </a:r>
          </a:p>
        </p:txBody>
      </p:sp>
      <p:sp>
        <p:nvSpPr>
          <p:cNvPr id="943109" name="Rectangle 5"/>
          <p:cNvSpPr>
            <a:spLocks noChangeArrowheads="1"/>
          </p:cNvSpPr>
          <p:nvPr/>
        </p:nvSpPr>
        <p:spPr bwMode="auto">
          <a:xfrm>
            <a:off x="395536" y="1227690"/>
            <a:ext cx="8135937" cy="2665413"/>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Several reaction mechanisms of cell if hit by radiation:</a:t>
            </a:r>
          </a:p>
          <a:p>
            <a:pPr marL="742950" lvl="1" indent="-285750">
              <a:lnSpc>
                <a:spcPts val="3200"/>
              </a:lnSpc>
              <a:spcBef>
                <a:spcPts val="400"/>
              </a:spcBef>
              <a:buClr>
                <a:schemeClr val="folHlink"/>
              </a:buClr>
              <a:buSzPct val="80000"/>
              <a:buFont typeface="Wingdings" pitchFamily="2" charset="2"/>
              <a:buChar char="§"/>
            </a:pPr>
            <a:r>
              <a:rPr lang="en-GB" baseline="0" dirty="0">
                <a:latin typeface="Calibri"/>
                <a:cs typeface="Calibri"/>
              </a:rPr>
              <a:t>Cell repair</a:t>
            </a:r>
          </a:p>
          <a:p>
            <a:pPr marL="742950" lvl="1" indent="-285750">
              <a:lnSpc>
                <a:spcPts val="3200"/>
              </a:lnSpc>
              <a:spcBef>
                <a:spcPts val="400"/>
              </a:spcBef>
              <a:buClr>
                <a:schemeClr val="folHlink"/>
              </a:buClr>
              <a:buSzPct val="80000"/>
              <a:buFont typeface="Wingdings" pitchFamily="2" charset="2"/>
              <a:buChar char="§"/>
            </a:pPr>
            <a:r>
              <a:rPr lang="en-GB" baseline="0" dirty="0">
                <a:latin typeface="Calibri"/>
                <a:cs typeface="Calibri"/>
              </a:rPr>
              <a:t>Interaction with nearby cells (bystander effect)</a:t>
            </a:r>
          </a:p>
          <a:p>
            <a:pPr marL="742950" lvl="1" indent="-285750">
              <a:lnSpc>
                <a:spcPts val="3200"/>
              </a:lnSpc>
              <a:spcBef>
                <a:spcPts val="400"/>
              </a:spcBef>
              <a:buClr>
                <a:schemeClr val="folHlink"/>
              </a:buClr>
              <a:buSzPct val="80000"/>
              <a:buFont typeface="Wingdings" pitchFamily="2" charset="2"/>
              <a:buChar char="§"/>
            </a:pPr>
            <a:r>
              <a:rPr lang="en-GB" baseline="0" dirty="0">
                <a:latin typeface="Calibri"/>
                <a:cs typeface="Calibri"/>
              </a:rPr>
              <a:t>Genomic instability</a:t>
            </a:r>
          </a:p>
          <a:p>
            <a:pPr marL="742950" lvl="1" indent="-285750">
              <a:lnSpc>
                <a:spcPts val="3200"/>
              </a:lnSpc>
              <a:spcBef>
                <a:spcPts val="400"/>
              </a:spcBef>
              <a:buClr>
                <a:schemeClr val="folHlink"/>
              </a:buClr>
              <a:buSzPct val="80000"/>
              <a:buFont typeface="Wingdings" pitchFamily="2" charset="2"/>
              <a:buChar char="§"/>
            </a:pPr>
            <a:r>
              <a:rPr lang="en-GB" baseline="0" dirty="0">
                <a:latin typeface="Calibri"/>
                <a:cs typeface="Calibri"/>
              </a:rPr>
              <a:t>Cell death</a:t>
            </a:r>
          </a:p>
        </p:txBody>
      </p:sp>
      <p:sp>
        <p:nvSpPr>
          <p:cNvPr id="943115" name="Rectangle 11"/>
          <p:cNvSpPr>
            <a:spLocks noChangeArrowheads="1"/>
          </p:cNvSpPr>
          <p:nvPr/>
        </p:nvSpPr>
        <p:spPr bwMode="auto">
          <a:xfrm>
            <a:off x="684213" y="3643313"/>
            <a:ext cx="8135937" cy="2665412"/>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US" sz="2400" baseline="0">
                <a:latin typeface="Calibri"/>
                <a:cs typeface="Calibri"/>
              </a:rPr>
              <a:t>Cells that grow out of control become cancers</a:t>
            </a:r>
          </a:p>
          <a:p>
            <a:pPr marL="342900" indent="-342900">
              <a:lnSpc>
                <a:spcPts val="4000"/>
              </a:lnSpc>
              <a:spcBef>
                <a:spcPts val="800"/>
              </a:spcBef>
              <a:buClr>
                <a:srgbClr val="2A6AB3"/>
              </a:buClr>
              <a:buSzPct val="110000"/>
              <a:buFont typeface="Wingdings" pitchFamily="2" charset="2"/>
              <a:buChar char="§"/>
            </a:pPr>
            <a:r>
              <a:rPr lang="en-US" sz="2400" baseline="0">
                <a:latin typeface="Calibri"/>
                <a:cs typeface="Calibri"/>
              </a:rPr>
              <a:t>Non-cancer effects of radiation include blood disorders, circulatory problems, liver disease, thyroid disease, others</a:t>
            </a:r>
            <a:endParaRPr lang="en-GB" sz="2400" baseline="0">
              <a:latin typeface="Calibri"/>
              <a:cs typeface="Calibri"/>
            </a:endParaRPr>
          </a:p>
        </p:txBody>
      </p:sp>
      <p:sp>
        <p:nvSpPr>
          <p:cNvPr id="2" name="Slide Number Placeholder 1">
            <a:extLst>
              <a:ext uri="{FF2B5EF4-FFF2-40B4-BE49-F238E27FC236}">
                <a16:creationId xmlns:a16="http://schemas.microsoft.com/office/drawing/2014/main" id="{8EA3299A-E903-C54E-84B6-F8A11B5770CB}"/>
              </a:ext>
            </a:extLst>
          </p:cNvPr>
          <p:cNvSpPr>
            <a:spLocks noGrp="1"/>
          </p:cNvSpPr>
          <p:nvPr>
            <p:ph type="sldNum" sz="quarter" idx="4"/>
          </p:nvPr>
        </p:nvSpPr>
        <p:spPr/>
        <p:txBody>
          <a:bodyPr/>
          <a:lstStyle/>
          <a:p>
            <a:fld id="{79594931-7310-8546-9CE2-0B8C244628BE}" type="slidenum">
              <a:rPr lang="en-US" smtClean="0"/>
              <a:pPr/>
              <a:t>37</a:t>
            </a:fld>
            <a:endParaRPr lang="en-US"/>
          </a:p>
        </p:txBody>
      </p:sp>
    </p:spTree>
    <p:extLst>
      <p:ext uri="{BB962C8B-B14F-4D97-AF65-F5344CB8AC3E}">
        <p14:creationId xmlns:p14="http://schemas.microsoft.com/office/powerpoint/2010/main" val="381710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3109"/>
                                        </p:tgtEl>
                                        <p:attrNameLst>
                                          <p:attrName>style.visibility</p:attrName>
                                        </p:attrNameLst>
                                      </p:cBhvr>
                                      <p:to>
                                        <p:strVal val="visible"/>
                                      </p:to>
                                    </p:set>
                                    <p:animEffect transition="in" filter="fade">
                                      <p:cBhvr>
                                        <p:cTn id="7" dur="500"/>
                                        <p:tgtEl>
                                          <p:spTgt spid="943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43115"/>
                                        </p:tgtEl>
                                        <p:attrNameLst>
                                          <p:attrName>style.visibility</p:attrName>
                                        </p:attrNameLst>
                                      </p:cBhvr>
                                      <p:to>
                                        <p:strVal val="visible"/>
                                      </p:to>
                                    </p:set>
                                    <p:animEffect transition="in" filter="fade">
                                      <p:cBhvr>
                                        <p:cTn id="12" dur="500"/>
                                        <p:tgtEl>
                                          <p:spTgt spid="943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109" grpId="0"/>
      <p:bldP spid="9431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eaLnBrk="1" hangingPunct="1"/>
            <a:r>
              <a:rPr lang="en-US">
                <a:latin typeface="Calibri"/>
                <a:cs typeface="Calibri"/>
              </a:rPr>
              <a:t>Radiation basics</a:t>
            </a:r>
          </a:p>
        </p:txBody>
      </p:sp>
      <p:sp>
        <p:nvSpPr>
          <p:cNvPr id="21509" name="Rectangle 4"/>
          <p:cNvSpPr>
            <a:spLocks noChangeArrowheads="1"/>
          </p:cNvSpPr>
          <p:nvPr/>
        </p:nvSpPr>
        <p:spPr bwMode="auto">
          <a:xfrm>
            <a:off x="395536" y="1214920"/>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Absorbed dose </a:t>
            </a:r>
            <a:r>
              <a:rPr lang="en-GB" sz="1800" baseline="0" dirty="0">
                <a:latin typeface="Calibri"/>
                <a:cs typeface="Calibri"/>
              </a:rPr>
              <a:t>(=energy deposited per unit mass)</a:t>
            </a:r>
          </a:p>
        </p:txBody>
      </p:sp>
      <p:graphicFrame>
        <p:nvGraphicFramePr>
          <p:cNvPr id="21506" name="Object 5"/>
          <p:cNvGraphicFramePr>
            <a:graphicFrameLocks noChangeAspect="1"/>
          </p:cNvGraphicFramePr>
          <p:nvPr>
            <p:extLst>
              <p:ext uri="{D42A27DB-BD31-4B8C-83A1-F6EECF244321}">
                <p14:modId xmlns:p14="http://schemas.microsoft.com/office/powerpoint/2010/main" val="3068192040"/>
              </p:ext>
            </p:extLst>
          </p:nvPr>
        </p:nvGraphicFramePr>
        <p:xfrm>
          <a:off x="2903786" y="2115826"/>
          <a:ext cx="2590800" cy="358775"/>
        </p:xfrm>
        <a:graphic>
          <a:graphicData uri="http://schemas.openxmlformats.org/presentationml/2006/ole">
            <mc:AlternateContent xmlns:mc="http://schemas.openxmlformats.org/markup-compatibility/2006">
              <mc:Choice xmlns:v="urn:schemas-microsoft-com:vml" Requires="v">
                <p:oleObj spid="_x0000_s46217" name="Equation" r:id="rId4" imgW="1473120" imgH="203040" progId="">
                  <p:embed/>
                </p:oleObj>
              </mc:Choice>
              <mc:Fallback>
                <p:oleObj name="Equation" r:id="rId4" imgW="1473120" imgH="203040" progId="">
                  <p:embed/>
                  <p:pic>
                    <p:nvPicPr>
                      <p:cNvPr id="2150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3786" y="2115826"/>
                        <a:ext cx="2590800" cy="358775"/>
                      </a:xfrm>
                      <a:prstGeom prst="rect">
                        <a:avLst/>
                      </a:prstGeom>
                      <a:noFill/>
                      <a:ln w="28575">
                        <a:solidFill>
                          <a:schemeClr val="bg2"/>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1510" name="Rectangle 6"/>
          <p:cNvSpPr>
            <a:spLocks noChangeArrowheads="1"/>
          </p:cNvSpPr>
          <p:nvPr/>
        </p:nvSpPr>
        <p:spPr bwMode="auto">
          <a:xfrm>
            <a:off x="755898" y="2877826"/>
            <a:ext cx="7272338" cy="287338"/>
          </a:xfrm>
          <a:prstGeom prst="rect">
            <a:avLst/>
          </a:prstGeom>
          <a:noFill/>
          <a:ln w="9525">
            <a:noFill/>
            <a:miter lim="800000"/>
            <a:headEnd/>
            <a:tailEnd/>
          </a:ln>
        </p:spPr>
        <p:txBody>
          <a:bodyPr/>
          <a:lstStyle/>
          <a:p>
            <a:pPr marL="342900" indent="-342900">
              <a:buClr>
                <a:srgbClr val="2A6AB3"/>
              </a:buClr>
              <a:buSzPct val="110000"/>
              <a:buFont typeface="Wingdings" pitchFamily="2" charset="2"/>
              <a:buNone/>
            </a:pPr>
            <a:r>
              <a:rPr lang="en-US" sz="1600" b="0" baseline="0">
                <a:latin typeface="Calibri"/>
                <a:cs typeface="Calibri"/>
              </a:rPr>
              <a:t>Note: the absorbed dose is not a good indicator of the likely biological effect. </a:t>
            </a:r>
          </a:p>
        </p:txBody>
      </p:sp>
      <p:sp>
        <p:nvSpPr>
          <p:cNvPr id="1015815" name="Rectangle 7"/>
          <p:cNvSpPr>
            <a:spLocks noChangeArrowheads="1"/>
          </p:cNvSpPr>
          <p:nvPr/>
        </p:nvSpPr>
        <p:spPr bwMode="auto">
          <a:xfrm>
            <a:off x="395536" y="3668401"/>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Equivalent dose </a:t>
            </a:r>
            <a:r>
              <a:rPr lang="en-GB" sz="1800" baseline="0">
                <a:latin typeface="Calibri"/>
                <a:cs typeface="Calibri"/>
              </a:rPr>
              <a:t>(=reflects biological in contrast to physical effect)</a:t>
            </a:r>
          </a:p>
        </p:txBody>
      </p:sp>
      <p:graphicFrame>
        <p:nvGraphicFramePr>
          <p:cNvPr id="1015816" name="Object 8"/>
          <p:cNvGraphicFramePr>
            <a:graphicFrameLocks noChangeAspect="1"/>
          </p:cNvGraphicFramePr>
          <p:nvPr>
            <p:extLst>
              <p:ext uri="{D42A27DB-BD31-4B8C-83A1-F6EECF244321}">
                <p14:modId xmlns:p14="http://schemas.microsoft.com/office/powerpoint/2010/main" val="2882077833"/>
              </p:ext>
            </p:extLst>
          </p:nvPr>
        </p:nvGraphicFramePr>
        <p:xfrm>
          <a:off x="2792661" y="4678051"/>
          <a:ext cx="2836862" cy="358775"/>
        </p:xfrm>
        <a:graphic>
          <a:graphicData uri="http://schemas.openxmlformats.org/presentationml/2006/ole">
            <mc:AlternateContent xmlns:mc="http://schemas.openxmlformats.org/markup-compatibility/2006">
              <mc:Choice xmlns:v="urn:schemas-microsoft-com:vml" Requires="v">
                <p:oleObj spid="_x0000_s46218" name="Equation" r:id="rId6" imgW="1612800" imgH="203040" progId="">
                  <p:embed/>
                </p:oleObj>
              </mc:Choice>
              <mc:Fallback>
                <p:oleObj name="Equation" r:id="rId6" imgW="1612800" imgH="203040" progId="">
                  <p:embed/>
                  <p:pic>
                    <p:nvPicPr>
                      <p:cNvPr id="101581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2661" y="4678051"/>
                        <a:ext cx="2836862" cy="358775"/>
                      </a:xfrm>
                      <a:prstGeom prst="rect">
                        <a:avLst/>
                      </a:prstGeom>
                      <a:noFill/>
                      <a:ln w="28575">
                        <a:solidFill>
                          <a:schemeClr val="bg2"/>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15817" name="Rectangle 9"/>
          <p:cNvSpPr>
            <a:spLocks noChangeArrowheads="1"/>
          </p:cNvSpPr>
          <p:nvPr/>
        </p:nvSpPr>
        <p:spPr bwMode="auto">
          <a:xfrm>
            <a:off x="754311" y="5470214"/>
            <a:ext cx="7632700" cy="825500"/>
          </a:xfrm>
          <a:prstGeom prst="rect">
            <a:avLst/>
          </a:prstGeom>
          <a:noFill/>
          <a:ln w="9525">
            <a:noFill/>
            <a:miter lim="800000"/>
            <a:headEnd/>
            <a:tailEnd/>
          </a:ln>
        </p:spPr>
        <p:txBody>
          <a:bodyPr>
            <a:spAutoFit/>
          </a:bodyPr>
          <a:lstStyle/>
          <a:p>
            <a:r>
              <a:rPr lang="en-US" sz="1600" b="0" baseline="0">
                <a:latin typeface="Calibri"/>
                <a:cs typeface="Calibri"/>
              </a:rPr>
              <a:t>Note: the equivalent dose to a tissue is found by multiplying the absorbed dose, in grays, by a dimensionless "quality factor" Q, dependent upon radiation type, and by another dimensionless factor N, dependent on all other pertinent factors. </a:t>
            </a:r>
          </a:p>
        </p:txBody>
      </p:sp>
      <p:sp>
        <p:nvSpPr>
          <p:cNvPr id="2" name="Slide Number Placeholder 1">
            <a:extLst>
              <a:ext uri="{FF2B5EF4-FFF2-40B4-BE49-F238E27FC236}">
                <a16:creationId xmlns:a16="http://schemas.microsoft.com/office/drawing/2014/main" id="{0EA11A66-48BE-2A4F-B30E-46191F7A2EB2}"/>
              </a:ext>
            </a:extLst>
          </p:cNvPr>
          <p:cNvSpPr>
            <a:spLocks noGrp="1"/>
          </p:cNvSpPr>
          <p:nvPr>
            <p:ph type="sldNum" sz="quarter" idx="4"/>
          </p:nvPr>
        </p:nvSpPr>
        <p:spPr/>
        <p:txBody>
          <a:bodyPr/>
          <a:lstStyle/>
          <a:p>
            <a:fld id="{79594931-7310-8546-9CE2-0B8C244628BE}" type="slidenum">
              <a:rPr lang="en-US" smtClean="0"/>
              <a:pPr/>
              <a:t>38</a:t>
            </a:fld>
            <a:endParaRPr lang="en-US"/>
          </a:p>
        </p:txBody>
      </p:sp>
    </p:spTree>
    <p:extLst>
      <p:ext uri="{BB962C8B-B14F-4D97-AF65-F5344CB8AC3E}">
        <p14:creationId xmlns:p14="http://schemas.microsoft.com/office/powerpoint/2010/main" val="10437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5815"/>
                                        </p:tgtEl>
                                        <p:attrNameLst>
                                          <p:attrName>style.visibility</p:attrName>
                                        </p:attrNameLst>
                                      </p:cBhvr>
                                      <p:to>
                                        <p:strVal val="visible"/>
                                      </p:to>
                                    </p:set>
                                    <p:animEffect transition="in" filter="fade">
                                      <p:cBhvr>
                                        <p:cTn id="7" dur="500"/>
                                        <p:tgtEl>
                                          <p:spTgt spid="1015815"/>
                                        </p:tgtEl>
                                      </p:cBhvr>
                                    </p:animEffect>
                                  </p:childTnLst>
                                </p:cTn>
                              </p:par>
                              <p:par>
                                <p:cTn id="8" presetID="10" presetClass="entr" presetSubtype="0" fill="hold" nodeType="withEffect">
                                  <p:stCondLst>
                                    <p:cond delay="0"/>
                                  </p:stCondLst>
                                  <p:childTnLst>
                                    <p:set>
                                      <p:cBhvr>
                                        <p:cTn id="9" dur="1" fill="hold">
                                          <p:stCondLst>
                                            <p:cond delay="0"/>
                                          </p:stCondLst>
                                        </p:cTn>
                                        <p:tgtEl>
                                          <p:spTgt spid="1015816"/>
                                        </p:tgtEl>
                                        <p:attrNameLst>
                                          <p:attrName>style.visibility</p:attrName>
                                        </p:attrNameLst>
                                      </p:cBhvr>
                                      <p:to>
                                        <p:strVal val="visible"/>
                                      </p:to>
                                    </p:set>
                                    <p:animEffect transition="in" filter="fade">
                                      <p:cBhvr>
                                        <p:cTn id="10" dur="500"/>
                                        <p:tgtEl>
                                          <p:spTgt spid="10158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5817"/>
                                        </p:tgtEl>
                                        <p:attrNameLst>
                                          <p:attrName>style.visibility</p:attrName>
                                        </p:attrNameLst>
                                      </p:cBhvr>
                                      <p:to>
                                        <p:strVal val="visible"/>
                                      </p:to>
                                    </p:set>
                                    <p:animEffect transition="in" filter="fade">
                                      <p:cBhvr>
                                        <p:cTn id="13" dur="500"/>
                                        <p:tgtEl>
                                          <p:spTgt spid="1015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815" grpId="0"/>
      <p:bldP spid="10158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5"/>
          <p:cNvSpPr>
            <a:spLocks noGrp="1" noChangeArrowheads="1"/>
          </p:cNvSpPr>
          <p:nvPr>
            <p:ph type="title"/>
          </p:nvPr>
        </p:nvSpPr>
        <p:spPr/>
        <p:txBody>
          <a:bodyPr/>
          <a:lstStyle/>
          <a:p>
            <a:pPr eaLnBrk="1" hangingPunct="1"/>
            <a:r>
              <a:rPr lang="en-US">
                <a:latin typeface="Calibri"/>
                <a:cs typeface="Calibri"/>
              </a:rPr>
              <a:t>Radiation basics</a:t>
            </a:r>
          </a:p>
        </p:txBody>
      </p:sp>
      <p:sp>
        <p:nvSpPr>
          <p:cNvPr id="22532" name="Rectangle 4"/>
          <p:cNvSpPr>
            <a:spLocks noChangeArrowheads="1"/>
          </p:cNvSpPr>
          <p:nvPr/>
        </p:nvSpPr>
        <p:spPr bwMode="auto">
          <a:xfrm>
            <a:off x="395536" y="1204127"/>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Equivalent dose</a:t>
            </a:r>
            <a:endParaRPr lang="en-GB" sz="1800" baseline="0">
              <a:latin typeface="Calibri"/>
              <a:cs typeface="Calibri"/>
            </a:endParaRPr>
          </a:p>
        </p:txBody>
      </p:sp>
      <p:graphicFrame>
        <p:nvGraphicFramePr>
          <p:cNvPr id="22530" name="Object 6"/>
          <p:cNvGraphicFramePr>
            <a:graphicFrameLocks noChangeAspect="1"/>
          </p:cNvGraphicFramePr>
          <p:nvPr>
            <p:extLst>
              <p:ext uri="{D42A27DB-BD31-4B8C-83A1-F6EECF244321}">
                <p14:modId xmlns:p14="http://schemas.microsoft.com/office/powerpoint/2010/main" val="2408769960"/>
              </p:ext>
            </p:extLst>
          </p:nvPr>
        </p:nvGraphicFramePr>
        <p:xfrm>
          <a:off x="3160961" y="2023277"/>
          <a:ext cx="2098675" cy="447675"/>
        </p:xfrm>
        <a:graphic>
          <a:graphicData uri="http://schemas.openxmlformats.org/presentationml/2006/ole">
            <mc:AlternateContent xmlns:mc="http://schemas.openxmlformats.org/markup-compatibility/2006">
              <mc:Choice xmlns:v="urn:schemas-microsoft-com:vml" Requires="v">
                <p:oleObj spid="_x0000_s47173" name="Equation" r:id="rId3" imgW="1193760" imgH="253800" progId="">
                  <p:embed/>
                </p:oleObj>
              </mc:Choice>
              <mc:Fallback>
                <p:oleObj name="Equation" r:id="rId3" imgW="1193760" imgH="253800" progId="">
                  <p:embed/>
                  <p:pic>
                    <p:nvPicPr>
                      <p:cNvPr id="2253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0961" y="2023277"/>
                        <a:ext cx="2098675" cy="447675"/>
                      </a:xfrm>
                      <a:prstGeom prst="rect">
                        <a:avLst/>
                      </a:prstGeom>
                      <a:noFill/>
                      <a:ln w="28575">
                        <a:solidFill>
                          <a:schemeClr val="bg2"/>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2533" name="Rectangle 8"/>
          <p:cNvSpPr>
            <a:spLocks noChangeArrowheads="1"/>
          </p:cNvSpPr>
          <p:nvPr/>
        </p:nvSpPr>
        <p:spPr bwMode="auto">
          <a:xfrm>
            <a:off x="898773" y="2643990"/>
            <a:ext cx="5184775" cy="1619250"/>
          </a:xfrm>
          <a:prstGeom prst="rect">
            <a:avLst/>
          </a:prstGeom>
          <a:noFill/>
          <a:ln w="9525">
            <a:noFill/>
            <a:miter lim="800000"/>
            <a:headEnd/>
            <a:tailEnd/>
          </a:ln>
        </p:spPr>
        <p:txBody>
          <a:bodyPr>
            <a:spAutoFit/>
          </a:bodyPr>
          <a:lstStyle/>
          <a:p>
            <a:r>
              <a:rPr lang="en-US" b="1" u="sng" baseline="0" dirty="0">
                <a:solidFill>
                  <a:srgbClr val="1269B0"/>
                </a:solidFill>
                <a:latin typeface="Calibri"/>
                <a:cs typeface="Calibri"/>
              </a:rPr>
              <a:t>Quality factor Q</a:t>
            </a:r>
            <a:br>
              <a:rPr lang="en-US" u="sng" baseline="0" dirty="0">
                <a:solidFill>
                  <a:srgbClr val="CC0000"/>
                </a:solidFill>
                <a:latin typeface="Calibri"/>
                <a:cs typeface="Calibri"/>
              </a:rPr>
            </a:br>
            <a:r>
              <a:rPr lang="en-US" sz="1600" baseline="0" dirty="0">
                <a:latin typeface="Calibri"/>
                <a:cs typeface="Calibri"/>
              </a:rPr>
              <a:t>Photons, all energies 			Q = 1</a:t>
            </a:r>
          </a:p>
          <a:p>
            <a:r>
              <a:rPr lang="en-US" sz="1600" b="0" baseline="0" dirty="0">
                <a:latin typeface="Calibri"/>
                <a:cs typeface="Calibri"/>
              </a:rPr>
              <a:t>Electrons and </a:t>
            </a:r>
            <a:r>
              <a:rPr lang="en-US" sz="1600" b="0" baseline="0" dirty="0" err="1">
                <a:latin typeface="Calibri"/>
                <a:cs typeface="Calibri"/>
              </a:rPr>
              <a:t>muons</a:t>
            </a:r>
            <a:r>
              <a:rPr lang="en-US" sz="1600" b="0" baseline="0" dirty="0">
                <a:latin typeface="Calibri"/>
                <a:cs typeface="Calibri"/>
              </a:rPr>
              <a:t>, all energies 	Q = 1</a:t>
            </a:r>
          </a:p>
          <a:p>
            <a:r>
              <a:rPr lang="en-US" sz="1600" b="0" baseline="0" dirty="0">
                <a:latin typeface="Calibri"/>
                <a:cs typeface="Calibri"/>
              </a:rPr>
              <a:t>Neutrons (energy dependent) 		Q = 5-20</a:t>
            </a:r>
          </a:p>
          <a:p>
            <a:r>
              <a:rPr lang="en-US" sz="1600" b="0" baseline="0" dirty="0">
                <a:latin typeface="Calibri"/>
                <a:cs typeface="Calibri"/>
              </a:rPr>
              <a:t>Protons, energy &gt; 2 MeV 		Q = 5</a:t>
            </a:r>
          </a:p>
          <a:p>
            <a:r>
              <a:rPr lang="en-US" sz="1600" b="0" baseline="0" dirty="0">
                <a:latin typeface="Calibri"/>
                <a:cs typeface="Calibri"/>
              </a:rPr>
              <a:t>Alpha particles 			Q = 20</a:t>
            </a:r>
          </a:p>
        </p:txBody>
      </p:sp>
      <p:sp>
        <p:nvSpPr>
          <p:cNvPr id="22534" name="Rectangle 9"/>
          <p:cNvSpPr>
            <a:spLocks noChangeArrowheads="1"/>
          </p:cNvSpPr>
          <p:nvPr/>
        </p:nvSpPr>
        <p:spPr bwMode="auto">
          <a:xfrm>
            <a:off x="898773" y="4517240"/>
            <a:ext cx="5545138" cy="1374775"/>
          </a:xfrm>
          <a:prstGeom prst="rect">
            <a:avLst/>
          </a:prstGeom>
          <a:noFill/>
          <a:ln w="9525">
            <a:noFill/>
            <a:miter lim="800000"/>
            <a:headEnd/>
            <a:tailEnd/>
          </a:ln>
        </p:spPr>
        <p:txBody>
          <a:bodyPr>
            <a:spAutoFit/>
          </a:bodyPr>
          <a:lstStyle/>
          <a:p>
            <a:r>
              <a:rPr lang="en-US" b="1" u="sng" baseline="0" dirty="0">
                <a:solidFill>
                  <a:srgbClr val="1269B0"/>
                </a:solidFill>
                <a:latin typeface="Calibri"/>
                <a:cs typeface="Calibri"/>
              </a:rPr>
              <a:t>Pertinent factor N</a:t>
            </a:r>
          </a:p>
          <a:p>
            <a:r>
              <a:rPr lang="en-US" sz="1600" baseline="0" dirty="0">
                <a:latin typeface="Calibri"/>
                <a:cs typeface="Calibri"/>
              </a:rPr>
              <a:t>Bone marrow, colon, lung, stomach 	N = 0.12</a:t>
            </a:r>
          </a:p>
          <a:p>
            <a:r>
              <a:rPr lang="en-US" sz="1600" baseline="0" dirty="0">
                <a:latin typeface="Calibri"/>
                <a:cs typeface="Calibri"/>
              </a:rPr>
              <a:t>Bladder, brain, breast, kidney, liver 	N = 0.05</a:t>
            </a:r>
          </a:p>
          <a:p>
            <a:r>
              <a:rPr lang="en-US" sz="1600" baseline="0" dirty="0">
                <a:latin typeface="Calibri"/>
                <a:cs typeface="Calibri"/>
              </a:rPr>
              <a:t>Muscles, pancreas, intestine, uterus 	N = 0.05</a:t>
            </a:r>
          </a:p>
          <a:p>
            <a:r>
              <a:rPr lang="en-US" sz="1600" baseline="0" dirty="0">
                <a:latin typeface="Calibri"/>
                <a:cs typeface="Calibri"/>
              </a:rPr>
              <a:t>Bone surface, skin 			N = 0.01</a:t>
            </a:r>
          </a:p>
        </p:txBody>
      </p:sp>
      <p:sp>
        <p:nvSpPr>
          <p:cNvPr id="2" name="Slide Number Placeholder 1">
            <a:extLst>
              <a:ext uri="{FF2B5EF4-FFF2-40B4-BE49-F238E27FC236}">
                <a16:creationId xmlns:a16="http://schemas.microsoft.com/office/drawing/2014/main" id="{A46FAF8F-B85E-C24A-9C7F-6A1B78EAE684}"/>
              </a:ext>
            </a:extLst>
          </p:cNvPr>
          <p:cNvSpPr>
            <a:spLocks noGrp="1"/>
          </p:cNvSpPr>
          <p:nvPr>
            <p:ph type="sldNum" sz="quarter" idx="4"/>
          </p:nvPr>
        </p:nvSpPr>
        <p:spPr/>
        <p:txBody>
          <a:bodyPr/>
          <a:lstStyle/>
          <a:p>
            <a:fld id="{79594931-7310-8546-9CE2-0B8C244628BE}" type="slidenum">
              <a:rPr lang="en-US" smtClean="0"/>
              <a:pPr/>
              <a:t>39</a:t>
            </a:fld>
            <a:endParaRPr lang="en-US"/>
          </a:p>
        </p:txBody>
      </p:sp>
      <p:sp>
        <p:nvSpPr>
          <p:cNvPr id="9" name="AutoShape 10">
            <a:hlinkClick r:id="rId5" action="ppaction://hlinksldjump" highlightClick="1"/>
            <a:extLst>
              <a:ext uri="{FF2B5EF4-FFF2-40B4-BE49-F238E27FC236}">
                <a16:creationId xmlns:a16="http://schemas.microsoft.com/office/drawing/2014/main" id="{AB5699E0-9FC5-6A41-9434-14F3207E8179}"/>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24391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a:latin typeface="Calibri"/>
                <a:cs typeface="Calibri"/>
              </a:rPr>
              <a:t>CT – Image reconstruction</a:t>
            </a:r>
          </a:p>
        </p:txBody>
      </p:sp>
      <p:sp>
        <p:nvSpPr>
          <p:cNvPr id="17413" name="Rectangle 3"/>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Inverse transform</a:t>
            </a:r>
            <a:r>
              <a:rPr lang="en-GB" b="0" baseline="0">
                <a:latin typeface="Calibri"/>
                <a:cs typeface="Calibri"/>
              </a:rPr>
              <a:t> (III)</a:t>
            </a:r>
            <a:r>
              <a:rPr lang="en-GB" baseline="0">
                <a:latin typeface="Calibri"/>
                <a:cs typeface="Calibri"/>
              </a:rPr>
              <a:t> </a:t>
            </a:r>
          </a:p>
        </p:txBody>
      </p:sp>
      <p:sp>
        <p:nvSpPr>
          <p:cNvPr id="922628" name="AutoShape 4"/>
          <p:cNvSpPr>
            <a:spLocks noChangeArrowheads="1"/>
          </p:cNvSpPr>
          <p:nvPr/>
        </p:nvSpPr>
        <p:spPr bwMode="auto">
          <a:xfrm>
            <a:off x="3941763" y="2708275"/>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sp>
        <p:nvSpPr>
          <p:cNvPr id="922629" name="AutoShape 5"/>
          <p:cNvSpPr>
            <a:spLocks noChangeArrowheads="1"/>
          </p:cNvSpPr>
          <p:nvPr/>
        </p:nvSpPr>
        <p:spPr bwMode="auto">
          <a:xfrm>
            <a:off x="3941763" y="4043363"/>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graphicFrame>
        <p:nvGraphicFramePr>
          <p:cNvPr id="17410" name="Object 8"/>
          <p:cNvGraphicFramePr>
            <a:graphicFrameLocks noChangeAspect="1"/>
          </p:cNvGraphicFramePr>
          <p:nvPr>
            <p:extLst/>
          </p:nvPr>
        </p:nvGraphicFramePr>
        <p:xfrm>
          <a:off x="2051050" y="1557338"/>
          <a:ext cx="4602163" cy="854075"/>
        </p:xfrm>
        <a:graphic>
          <a:graphicData uri="http://schemas.openxmlformats.org/presentationml/2006/ole">
            <mc:AlternateContent xmlns:mc="http://schemas.openxmlformats.org/markup-compatibility/2006">
              <mc:Choice xmlns:v="urn:schemas-microsoft-com:vml" Requires="v">
                <p:oleObj spid="_x0000_s42123" name="Equation" r:id="rId4" imgW="2616120" imgH="482400" progId="">
                  <p:embed/>
                </p:oleObj>
              </mc:Choice>
              <mc:Fallback>
                <p:oleObj name="Equation" r:id="rId4" imgW="2616120" imgH="482400" progId="">
                  <p:embed/>
                  <p:pic>
                    <p:nvPicPr>
                      <p:cNvPr id="1741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1557338"/>
                        <a:ext cx="4602163"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DDDDDD"/>
                            </a:solidFill>
                            <a:miter lim="800000"/>
                            <a:headEnd/>
                            <a:tailEnd/>
                          </a14:hiddenLine>
                        </a:ext>
                      </a:extLst>
                    </p:spPr>
                  </p:pic>
                </p:oleObj>
              </mc:Fallback>
            </mc:AlternateContent>
          </a:graphicData>
        </a:graphic>
      </p:graphicFrame>
      <p:sp>
        <p:nvSpPr>
          <p:cNvPr id="922633" name="Oval 9"/>
          <p:cNvSpPr>
            <a:spLocks noChangeArrowheads="1"/>
          </p:cNvSpPr>
          <p:nvPr/>
        </p:nvSpPr>
        <p:spPr bwMode="auto">
          <a:xfrm>
            <a:off x="5651500" y="1700213"/>
            <a:ext cx="433388" cy="504825"/>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graphicFrame>
        <p:nvGraphicFramePr>
          <p:cNvPr id="922636" name="Object 12"/>
          <p:cNvGraphicFramePr>
            <a:graphicFrameLocks noChangeAspect="1"/>
          </p:cNvGraphicFramePr>
          <p:nvPr>
            <p:extLst/>
          </p:nvPr>
        </p:nvGraphicFramePr>
        <p:xfrm>
          <a:off x="1130300" y="3340100"/>
          <a:ext cx="6883400" cy="449263"/>
        </p:xfrm>
        <a:graphic>
          <a:graphicData uri="http://schemas.openxmlformats.org/presentationml/2006/ole">
            <mc:AlternateContent xmlns:mc="http://schemas.openxmlformats.org/markup-compatibility/2006">
              <mc:Choice xmlns:v="urn:schemas-microsoft-com:vml" Requires="v">
                <p:oleObj spid="_x0000_s42124" name="Equation" r:id="rId6" imgW="3911400" imgH="253800" progId="">
                  <p:embed/>
                </p:oleObj>
              </mc:Choice>
              <mc:Fallback>
                <p:oleObj name="Equation" r:id="rId6" imgW="3911400" imgH="253800" progId="">
                  <p:embed/>
                  <p:pic>
                    <p:nvPicPr>
                      <p:cNvPr id="922636"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0300" y="3340100"/>
                        <a:ext cx="6883400" cy="449263"/>
                      </a:xfrm>
                      <a:prstGeom prst="rect">
                        <a:avLst/>
                      </a:prstGeom>
                      <a:noFill/>
                      <a:ln w="28575">
                        <a:solidFill>
                          <a:srgbClr val="DDDDDD"/>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22638" name="Rectangle 14"/>
          <p:cNvSpPr>
            <a:spLocks noChangeArrowheads="1"/>
          </p:cNvSpPr>
          <p:nvPr/>
        </p:nvSpPr>
        <p:spPr bwMode="auto">
          <a:xfrm>
            <a:off x="4427538" y="1341438"/>
            <a:ext cx="2808287" cy="503237"/>
          </a:xfrm>
          <a:prstGeom prst="rect">
            <a:avLst/>
          </a:prstGeom>
          <a:noFill/>
          <a:ln w="19050">
            <a:noFill/>
            <a:miter lim="800000"/>
            <a:headEnd/>
            <a:tailEnd/>
          </a:ln>
        </p:spPr>
        <p:txBody>
          <a:bodyPr wrap="none"/>
          <a:lstStyle/>
          <a:p>
            <a:pPr marL="342900" indent="-342900" algn="ctr" eaLnBrk="0" hangingPunct="0"/>
            <a:r>
              <a:rPr lang="en-US" baseline="0" dirty="0">
                <a:solidFill>
                  <a:srgbClr val="1269B0"/>
                </a:solidFill>
                <a:latin typeface="Calibri"/>
                <a:cs typeface="Calibri"/>
                <a:sym typeface="Symbol" pitchFamily="18" charset="2"/>
              </a:rPr>
              <a:t>F{Filter}</a:t>
            </a:r>
          </a:p>
        </p:txBody>
      </p:sp>
      <p:sp>
        <p:nvSpPr>
          <p:cNvPr id="922639" name="Rectangle 15"/>
          <p:cNvSpPr>
            <a:spLocks noChangeArrowheads="1"/>
          </p:cNvSpPr>
          <p:nvPr/>
        </p:nvSpPr>
        <p:spPr bwMode="auto">
          <a:xfrm>
            <a:off x="1331913" y="4581525"/>
            <a:ext cx="6408737" cy="503238"/>
          </a:xfrm>
          <a:prstGeom prst="rect">
            <a:avLst/>
          </a:prstGeom>
          <a:noFill/>
          <a:ln w="19050">
            <a:noFill/>
            <a:miter lim="800000"/>
            <a:headEnd/>
            <a:tailEnd/>
          </a:ln>
        </p:spPr>
        <p:txBody>
          <a:bodyPr wrap="none"/>
          <a:lstStyle/>
          <a:p>
            <a:pPr marL="342900" indent="-342900" eaLnBrk="0" hangingPunct="0"/>
            <a:r>
              <a:rPr lang="en-US" sz="3200" baseline="0" dirty="0">
                <a:solidFill>
                  <a:srgbClr val="1269B0"/>
                </a:solidFill>
                <a:latin typeface="Calibri"/>
                <a:cs typeface="Calibri"/>
                <a:sym typeface="Symbol" pitchFamily="18" charset="2"/>
              </a:rPr>
              <a:t>				Filter ?</a:t>
            </a:r>
          </a:p>
        </p:txBody>
      </p:sp>
      <p:sp>
        <p:nvSpPr>
          <p:cNvPr id="12" name="Rectangle 11"/>
          <p:cNvSpPr/>
          <p:nvPr/>
        </p:nvSpPr>
        <p:spPr bwMode="auto">
          <a:xfrm>
            <a:off x="3131840" y="1876363"/>
            <a:ext cx="195170" cy="2160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2" name="Slide Number Placeholder 1">
            <a:extLst>
              <a:ext uri="{FF2B5EF4-FFF2-40B4-BE49-F238E27FC236}">
                <a16:creationId xmlns:a16="http://schemas.microsoft.com/office/drawing/2014/main" id="{290D8A76-60BB-5F40-8504-544FABA32B85}"/>
              </a:ext>
            </a:extLst>
          </p:cNvPr>
          <p:cNvSpPr>
            <a:spLocks noGrp="1"/>
          </p:cNvSpPr>
          <p:nvPr>
            <p:ph type="sldNum" sz="quarter" idx="4"/>
          </p:nvPr>
        </p:nvSpPr>
        <p:spPr/>
        <p:txBody>
          <a:bodyPr/>
          <a:lstStyle/>
          <a:p>
            <a:fld id="{79594931-7310-8546-9CE2-0B8C244628BE}" type="slidenum">
              <a:rPr lang="en-US" smtClean="0"/>
              <a:pPr/>
              <a:t>4</a:t>
            </a:fld>
            <a:endParaRPr lang="en-US"/>
          </a:p>
        </p:txBody>
      </p:sp>
      <p:sp>
        <p:nvSpPr>
          <p:cNvPr id="11" name="AutoShape 10">
            <a:hlinkClick r:id="rId8" action="ppaction://hlinksldjump" highlightClick="1"/>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329953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628"/>
                                        </p:tgtEl>
                                        <p:attrNameLst>
                                          <p:attrName>style.visibility</p:attrName>
                                        </p:attrNameLst>
                                      </p:cBhvr>
                                      <p:to>
                                        <p:strVal val="visible"/>
                                      </p:to>
                                    </p:set>
                                    <p:animEffect transition="in" filter="fade">
                                      <p:cBhvr>
                                        <p:cTn id="7" dur="500"/>
                                        <p:tgtEl>
                                          <p:spTgt spid="9226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2636"/>
                                        </p:tgtEl>
                                        <p:attrNameLst>
                                          <p:attrName>style.visibility</p:attrName>
                                        </p:attrNameLst>
                                      </p:cBhvr>
                                      <p:to>
                                        <p:strVal val="visible"/>
                                      </p:to>
                                    </p:set>
                                    <p:animEffect transition="in" filter="fade">
                                      <p:cBhvr>
                                        <p:cTn id="11" dur="500"/>
                                        <p:tgtEl>
                                          <p:spTgt spid="92263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22629"/>
                                        </p:tgtEl>
                                        <p:attrNameLst>
                                          <p:attrName>style.visibility</p:attrName>
                                        </p:attrNameLst>
                                      </p:cBhvr>
                                      <p:to>
                                        <p:strVal val="visible"/>
                                      </p:to>
                                    </p:set>
                                    <p:animEffect transition="in" filter="fade">
                                      <p:cBhvr>
                                        <p:cTn id="16" dur="500"/>
                                        <p:tgtEl>
                                          <p:spTgt spid="92262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22639"/>
                                        </p:tgtEl>
                                        <p:attrNameLst>
                                          <p:attrName>style.visibility</p:attrName>
                                        </p:attrNameLst>
                                      </p:cBhvr>
                                      <p:to>
                                        <p:strVal val="visible"/>
                                      </p:to>
                                    </p:set>
                                    <p:animEffect transition="in" filter="fade">
                                      <p:cBhvr>
                                        <p:cTn id="20" dur="500"/>
                                        <p:tgtEl>
                                          <p:spTgt spid="922639"/>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922633"/>
                                        </p:tgtEl>
                                        <p:attrNameLst>
                                          <p:attrName>style.visibility</p:attrName>
                                        </p:attrNameLst>
                                      </p:cBhvr>
                                      <p:to>
                                        <p:strVal val="visible"/>
                                      </p:to>
                                    </p:set>
                                    <p:animEffect transition="in" filter="wipe(down)">
                                      <p:cBhvr>
                                        <p:cTn id="24" dur="500"/>
                                        <p:tgtEl>
                                          <p:spTgt spid="92263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22638"/>
                                        </p:tgtEl>
                                        <p:attrNameLst>
                                          <p:attrName>style.visibility</p:attrName>
                                        </p:attrNameLst>
                                      </p:cBhvr>
                                      <p:to>
                                        <p:strVal val="visible"/>
                                      </p:to>
                                    </p:set>
                                    <p:animEffect transition="in" filter="fade">
                                      <p:cBhvr>
                                        <p:cTn id="28" dur="500"/>
                                        <p:tgtEl>
                                          <p:spTgt spid="922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8" grpId="0" animBg="1"/>
      <p:bldP spid="922629" grpId="0" animBg="1"/>
      <p:bldP spid="922633" grpId="0" animBg="1"/>
      <p:bldP spid="922638" grpId="0"/>
      <p:bldP spid="922639"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7204" name="Rectangle 4"/>
          <p:cNvSpPr>
            <a:spLocks noChangeArrowheads="1"/>
          </p:cNvSpPr>
          <p:nvPr/>
        </p:nvSpPr>
        <p:spPr bwMode="auto">
          <a:xfrm>
            <a:off x="682873" y="1843882"/>
            <a:ext cx="7848600" cy="3241675"/>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None/>
            </a:pPr>
            <a:r>
              <a:rPr lang="en-US" sz="2000" baseline="0" dirty="0">
                <a:latin typeface="Calibri"/>
                <a:cs typeface="Calibri"/>
              </a:rPr>
              <a:t> - mean dose received by atomic bomb survivors was 0.2 </a:t>
            </a:r>
            <a:r>
              <a:rPr lang="en-US" sz="2000" baseline="0" dirty="0" err="1">
                <a:latin typeface="Calibri"/>
                <a:cs typeface="Calibri"/>
              </a:rPr>
              <a:t>Sv</a:t>
            </a:r>
            <a:endParaRPr lang="en-US" sz="2000" baseline="0" dirty="0">
              <a:latin typeface="Calibri"/>
              <a:cs typeface="Calibri"/>
            </a:endParaRPr>
          </a:p>
          <a:p>
            <a:pPr marL="342900" indent="-342900">
              <a:lnSpc>
                <a:spcPts val="4000"/>
              </a:lnSpc>
              <a:spcBef>
                <a:spcPts val="800"/>
              </a:spcBef>
              <a:buClr>
                <a:srgbClr val="2A6AB3"/>
              </a:buClr>
              <a:buSzPct val="110000"/>
              <a:buFont typeface="Wingdings" pitchFamily="2" charset="2"/>
              <a:buNone/>
            </a:pPr>
            <a:r>
              <a:rPr lang="en-US" sz="2000" baseline="0" dirty="0">
                <a:latin typeface="Calibri"/>
                <a:cs typeface="Calibri"/>
              </a:rPr>
              <a:t> - low dose radiation regime less than 0.1 </a:t>
            </a:r>
            <a:r>
              <a:rPr lang="en-US" sz="2000" baseline="0" dirty="0" err="1">
                <a:latin typeface="Calibri"/>
                <a:cs typeface="Calibri"/>
              </a:rPr>
              <a:t>Sv</a:t>
            </a:r>
            <a:endParaRPr lang="en-US" sz="2000" baseline="0" dirty="0">
              <a:latin typeface="Calibri"/>
              <a:cs typeface="Calibri"/>
            </a:endParaRPr>
          </a:p>
          <a:p>
            <a:pPr marL="342900" indent="-342900">
              <a:lnSpc>
                <a:spcPts val="4000"/>
              </a:lnSpc>
              <a:spcBef>
                <a:spcPts val="800"/>
              </a:spcBef>
              <a:buClr>
                <a:srgbClr val="2A6AB3"/>
              </a:buClr>
              <a:buSzPct val="110000"/>
              <a:buFont typeface="Wingdings" pitchFamily="2" charset="2"/>
              <a:buNone/>
            </a:pPr>
            <a:r>
              <a:rPr lang="en-US" sz="2000" baseline="0" dirty="0">
                <a:latin typeface="Calibri"/>
                <a:cs typeface="Calibri"/>
              </a:rPr>
              <a:t> - the average nuclear worker is exposed to 0.02 </a:t>
            </a:r>
            <a:r>
              <a:rPr lang="en-US" sz="2000" baseline="0" dirty="0" err="1">
                <a:latin typeface="Calibri"/>
                <a:cs typeface="Calibri"/>
              </a:rPr>
              <a:t>Sv</a:t>
            </a:r>
            <a:r>
              <a:rPr lang="en-US" sz="2000" baseline="0" dirty="0">
                <a:latin typeface="Calibri"/>
                <a:cs typeface="Calibri"/>
              </a:rPr>
              <a:t> </a:t>
            </a:r>
          </a:p>
          <a:p>
            <a:pPr marL="342900" indent="-342900">
              <a:lnSpc>
                <a:spcPts val="4000"/>
              </a:lnSpc>
              <a:spcBef>
                <a:spcPts val="800"/>
              </a:spcBef>
              <a:buClr>
                <a:srgbClr val="2A6AB3"/>
              </a:buClr>
              <a:buSzPct val="110000"/>
              <a:buFont typeface="Wingdings" pitchFamily="2" charset="2"/>
              <a:buNone/>
            </a:pPr>
            <a:r>
              <a:rPr lang="en-US" sz="2000" baseline="0" dirty="0">
                <a:latin typeface="Calibri"/>
                <a:cs typeface="Calibri"/>
              </a:rPr>
              <a:t> - </a:t>
            </a:r>
            <a:r>
              <a:rPr lang="en-US" sz="2000" b="1" baseline="0" dirty="0">
                <a:solidFill>
                  <a:srgbClr val="1269B0"/>
                </a:solidFill>
                <a:latin typeface="Calibri"/>
                <a:cs typeface="Calibri"/>
              </a:rPr>
              <a:t>average background exposure </a:t>
            </a:r>
            <a:r>
              <a:rPr lang="en-US" sz="2000" baseline="0" dirty="0">
                <a:latin typeface="Calibri"/>
                <a:cs typeface="Calibri"/>
              </a:rPr>
              <a:t>to radiation is </a:t>
            </a:r>
            <a:r>
              <a:rPr lang="en-US" sz="2000" b="1" baseline="0" dirty="0">
                <a:solidFill>
                  <a:srgbClr val="1269B0"/>
                </a:solidFill>
                <a:latin typeface="Calibri"/>
                <a:cs typeface="Calibri"/>
              </a:rPr>
              <a:t>0.0025 </a:t>
            </a:r>
            <a:r>
              <a:rPr lang="en-US" sz="2000" b="1" baseline="0" dirty="0" err="1">
                <a:solidFill>
                  <a:srgbClr val="1269B0"/>
                </a:solidFill>
                <a:latin typeface="Calibri"/>
                <a:cs typeface="Calibri"/>
              </a:rPr>
              <a:t>Sv</a:t>
            </a:r>
            <a:r>
              <a:rPr lang="en-US" sz="2000" b="1" baseline="0" dirty="0">
                <a:solidFill>
                  <a:srgbClr val="1269B0"/>
                </a:solidFill>
                <a:latin typeface="Calibri"/>
                <a:cs typeface="Calibri"/>
              </a:rPr>
              <a:t> per year</a:t>
            </a:r>
          </a:p>
          <a:p>
            <a:pPr marL="342900" indent="-342900">
              <a:lnSpc>
                <a:spcPts val="4000"/>
              </a:lnSpc>
              <a:spcBef>
                <a:spcPts val="800"/>
              </a:spcBef>
              <a:buClr>
                <a:srgbClr val="2A6AB3"/>
              </a:buClr>
              <a:buSzPct val="110000"/>
              <a:buFont typeface="Wingdings" pitchFamily="2" charset="2"/>
              <a:buNone/>
            </a:pPr>
            <a:r>
              <a:rPr lang="en-US" sz="2000" baseline="0" dirty="0">
                <a:latin typeface="Calibri"/>
                <a:cs typeface="Calibri"/>
              </a:rPr>
              <a:t> -</a:t>
            </a:r>
            <a:r>
              <a:rPr lang="en-US" sz="2000" baseline="0" dirty="0">
                <a:solidFill>
                  <a:srgbClr val="CC0000"/>
                </a:solidFill>
                <a:latin typeface="Calibri"/>
                <a:cs typeface="Calibri"/>
              </a:rPr>
              <a:t> </a:t>
            </a:r>
            <a:r>
              <a:rPr lang="en-US" sz="2000" b="1" baseline="0" dirty="0">
                <a:solidFill>
                  <a:srgbClr val="1269B0"/>
                </a:solidFill>
                <a:latin typeface="Calibri"/>
                <a:cs typeface="Calibri"/>
              </a:rPr>
              <a:t>average dose per CT scan </a:t>
            </a:r>
            <a:r>
              <a:rPr lang="en-US" sz="2000" b="1" baseline="0" dirty="0">
                <a:solidFill>
                  <a:srgbClr val="1269B0"/>
                </a:solidFill>
                <a:latin typeface="Calibri"/>
                <a:cs typeface="Calibri"/>
                <a:sym typeface="Symbol" pitchFamily="18" charset="2"/>
              </a:rPr>
              <a:t>0.02</a:t>
            </a:r>
            <a:r>
              <a:rPr lang="en-US" sz="2000" b="1" baseline="0" dirty="0">
                <a:solidFill>
                  <a:srgbClr val="1269B0"/>
                </a:solidFill>
                <a:latin typeface="Calibri"/>
                <a:cs typeface="Calibri"/>
              </a:rPr>
              <a:t> </a:t>
            </a:r>
            <a:r>
              <a:rPr lang="en-US" sz="2000" b="1" baseline="0" dirty="0" err="1">
                <a:solidFill>
                  <a:srgbClr val="1269B0"/>
                </a:solidFill>
                <a:latin typeface="Calibri"/>
                <a:cs typeface="Calibri"/>
              </a:rPr>
              <a:t>Sv</a:t>
            </a:r>
            <a:endParaRPr lang="en-GB" sz="2000" b="1" baseline="0" dirty="0">
              <a:solidFill>
                <a:srgbClr val="1269B0"/>
              </a:solidFill>
              <a:latin typeface="Calibri"/>
              <a:cs typeface="Calibri"/>
            </a:endParaRPr>
          </a:p>
        </p:txBody>
      </p:sp>
      <p:sp>
        <p:nvSpPr>
          <p:cNvPr id="134147" name="Rectangle 5"/>
          <p:cNvSpPr>
            <a:spLocks noGrp="1" noChangeArrowheads="1"/>
          </p:cNvSpPr>
          <p:nvPr>
            <p:ph type="title"/>
          </p:nvPr>
        </p:nvSpPr>
        <p:spPr/>
        <p:txBody>
          <a:bodyPr/>
          <a:lstStyle/>
          <a:p>
            <a:pPr eaLnBrk="1" hangingPunct="1"/>
            <a:r>
              <a:rPr lang="en-US">
                <a:latin typeface="Calibri"/>
                <a:cs typeface="Calibri"/>
              </a:rPr>
              <a:t>Radiation basics</a:t>
            </a:r>
          </a:p>
        </p:txBody>
      </p:sp>
      <p:sp>
        <p:nvSpPr>
          <p:cNvPr id="134148" name="Rectangle 6"/>
          <p:cNvSpPr>
            <a:spLocks noChangeArrowheads="1"/>
          </p:cNvSpPr>
          <p:nvPr/>
        </p:nvSpPr>
        <p:spPr bwMode="auto">
          <a:xfrm>
            <a:off x="395536" y="1124744"/>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Equivalent dose</a:t>
            </a:r>
            <a:endParaRPr lang="en-GB" sz="1800" baseline="0">
              <a:latin typeface="Calibri"/>
              <a:cs typeface="Calibri"/>
            </a:endParaRPr>
          </a:p>
        </p:txBody>
      </p:sp>
      <p:sp>
        <p:nvSpPr>
          <p:cNvPr id="2" name="Slide Number Placeholder 1">
            <a:extLst>
              <a:ext uri="{FF2B5EF4-FFF2-40B4-BE49-F238E27FC236}">
                <a16:creationId xmlns:a16="http://schemas.microsoft.com/office/drawing/2014/main" id="{A9ADB8EF-CF95-F647-B498-CC2698448EA8}"/>
              </a:ext>
            </a:extLst>
          </p:cNvPr>
          <p:cNvSpPr>
            <a:spLocks noGrp="1"/>
          </p:cNvSpPr>
          <p:nvPr>
            <p:ph type="sldNum" sz="quarter" idx="4"/>
          </p:nvPr>
        </p:nvSpPr>
        <p:spPr/>
        <p:txBody>
          <a:bodyPr/>
          <a:lstStyle/>
          <a:p>
            <a:fld id="{79594931-7310-8546-9CE2-0B8C244628BE}" type="slidenum">
              <a:rPr lang="en-US" smtClean="0"/>
              <a:pPr/>
              <a:t>40</a:t>
            </a:fld>
            <a:endParaRPr lang="en-US"/>
          </a:p>
        </p:txBody>
      </p:sp>
    </p:spTree>
    <p:extLst>
      <p:ext uri="{BB962C8B-B14F-4D97-AF65-F5344CB8AC3E}">
        <p14:creationId xmlns:p14="http://schemas.microsoft.com/office/powerpoint/2010/main" val="138107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7204">
                                            <p:txEl>
                                              <p:pRg st="0" end="0"/>
                                            </p:txEl>
                                          </p:spTgt>
                                        </p:tgtEl>
                                        <p:attrNameLst>
                                          <p:attrName>style.visibility</p:attrName>
                                        </p:attrNameLst>
                                      </p:cBhvr>
                                      <p:to>
                                        <p:strVal val="visible"/>
                                      </p:to>
                                    </p:set>
                                    <p:animEffect transition="in" filter="fade">
                                      <p:cBhvr>
                                        <p:cTn id="7" dur="500"/>
                                        <p:tgtEl>
                                          <p:spTgt spid="9472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47204">
                                            <p:txEl>
                                              <p:pRg st="1" end="1"/>
                                            </p:txEl>
                                          </p:spTgt>
                                        </p:tgtEl>
                                        <p:attrNameLst>
                                          <p:attrName>style.visibility</p:attrName>
                                        </p:attrNameLst>
                                      </p:cBhvr>
                                      <p:to>
                                        <p:strVal val="visible"/>
                                      </p:to>
                                    </p:set>
                                    <p:animEffect transition="in" filter="fade">
                                      <p:cBhvr>
                                        <p:cTn id="12" dur="500"/>
                                        <p:tgtEl>
                                          <p:spTgt spid="9472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47204">
                                            <p:txEl>
                                              <p:pRg st="2" end="2"/>
                                            </p:txEl>
                                          </p:spTgt>
                                        </p:tgtEl>
                                        <p:attrNameLst>
                                          <p:attrName>style.visibility</p:attrName>
                                        </p:attrNameLst>
                                      </p:cBhvr>
                                      <p:to>
                                        <p:strVal val="visible"/>
                                      </p:to>
                                    </p:set>
                                    <p:animEffect transition="in" filter="fade">
                                      <p:cBhvr>
                                        <p:cTn id="17" dur="500"/>
                                        <p:tgtEl>
                                          <p:spTgt spid="9472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47204">
                                            <p:txEl>
                                              <p:pRg st="3" end="3"/>
                                            </p:txEl>
                                          </p:spTgt>
                                        </p:tgtEl>
                                        <p:attrNameLst>
                                          <p:attrName>style.visibility</p:attrName>
                                        </p:attrNameLst>
                                      </p:cBhvr>
                                      <p:to>
                                        <p:strVal val="visible"/>
                                      </p:to>
                                    </p:set>
                                    <p:animEffect transition="in" filter="fade">
                                      <p:cBhvr>
                                        <p:cTn id="22" dur="500"/>
                                        <p:tgtEl>
                                          <p:spTgt spid="9472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47204">
                                            <p:txEl>
                                              <p:pRg st="4" end="4"/>
                                            </p:txEl>
                                          </p:spTgt>
                                        </p:tgtEl>
                                        <p:attrNameLst>
                                          <p:attrName>style.visibility</p:attrName>
                                        </p:attrNameLst>
                                      </p:cBhvr>
                                      <p:to>
                                        <p:strVal val="visible"/>
                                      </p:to>
                                    </p:set>
                                    <p:animEffect transition="in" filter="fade">
                                      <p:cBhvr>
                                        <p:cTn id="27" dur="500"/>
                                        <p:tgtEl>
                                          <p:spTgt spid="94720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720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latin typeface="Calibri"/>
                <a:cs typeface="Calibri"/>
              </a:rPr>
              <a:t>Dose considerations</a:t>
            </a:r>
          </a:p>
        </p:txBody>
      </p:sp>
      <p:sp>
        <p:nvSpPr>
          <p:cNvPr id="135171" name="Rectangle 3"/>
          <p:cNvSpPr>
            <a:spLocks noChangeArrowheads="1"/>
          </p:cNvSpPr>
          <p:nvPr/>
        </p:nvSpPr>
        <p:spPr bwMode="auto">
          <a:xfrm>
            <a:off x="827088" y="1700213"/>
            <a:ext cx="7489825" cy="3608360"/>
          </a:xfrm>
          <a:prstGeom prst="rect">
            <a:avLst/>
          </a:prstGeom>
          <a:noFill/>
          <a:ln w="9525">
            <a:noFill/>
            <a:miter lim="800000"/>
            <a:headEnd/>
            <a:tailEnd/>
          </a:ln>
        </p:spPr>
        <p:txBody>
          <a:bodyPr>
            <a:spAutoFit/>
          </a:bodyPr>
          <a:lstStyle/>
          <a:p>
            <a:pPr>
              <a:lnSpc>
                <a:spcPct val="120000"/>
              </a:lnSpc>
            </a:pPr>
            <a:endParaRPr lang="en-US" sz="2400" dirty="0">
              <a:latin typeface="Calibri"/>
              <a:cs typeface="Calibri"/>
            </a:endParaRPr>
          </a:p>
          <a:p>
            <a:pPr>
              <a:lnSpc>
                <a:spcPct val="120000"/>
              </a:lnSpc>
            </a:pPr>
            <a:r>
              <a:rPr lang="en-US" sz="2400" b="1" u="sng" dirty="0">
                <a:solidFill>
                  <a:srgbClr val="1269B0"/>
                </a:solidFill>
                <a:latin typeface="Calibri"/>
                <a:cs typeface="Calibri"/>
              </a:rPr>
              <a:t>Type				Dose [</a:t>
            </a:r>
            <a:r>
              <a:rPr lang="en-US" sz="2400" b="1" u="sng" dirty="0" err="1">
                <a:solidFill>
                  <a:srgbClr val="1269B0"/>
                </a:solidFill>
                <a:latin typeface="Calibri"/>
                <a:cs typeface="Calibri"/>
              </a:rPr>
              <a:t>mSv</a:t>
            </a:r>
            <a:r>
              <a:rPr lang="en-US" sz="2400" b="1" u="sng" dirty="0">
                <a:solidFill>
                  <a:srgbClr val="1269B0"/>
                </a:solidFill>
                <a:latin typeface="Calibri"/>
                <a:cs typeface="Calibri"/>
              </a:rPr>
              <a:t>]	Equivalence</a:t>
            </a:r>
          </a:p>
          <a:p>
            <a:pPr>
              <a:lnSpc>
                <a:spcPct val="120000"/>
              </a:lnSpc>
            </a:pPr>
            <a:endParaRPr lang="en-US" sz="2400" u="sng" dirty="0">
              <a:solidFill>
                <a:srgbClr val="CC0000"/>
              </a:solidFill>
              <a:latin typeface="Calibri"/>
              <a:cs typeface="Calibri"/>
            </a:endParaRPr>
          </a:p>
          <a:p>
            <a:pPr>
              <a:lnSpc>
                <a:spcPct val="120000"/>
              </a:lnSpc>
            </a:pPr>
            <a:r>
              <a:rPr lang="en-US" sz="2400" dirty="0">
                <a:latin typeface="Calibri"/>
                <a:cs typeface="Calibri"/>
              </a:rPr>
              <a:t>PI  – Thorax 			0.02		3 days</a:t>
            </a:r>
          </a:p>
          <a:p>
            <a:pPr>
              <a:lnSpc>
                <a:spcPct val="120000"/>
              </a:lnSpc>
            </a:pPr>
            <a:r>
              <a:rPr lang="en-US" sz="2400" dirty="0">
                <a:latin typeface="Calibri"/>
                <a:cs typeface="Calibri"/>
              </a:rPr>
              <a:t>CT – Head 			2.3 		1 year</a:t>
            </a:r>
          </a:p>
          <a:p>
            <a:pPr>
              <a:lnSpc>
                <a:spcPct val="120000"/>
              </a:lnSpc>
            </a:pPr>
            <a:r>
              <a:rPr lang="en-US" sz="2400" dirty="0">
                <a:latin typeface="Calibri"/>
                <a:cs typeface="Calibri"/>
              </a:rPr>
              <a:t>CT – Thorax 			10 		4.4 years</a:t>
            </a:r>
          </a:p>
          <a:p>
            <a:pPr>
              <a:lnSpc>
                <a:spcPct val="120000"/>
              </a:lnSpc>
            </a:pPr>
            <a:r>
              <a:rPr lang="en-US" sz="2400" dirty="0">
                <a:latin typeface="Calibri"/>
                <a:cs typeface="Calibri"/>
              </a:rPr>
              <a:t>CT – Abdomen 		15 		6.5 years</a:t>
            </a:r>
          </a:p>
          <a:p>
            <a:pPr>
              <a:lnSpc>
                <a:spcPct val="120000"/>
              </a:lnSpc>
            </a:pPr>
            <a:r>
              <a:rPr lang="en-US" sz="2400" dirty="0">
                <a:latin typeface="Calibri"/>
                <a:cs typeface="Calibri"/>
              </a:rPr>
              <a:t>CT – Heart			20		8.7 years</a:t>
            </a:r>
          </a:p>
        </p:txBody>
      </p:sp>
      <p:sp>
        <p:nvSpPr>
          <p:cNvPr id="1037317" name="Oval 5"/>
          <p:cNvSpPr>
            <a:spLocks noChangeArrowheads="1"/>
          </p:cNvSpPr>
          <p:nvPr/>
        </p:nvSpPr>
        <p:spPr bwMode="auto">
          <a:xfrm>
            <a:off x="3851275" y="3428999"/>
            <a:ext cx="4248150" cy="1949423"/>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1037318" name="Rectangle 6"/>
          <p:cNvSpPr>
            <a:spLocks noChangeArrowheads="1"/>
          </p:cNvSpPr>
          <p:nvPr/>
        </p:nvSpPr>
        <p:spPr bwMode="auto">
          <a:xfrm>
            <a:off x="3492500" y="5378423"/>
            <a:ext cx="5400675" cy="503238"/>
          </a:xfrm>
          <a:prstGeom prst="rect">
            <a:avLst/>
          </a:prstGeom>
          <a:noFill/>
          <a:ln w="19050">
            <a:noFill/>
            <a:miter lim="800000"/>
            <a:headEnd/>
            <a:tailEnd/>
          </a:ln>
        </p:spPr>
        <p:txBody>
          <a:bodyPr wrap="none"/>
          <a:lstStyle/>
          <a:p>
            <a:pPr marL="342900" indent="-342900" algn="ctr" eaLnBrk="0" hangingPunct="0"/>
            <a:r>
              <a:rPr lang="en-US" sz="1800" baseline="0" dirty="0">
                <a:solidFill>
                  <a:srgbClr val="1269B0"/>
                </a:solidFill>
                <a:latin typeface="Calibri"/>
                <a:cs typeface="Calibri"/>
                <a:sym typeface="Symbol" pitchFamily="18" charset="2"/>
              </a:rPr>
              <a:t>Data from 90’s, in 2004 average already 20 mSv!</a:t>
            </a:r>
          </a:p>
        </p:txBody>
      </p:sp>
      <p:sp>
        <p:nvSpPr>
          <p:cNvPr id="135174" name="Rectangle 7"/>
          <p:cNvSpPr>
            <a:spLocks noChangeArrowheads="1"/>
          </p:cNvSpPr>
          <p:nvPr/>
        </p:nvSpPr>
        <p:spPr bwMode="auto">
          <a:xfrm>
            <a:off x="395536" y="1216358"/>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Radiological exams</a:t>
            </a:r>
            <a:endParaRPr lang="en-GB" sz="1800" baseline="0" dirty="0">
              <a:latin typeface="Calibri"/>
              <a:cs typeface="Calibri"/>
            </a:endParaRPr>
          </a:p>
        </p:txBody>
      </p:sp>
      <p:sp>
        <p:nvSpPr>
          <p:cNvPr id="2" name="Slide Number Placeholder 1">
            <a:extLst>
              <a:ext uri="{FF2B5EF4-FFF2-40B4-BE49-F238E27FC236}">
                <a16:creationId xmlns:a16="http://schemas.microsoft.com/office/drawing/2014/main" id="{F559A6D8-C4E7-5C44-8F00-FC4536FC509A}"/>
              </a:ext>
            </a:extLst>
          </p:cNvPr>
          <p:cNvSpPr>
            <a:spLocks noGrp="1"/>
          </p:cNvSpPr>
          <p:nvPr>
            <p:ph type="sldNum" sz="quarter" idx="4"/>
          </p:nvPr>
        </p:nvSpPr>
        <p:spPr/>
        <p:txBody>
          <a:bodyPr/>
          <a:lstStyle/>
          <a:p>
            <a:fld id="{79594931-7310-8546-9CE2-0B8C244628BE}" type="slidenum">
              <a:rPr lang="en-US" smtClean="0"/>
              <a:pPr/>
              <a:t>41</a:t>
            </a:fld>
            <a:endParaRPr lang="en-US"/>
          </a:p>
        </p:txBody>
      </p:sp>
    </p:spTree>
    <p:extLst>
      <p:ext uri="{BB962C8B-B14F-4D97-AF65-F5344CB8AC3E}">
        <p14:creationId xmlns:p14="http://schemas.microsoft.com/office/powerpoint/2010/main" val="212472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37317"/>
                                        </p:tgtEl>
                                        <p:attrNameLst>
                                          <p:attrName>style.visibility</p:attrName>
                                        </p:attrNameLst>
                                      </p:cBhvr>
                                      <p:to>
                                        <p:strVal val="visible"/>
                                      </p:to>
                                    </p:set>
                                    <p:animEffect transition="in" filter="wipe(down)">
                                      <p:cBhvr>
                                        <p:cTn id="7" dur="500"/>
                                        <p:tgtEl>
                                          <p:spTgt spid="10373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37318"/>
                                        </p:tgtEl>
                                        <p:attrNameLst>
                                          <p:attrName>style.visibility</p:attrName>
                                        </p:attrNameLst>
                                      </p:cBhvr>
                                      <p:to>
                                        <p:strVal val="visible"/>
                                      </p:to>
                                    </p:set>
                                    <p:animEffect transition="in" filter="fade">
                                      <p:cBhvr>
                                        <p:cTn id="11" dur="500"/>
                                        <p:tgtEl>
                                          <p:spTgt spid="1037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17" grpId="0" animBg="1"/>
      <p:bldP spid="10373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latin typeface="Calibri"/>
                <a:cs typeface="Calibri"/>
              </a:rPr>
              <a:t>Dose considerations</a:t>
            </a:r>
          </a:p>
        </p:txBody>
      </p:sp>
      <p:pic>
        <p:nvPicPr>
          <p:cNvPr id="136195" name="Picture 4"/>
          <p:cNvPicPr>
            <a:picLocks noChangeAspect="1" noChangeArrowheads="1"/>
          </p:cNvPicPr>
          <p:nvPr/>
        </p:nvPicPr>
        <p:blipFill>
          <a:blip r:embed="rId3"/>
          <a:srcRect b="7634"/>
          <a:stretch>
            <a:fillRect/>
          </a:stretch>
        </p:blipFill>
        <p:spPr bwMode="auto">
          <a:xfrm>
            <a:off x="828675" y="1916113"/>
            <a:ext cx="7485063" cy="2881312"/>
          </a:xfrm>
          <a:prstGeom prst="rect">
            <a:avLst/>
          </a:prstGeom>
          <a:noFill/>
          <a:ln w="9525">
            <a:noFill/>
            <a:miter lim="800000"/>
            <a:headEnd/>
            <a:tailEnd/>
          </a:ln>
        </p:spPr>
      </p:pic>
      <p:sp>
        <p:nvSpPr>
          <p:cNvPr id="136196" name="Text Box 5"/>
          <p:cNvSpPr txBox="1">
            <a:spLocks noChangeArrowheads="1"/>
          </p:cNvSpPr>
          <p:nvPr/>
        </p:nvSpPr>
        <p:spPr bwMode="auto">
          <a:xfrm>
            <a:off x="4090988" y="6292850"/>
            <a:ext cx="5053012" cy="304800"/>
          </a:xfrm>
          <a:prstGeom prst="rect">
            <a:avLst/>
          </a:prstGeom>
          <a:noFill/>
          <a:ln w="9525">
            <a:noFill/>
            <a:miter lim="800000"/>
            <a:headEnd/>
            <a:tailEnd/>
          </a:ln>
        </p:spPr>
        <p:txBody>
          <a:bodyPr wrap="none">
            <a:spAutoFit/>
          </a:bodyPr>
          <a:lstStyle/>
          <a:p>
            <a:r>
              <a:rPr lang="en-US" sz="1400" b="0" baseline="0">
                <a:latin typeface="Calibri"/>
                <a:cs typeface="Calibri"/>
              </a:rPr>
              <a:t>From Kalender WA, Computed Tomography, ISBN 3-89578-216-5</a:t>
            </a:r>
          </a:p>
        </p:txBody>
      </p:sp>
      <p:sp>
        <p:nvSpPr>
          <p:cNvPr id="2" name="Slide Number Placeholder 1">
            <a:extLst>
              <a:ext uri="{FF2B5EF4-FFF2-40B4-BE49-F238E27FC236}">
                <a16:creationId xmlns:a16="http://schemas.microsoft.com/office/drawing/2014/main" id="{5864526F-BCD5-2C45-8E5A-629C85468E64}"/>
              </a:ext>
            </a:extLst>
          </p:cNvPr>
          <p:cNvSpPr>
            <a:spLocks noGrp="1"/>
          </p:cNvSpPr>
          <p:nvPr>
            <p:ph type="sldNum" sz="quarter" idx="4"/>
          </p:nvPr>
        </p:nvSpPr>
        <p:spPr/>
        <p:txBody>
          <a:bodyPr/>
          <a:lstStyle/>
          <a:p>
            <a:fld id="{79594931-7310-8546-9CE2-0B8C244628BE}" type="slidenum">
              <a:rPr lang="en-US" smtClean="0"/>
              <a:pPr/>
              <a:t>42</a:t>
            </a:fld>
            <a:endParaRPr lang="en-US"/>
          </a:p>
        </p:txBody>
      </p:sp>
    </p:spTree>
    <p:extLst>
      <p:ext uri="{BB962C8B-B14F-4D97-AF65-F5344CB8AC3E}">
        <p14:creationId xmlns:p14="http://schemas.microsoft.com/office/powerpoint/2010/main" val="169792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en-US">
                <a:latin typeface="Calibri"/>
                <a:cs typeface="Calibri"/>
              </a:rPr>
              <a:t>Dose distribution</a:t>
            </a:r>
          </a:p>
        </p:txBody>
      </p:sp>
      <p:pic>
        <p:nvPicPr>
          <p:cNvPr id="137219" name="Picture 3"/>
          <p:cNvPicPr>
            <a:picLocks noChangeAspect="1" noChangeArrowheads="1"/>
          </p:cNvPicPr>
          <p:nvPr/>
        </p:nvPicPr>
        <p:blipFill>
          <a:blip r:embed="rId2">
            <a:lum contrast="20000"/>
          </a:blip>
          <a:srcRect/>
          <a:stretch>
            <a:fillRect/>
          </a:stretch>
        </p:blipFill>
        <p:spPr bwMode="auto">
          <a:xfrm>
            <a:off x="3348038" y="2349500"/>
            <a:ext cx="2447925" cy="2628900"/>
          </a:xfrm>
          <a:prstGeom prst="rect">
            <a:avLst/>
          </a:prstGeom>
          <a:noFill/>
          <a:ln w="9525">
            <a:noFill/>
            <a:miter lim="800000"/>
            <a:headEnd/>
            <a:tailEnd/>
          </a:ln>
        </p:spPr>
      </p:pic>
      <p:pic>
        <p:nvPicPr>
          <p:cNvPr id="137220" name="Picture 4"/>
          <p:cNvPicPr>
            <a:picLocks noChangeAspect="1" noChangeArrowheads="1"/>
          </p:cNvPicPr>
          <p:nvPr/>
        </p:nvPicPr>
        <p:blipFill>
          <a:blip r:embed="rId3"/>
          <a:srcRect/>
          <a:stretch>
            <a:fillRect/>
          </a:stretch>
        </p:blipFill>
        <p:spPr bwMode="auto">
          <a:xfrm>
            <a:off x="809625" y="2349500"/>
            <a:ext cx="2466975" cy="2667000"/>
          </a:xfrm>
          <a:prstGeom prst="rect">
            <a:avLst/>
          </a:prstGeom>
          <a:noFill/>
          <a:ln w="9525">
            <a:noFill/>
            <a:miter lim="800000"/>
            <a:headEnd/>
            <a:tailEnd/>
          </a:ln>
        </p:spPr>
      </p:pic>
      <p:pic>
        <p:nvPicPr>
          <p:cNvPr id="137221" name="Picture 5"/>
          <p:cNvPicPr>
            <a:picLocks noChangeAspect="1" noChangeArrowheads="1"/>
          </p:cNvPicPr>
          <p:nvPr/>
        </p:nvPicPr>
        <p:blipFill>
          <a:blip r:embed="rId4"/>
          <a:srcRect/>
          <a:stretch>
            <a:fillRect/>
          </a:stretch>
        </p:blipFill>
        <p:spPr bwMode="auto">
          <a:xfrm>
            <a:off x="5940425" y="2259013"/>
            <a:ext cx="2519363" cy="2754312"/>
          </a:xfrm>
          <a:prstGeom prst="rect">
            <a:avLst/>
          </a:prstGeom>
          <a:noFill/>
          <a:ln w="9525">
            <a:noFill/>
            <a:miter lim="800000"/>
            <a:headEnd/>
            <a:tailEnd/>
          </a:ln>
        </p:spPr>
      </p:pic>
      <p:sp>
        <p:nvSpPr>
          <p:cNvPr id="137222" name="Rectangle 6"/>
          <p:cNvSpPr>
            <a:spLocks noChangeArrowheads="1"/>
          </p:cNvSpPr>
          <p:nvPr/>
        </p:nvSpPr>
        <p:spPr bwMode="auto">
          <a:xfrm>
            <a:off x="684213" y="4725988"/>
            <a:ext cx="503237" cy="431800"/>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137223" name="Rectangle 7"/>
          <p:cNvSpPr>
            <a:spLocks noChangeArrowheads="1"/>
          </p:cNvSpPr>
          <p:nvPr/>
        </p:nvSpPr>
        <p:spPr bwMode="auto">
          <a:xfrm>
            <a:off x="5867400" y="4654550"/>
            <a:ext cx="503238" cy="431800"/>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137224" name="Rectangle 8"/>
          <p:cNvSpPr>
            <a:spLocks noChangeArrowheads="1"/>
          </p:cNvSpPr>
          <p:nvPr/>
        </p:nvSpPr>
        <p:spPr bwMode="auto">
          <a:xfrm>
            <a:off x="3348038" y="4510088"/>
            <a:ext cx="503237" cy="431800"/>
          </a:xfrm>
          <a:prstGeom prst="rect">
            <a:avLst/>
          </a:prstGeom>
          <a:solidFill>
            <a:schemeClr val="tx1"/>
          </a:solidFill>
          <a:ln w="9525">
            <a:noFill/>
            <a:miter lim="800000"/>
            <a:headEnd/>
            <a:tailEnd/>
          </a:ln>
        </p:spPr>
        <p:txBody>
          <a:bodyPr wrap="none" anchor="ctr"/>
          <a:lstStyle/>
          <a:p>
            <a:endParaRPr lang="en-US">
              <a:latin typeface="Calibri"/>
              <a:cs typeface="Calibri"/>
            </a:endParaRPr>
          </a:p>
        </p:txBody>
      </p:sp>
      <p:sp>
        <p:nvSpPr>
          <p:cNvPr id="137225" name="Rectangle 9"/>
          <p:cNvSpPr>
            <a:spLocks noChangeArrowheads="1"/>
          </p:cNvSpPr>
          <p:nvPr/>
        </p:nvSpPr>
        <p:spPr bwMode="auto">
          <a:xfrm>
            <a:off x="3348038" y="2349500"/>
            <a:ext cx="792162" cy="288925"/>
          </a:xfrm>
          <a:prstGeom prst="rect">
            <a:avLst/>
          </a:prstGeom>
          <a:solidFill>
            <a:schemeClr val="tx1"/>
          </a:solidFill>
          <a:ln w="9525">
            <a:noFill/>
            <a:miter lim="800000"/>
            <a:headEnd/>
            <a:tailEnd/>
          </a:ln>
        </p:spPr>
        <p:txBody>
          <a:bodyPr wrap="none" anchor="ctr"/>
          <a:lstStyle/>
          <a:p>
            <a:endParaRPr lang="en-US">
              <a:latin typeface="Calibri"/>
              <a:cs typeface="Calibri"/>
            </a:endParaRPr>
          </a:p>
        </p:txBody>
      </p:sp>
      <p:sp>
        <p:nvSpPr>
          <p:cNvPr id="137226" name="Rectangle 10"/>
          <p:cNvSpPr>
            <a:spLocks noChangeArrowheads="1"/>
          </p:cNvSpPr>
          <p:nvPr/>
        </p:nvSpPr>
        <p:spPr bwMode="auto">
          <a:xfrm>
            <a:off x="611188" y="1773238"/>
            <a:ext cx="2952750" cy="360362"/>
          </a:xfrm>
          <a:prstGeom prst="rect">
            <a:avLst/>
          </a:prstGeom>
          <a:noFill/>
          <a:ln w="19050">
            <a:noFill/>
            <a:miter lim="800000"/>
            <a:headEnd/>
            <a:tailEnd/>
          </a:ln>
        </p:spPr>
        <p:txBody>
          <a:bodyPr wrap="none"/>
          <a:lstStyle/>
          <a:p>
            <a:pPr marL="342900" indent="-342900" algn="ctr" eaLnBrk="0" hangingPunct="0"/>
            <a:r>
              <a:rPr lang="en-US" b="1" u="sng" baseline="0">
                <a:solidFill>
                  <a:srgbClr val="1269B0"/>
                </a:solidFill>
                <a:latin typeface="Calibri"/>
                <a:cs typeface="Calibri"/>
                <a:sym typeface="Symbol" pitchFamily="18" charset="2"/>
              </a:rPr>
              <a:t>Projection imaging</a:t>
            </a:r>
            <a:endParaRPr lang="en-US" b="1" baseline="0">
              <a:solidFill>
                <a:srgbClr val="1269B0"/>
              </a:solidFill>
              <a:latin typeface="Calibri"/>
              <a:cs typeface="Calibri"/>
              <a:sym typeface="Symbol" pitchFamily="18" charset="2"/>
            </a:endParaRPr>
          </a:p>
        </p:txBody>
      </p:sp>
      <p:sp>
        <p:nvSpPr>
          <p:cNvPr id="137227" name="Rectangle 11"/>
          <p:cNvSpPr>
            <a:spLocks noChangeArrowheads="1"/>
          </p:cNvSpPr>
          <p:nvPr/>
        </p:nvSpPr>
        <p:spPr bwMode="auto">
          <a:xfrm>
            <a:off x="5651500" y="1773238"/>
            <a:ext cx="2952750" cy="360362"/>
          </a:xfrm>
          <a:prstGeom prst="rect">
            <a:avLst/>
          </a:prstGeom>
          <a:noFill/>
          <a:ln w="19050">
            <a:noFill/>
            <a:miter lim="800000"/>
            <a:headEnd/>
            <a:tailEnd/>
          </a:ln>
        </p:spPr>
        <p:txBody>
          <a:bodyPr wrap="none"/>
          <a:lstStyle/>
          <a:p>
            <a:pPr marL="342900" indent="-342900" algn="ctr" eaLnBrk="0" hangingPunct="0"/>
            <a:r>
              <a:rPr lang="en-US" b="1" u="sng" baseline="0">
                <a:solidFill>
                  <a:srgbClr val="1269B0"/>
                </a:solidFill>
                <a:latin typeface="Calibri"/>
                <a:cs typeface="Calibri"/>
                <a:sym typeface="Symbol" pitchFamily="18" charset="2"/>
              </a:rPr>
              <a:t>Tomographic imaging</a:t>
            </a:r>
            <a:endParaRPr lang="en-US" b="1" baseline="0">
              <a:solidFill>
                <a:srgbClr val="1269B0"/>
              </a:solidFill>
              <a:latin typeface="Calibri"/>
              <a:cs typeface="Calibri"/>
              <a:sym typeface="Symbol" pitchFamily="18" charset="2"/>
            </a:endParaRPr>
          </a:p>
        </p:txBody>
      </p:sp>
      <p:sp>
        <p:nvSpPr>
          <p:cNvPr id="2" name="Slide Number Placeholder 1">
            <a:extLst>
              <a:ext uri="{FF2B5EF4-FFF2-40B4-BE49-F238E27FC236}">
                <a16:creationId xmlns:a16="http://schemas.microsoft.com/office/drawing/2014/main" id="{93B6D617-2F8E-864F-9D26-A577B7B69087}"/>
              </a:ext>
            </a:extLst>
          </p:cNvPr>
          <p:cNvSpPr>
            <a:spLocks noGrp="1"/>
          </p:cNvSpPr>
          <p:nvPr>
            <p:ph type="sldNum" sz="quarter" idx="4"/>
          </p:nvPr>
        </p:nvSpPr>
        <p:spPr/>
        <p:txBody>
          <a:bodyPr/>
          <a:lstStyle/>
          <a:p>
            <a:fld id="{79594931-7310-8546-9CE2-0B8C244628BE}" type="slidenum">
              <a:rPr lang="en-US" smtClean="0"/>
              <a:pPr/>
              <a:t>43</a:t>
            </a:fld>
            <a:endParaRPr lang="en-US"/>
          </a:p>
        </p:txBody>
      </p:sp>
    </p:spTree>
    <p:extLst>
      <p:ext uri="{BB962C8B-B14F-4D97-AF65-F5344CB8AC3E}">
        <p14:creationId xmlns:p14="http://schemas.microsoft.com/office/powerpoint/2010/main" val="148314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533400" y="6092825"/>
            <a:ext cx="8077200" cy="523220"/>
          </a:xfrm>
          <a:prstGeom prst="rect">
            <a:avLst/>
          </a:prstGeom>
          <a:noFill/>
          <a:ln w="9525">
            <a:noFill/>
            <a:miter lim="800000"/>
            <a:headEnd/>
            <a:tailEnd/>
          </a:ln>
        </p:spPr>
        <p:txBody>
          <a:bodyPr>
            <a:spAutoFit/>
          </a:bodyPr>
          <a:lstStyle/>
          <a:p>
            <a:pPr eaLnBrk="0" hangingPunct="0">
              <a:spcBef>
                <a:spcPct val="50000"/>
              </a:spcBef>
            </a:pPr>
            <a:r>
              <a:rPr lang="en-US" sz="1400" b="0" baseline="0">
                <a:solidFill>
                  <a:schemeClr val="tx1"/>
                </a:solidFill>
                <a:latin typeface="Calibri"/>
                <a:cs typeface="Calibri"/>
              </a:rPr>
              <a:t>Brenner DJ et al. 2003. Cancer risks attributable to low doses of ionizing radiation: Assessing what we really know. Proc Natl Acad Sci USA 100(24):13761-6.</a:t>
            </a:r>
          </a:p>
        </p:txBody>
      </p:sp>
      <p:sp>
        <p:nvSpPr>
          <p:cNvPr id="138243" name="Rectangle 8"/>
          <p:cNvSpPr>
            <a:spLocks noGrp="1" noChangeArrowheads="1"/>
          </p:cNvSpPr>
          <p:nvPr>
            <p:ph type="title"/>
          </p:nvPr>
        </p:nvSpPr>
        <p:spPr/>
        <p:txBody>
          <a:bodyPr/>
          <a:lstStyle/>
          <a:p>
            <a:pPr eaLnBrk="1" hangingPunct="1"/>
            <a:r>
              <a:rPr lang="en-US">
                <a:latin typeface="Calibri"/>
                <a:cs typeface="Calibri"/>
              </a:rPr>
              <a:t>Dose considerations</a:t>
            </a:r>
          </a:p>
        </p:txBody>
      </p:sp>
      <p:pic>
        <p:nvPicPr>
          <p:cNvPr id="138244" name="Picture 3"/>
          <p:cNvPicPr>
            <a:picLocks noChangeAspect="1" noChangeArrowheads="1"/>
          </p:cNvPicPr>
          <p:nvPr/>
        </p:nvPicPr>
        <p:blipFill>
          <a:blip r:embed="rId3"/>
          <a:srcRect/>
          <a:stretch>
            <a:fillRect/>
          </a:stretch>
        </p:blipFill>
        <p:spPr bwMode="auto">
          <a:xfrm>
            <a:off x="1835150" y="1549400"/>
            <a:ext cx="4608513" cy="3776663"/>
          </a:xfrm>
          <a:prstGeom prst="rect">
            <a:avLst/>
          </a:prstGeom>
          <a:noFill/>
          <a:ln w="9525">
            <a:noFill/>
            <a:miter lim="800000"/>
            <a:headEnd/>
            <a:tailEnd/>
          </a:ln>
        </p:spPr>
      </p:pic>
      <p:sp>
        <p:nvSpPr>
          <p:cNvPr id="955397" name="Line 5"/>
          <p:cNvSpPr>
            <a:spLocks noChangeShapeType="1"/>
          </p:cNvSpPr>
          <p:nvPr/>
        </p:nvSpPr>
        <p:spPr bwMode="auto">
          <a:xfrm flipV="1">
            <a:off x="2971800" y="4206875"/>
            <a:ext cx="0" cy="1233488"/>
          </a:xfrm>
          <a:prstGeom prst="line">
            <a:avLst/>
          </a:prstGeom>
          <a:noFill/>
          <a:ln w="28575">
            <a:solidFill>
              <a:srgbClr val="1269B0"/>
            </a:solidFill>
            <a:round/>
            <a:headEnd/>
            <a:tailEnd/>
          </a:ln>
        </p:spPr>
        <p:txBody>
          <a:bodyPr wrap="none" anchor="ctr"/>
          <a:lstStyle/>
          <a:p>
            <a:endParaRPr lang="en-US">
              <a:latin typeface="Calibri"/>
              <a:cs typeface="Calibri"/>
            </a:endParaRPr>
          </a:p>
        </p:txBody>
      </p:sp>
      <p:sp>
        <p:nvSpPr>
          <p:cNvPr id="955398" name="Text Box 6"/>
          <p:cNvSpPr txBox="1">
            <a:spLocks noChangeArrowheads="1"/>
          </p:cNvSpPr>
          <p:nvPr/>
        </p:nvSpPr>
        <p:spPr bwMode="auto">
          <a:xfrm>
            <a:off x="2593975" y="5510213"/>
            <a:ext cx="3922713" cy="366712"/>
          </a:xfrm>
          <a:prstGeom prst="rect">
            <a:avLst/>
          </a:prstGeom>
          <a:noFill/>
          <a:ln w="9525">
            <a:noFill/>
            <a:miter lim="800000"/>
            <a:headEnd/>
            <a:tailEnd/>
          </a:ln>
        </p:spPr>
        <p:txBody>
          <a:bodyPr>
            <a:spAutoFit/>
          </a:bodyPr>
          <a:lstStyle/>
          <a:p>
            <a:pPr eaLnBrk="0" hangingPunct="0">
              <a:spcBef>
                <a:spcPct val="50000"/>
              </a:spcBef>
            </a:pPr>
            <a:r>
              <a:rPr lang="en-US" sz="1800" b="1" baseline="0" dirty="0">
                <a:solidFill>
                  <a:srgbClr val="1269B0"/>
                </a:solidFill>
                <a:latin typeface="Calibri"/>
                <a:cs typeface="Calibri"/>
              </a:rPr>
              <a:t>Effective dose from 1 CT scan</a:t>
            </a:r>
          </a:p>
        </p:txBody>
      </p:sp>
      <p:sp>
        <p:nvSpPr>
          <p:cNvPr id="955401" name="Line 9"/>
          <p:cNvSpPr>
            <a:spLocks noChangeShapeType="1"/>
          </p:cNvSpPr>
          <p:nvPr/>
        </p:nvSpPr>
        <p:spPr bwMode="auto">
          <a:xfrm rot="5400000" flipV="1">
            <a:off x="2792413" y="4027487"/>
            <a:ext cx="0" cy="358775"/>
          </a:xfrm>
          <a:prstGeom prst="line">
            <a:avLst/>
          </a:prstGeom>
          <a:noFill/>
          <a:ln w="28575">
            <a:solidFill>
              <a:srgbClr val="1269B0"/>
            </a:solidFill>
            <a:round/>
            <a:headEnd/>
            <a:tailEnd/>
          </a:ln>
        </p:spPr>
        <p:txBody>
          <a:bodyPr wrap="none" anchor="ctr"/>
          <a:lstStyle/>
          <a:p>
            <a:endParaRPr lang="en-US">
              <a:latin typeface="Calibri"/>
              <a:cs typeface="Calibri"/>
            </a:endParaRPr>
          </a:p>
        </p:txBody>
      </p:sp>
      <p:sp>
        <p:nvSpPr>
          <p:cNvPr id="955403" name="Oval 11"/>
          <p:cNvSpPr>
            <a:spLocks noChangeArrowheads="1"/>
          </p:cNvSpPr>
          <p:nvPr/>
        </p:nvSpPr>
        <p:spPr bwMode="auto">
          <a:xfrm>
            <a:off x="2492375" y="3490913"/>
            <a:ext cx="1077913" cy="969962"/>
          </a:xfrm>
          <a:prstGeom prst="ellipse">
            <a:avLst/>
          </a:prstGeom>
          <a:noFill/>
          <a:ln w="76200" cap="rnd">
            <a:solidFill>
              <a:srgbClr val="1269B0"/>
            </a:solidFill>
            <a:prstDash val="sysDot"/>
            <a:round/>
            <a:headEnd/>
            <a:tailEnd/>
          </a:ln>
        </p:spPr>
        <p:txBody>
          <a:bodyPr wrap="none" anchor="ctr"/>
          <a:lstStyle/>
          <a:p>
            <a:endParaRPr lang="en-US">
              <a:latin typeface="Calibri"/>
              <a:cs typeface="Calibri"/>
            </a:endParaRPr>
          </a:p>
        </p:txBody>
      </p:sp>
      <p:sp>
        <p:nvSpPr>
          <p:cNvPr id="138249" name="Line 12"/>
          <p:cNvSpPr>
            <a:spLocks noChangeShapeType="1"/>
          </p:cNvSpPr>
          <p:nvPr/>
        </p:nvSpPr>
        <p:spPr bwMode="auto">
          <a:xfrm flipV="1">
            <a:off x="2792413" y="1935163"/>
            <a:ext cx="3108325" cy="2511425"/>
          </a:xfrm>
          <a:prstGeom prst="line">
            <a:avLst/>
          </a:prstGeom>
          <a:noFill/>
          <a:ln w="57150">
            <a:solidFill>
              <a:srgbClr val="1269B0"/>
            </a:solidFill>
            <a:prstDash val="dash"/>
            <a:round/>
            <a:headEnd/>
            <a:tailEnd/>
          </a:ln>
        </p:spPr>
        <p:txBody>
          <a:bodyPr/>
          <a:lstStyle/>
          <a:p>
            <a:endParaRPr lang="en-US">
              <a:latin typeface="Calibri"/>
              <a:cs typeface="Calibri"/>
            </a:endParaRPr>
          </a:p>
        </p:txBody>
      </p:sp>
      <p:sp>
        <p:nvSpPr>
          <p:cNvPr id="138250" name="Rectangle 14"/>
          <p:cNvSpPr>
            <a:spLocks noChangeArrowheads="1"/>
          </p:cNvSpPr>
          <p:nvPr/>
        </p:nvSpPr>
        <p:spPr bwMode="auto">
          <a:xfrm>
            <a:off x="395536" y="106375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Incidence of solid cancer</a:t>
            </a:r>
            <a:r>
              <a:rPr lang="en-GB" sz="1800" baseline="0" dirty="0">
                <a:latin typeface="Calibri"/>
                <a:cs typeface="Calibri"/>
              </a:rPr>
              <a:t> </a:t>
            </a:r>
            <a:r>
              <a:rPr lang="en-GB" sz="1800" b="0" baseline="0" dirty="0">
                <a:latin typeface="Calibri"/>
                <a:cs typeface="Calibri"/>
              </a:rPr>
              <a:t>(atomic bomb survivors)</a:t>
            </a:r>
          </a:p>
        </p:txBody>
      </p:sp>
      <p:sp>
        <p:nvSpPr>
          <p:cNvPr id="2" name="Slide Number Placeholder 1">
            <a:extLst>
              <a:ext uri="{FF2B5EF4-FFF2-40B4-BE49-F238E27FC236}">
                <a16:creationId xmlns:a16="http://schemas.microsoft.com/office/drawing/2014/main" id="{7861BF42-7D2C-6144-A8D5-EF8C321469C9}"/>
              </a:ext>
            </a:extLst>
          </p:cNvPr>
          <p:cNvSpPr>
            <a:spLocks noGrp="1"/>
          </p:cNvSpPr>
          <p:nvPr>
            <p:ph type="sldNum" sz="quarter" idx="4"/>
          </p:nvPr>
        </p:nvSpPr>
        <p:spPr/>
        <p:txBody>
          <a:bodyPr/>
          <a:lstStyle/>
          <a:p>
            <a:fld id="{79594931-7310-8546-9CE2-0B8C244628BE}" type="slidenum">
              <a:rPr lang="en-US" smtClean="0"/>
              <a:pPr/>
              <a:t>44</a:t>
            </a:fld>
            <a:endParaRPr lang="en-US"/>
          </a:p>
        </p:txBody>
      </p:sp>
    </p:spTree>
    <p:extLst>
      <p:ext uri="{BB962C8B-B14F-4D97-AF65-F5344CB8AC3E}">
        <p14:creationId xmlns:p14="http://schemas.microsoft.com/office/powerpoint/2010/main" val="78375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5397"/>
                                        </p:tgtEl>
                                        <p:attrNameLst>
                                          <p:attrName>style.visibility</p:attrName>
                                        </p:attrNameLst>
                                      </p:cBhvr>
                                      <p:to>
                                        <p:strVal val="visible"/>
                                      </p:to>
                                    </p:set>
                                    <p:animEffect transition="in" filter="fade">
                                      <p:cBhvr>
                                        <p:cTn id="7" dur="500"/>
                                        <p:tgtEl>
                                          <p:spTgt spid="9553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5401"/>
                                        </p:tgtEl>
                                        <p:attrNameLst>
                                          <p:attrName>style.visibility</p:attrName>
                                        </p:attrNameLst>
                                      </p:cBhvr>
                                      <p:to>
                                        <p:strVal val="visible"/>
                                      </p:to>
                                    </p:set>
                                    <p:animEffect transition="in" filter="fade">
                                      <p:cBhvr>
                                        <p:cTn id="10" dur="500"/>
                                        <p:tgtEl>
                                          <p:spTgt spid="9554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5398"/>
                                        </p:tgtEl>
                                        <p:attrNameLst>
                                          <p:attrName>style.visibility</p:attrName>
                                        </p:attrNameLst>
                                      </p:cBhvr>
                                      <p:to>
                                        <p:strVal val="visible"/>
                                      </p:to>
                                    </p:set>
                                    <p:animEffect transition="in" filter="fade">
                                      <p:cBhvr>
                                        <p:cTn id="13" dur="500"/>
                                        <p:tgtEl>
                                          <p:spTgt spid="955398"/>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955403"/>
                                        </p:tgtEl>
                                        <p:attrNameLst>
                                          <p:attrName>style.visibility</p:attrName>
                                        </p:attrNameLst>
                                      </p:cBhvr>
                                      <p:to>
                                        <p:strVal val="visible"/>
                                      </p:to>
                                    </p:set>
                                    <p:animEffect transition="in" filter="wipe(down)">
                                      <p:cBhvr>
                                        <p:cTn id="17" dur="500"/>
                                        <p:tgtEl>
                                          <p:spTgt spid="955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397" grpId="0" animBg="1"/>
      <p:bldP spid="955398" grpId="0"/>
      <p:bldP spid="955401" grpId="0" animBg="1"/>
      <p:bldP spid="955403"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Rectangle 8"/>
          <p:cNvSpPr>
            <a:spLocks noGrp="1" noChangeArrowheads="1"/>
          </p:cNvSpPr>
          <p:nvPr>
            <p:ph type="title"/>
          </p:nvPr>
        </p:nvSpPr>
        <p:spPr/>
        <p:txBody>
          <a:bodyPr/>
          <a:lstStyle/>
          <a:p>
            <a:pPr eaLnBrk="1" hangingPunct="1"/>
            <a:r>
              <a:rPr lang="en-US">
                <a:latin typeface="Calibri"/>
                <a:cs typeface="Calibri"/>
              </a:rPr>
              <a:t>Dose considerations</a:t>
            </a:r>
          </a:p>
        </p:txBody>
      </p:sp>
      <p:sp>
        <p:nvSpPr>
          <p:cNvPr id="139267" name="Rectangle 239"/>
          <p:cNvSpPr>
            <a:spLocks noChangeArrowheads="1"/>
          </p:cNvSpPr>
          <p:nvPr/>
        </p:nvSpPr>
        <p:spPr bwMode="auto">
          <a:xfrm>
            <a:off x="395536" y="1052736"/>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Atomic bomb survivors vs. nuclear workers</a:t>
            </a:r>
            <a:endParaRPr lang="en-GB" sz="1800" b="0" baseline="0" dirty="0">
              <a:latin typeface="Calibri"/>
              <a:cs typeface="Calibri"/>
            </a:endParaRPr>
          </a:p>
        </p:txBody>
      </p:sp>
      <p:sp>
        <p:nvSpPr>
          <p:cNvPr id="139268" name="Rectangle 240"/>
          <p:cNvSpPr>
            <a:spLocks noChangeArrowheads="1"/>
          </p:cNvSpPr>
          <p:nvPr/>
        </p:nvSpPr>
        <p:spPr bwMode="auto">
          <a:xfrm>
            <a:off x="827088" y="1966913"/>
            <a:ext cx="7921625" cy="2655471"/>
          </a:xfrm>
          <a:prstGeom prst="rect">
            <a:avLst/>
          </a:prstGeom>
          <a:noFill/>
          <a:ln w="9525">
            <a:noFill/>
            <a:miter lim="800000"/>
            <a:headEnd/>
            <a:tailEnd/>
          </a:ln>
        </p:spPr>
        <p:txBody>
          <a:bodyPr>
            <a:spAutoFit/>
          </a:bodyPr>
          <a:lstStyle/>
          <a:p>
            <a:pPr>
              <a:lnSpc>
                <a:spcPct val="120000"/>
              </a:lnSpc>
            </a:pPr>
            <a:endParaRPr lang="en-US" sz="1800" baseline="0" dirty="0">
              <a:solidFill>
                <a:srgbClr val="CC0000"/>
              </a:solidFill>
              <a:latin typeface="Calibri"/>
              <a:cs typeface="Calibri"/>
            </a:endParaRPr>
          </a:p>
          <a:p>
            <a:pPr>
              <a:lnSpc>
                <a:spcPct val="120000"/>
              </a:lnSpc>
            </a:pPr>
            <a:r>
              <a:rPr lang="en-US" sz="1800" baseline="0" dirty="0">
                <a:solidFill>
                  <a:srgbClr val="CC0000"/>
                </a:solidFill>
                <a:latin typeface="Calibri"/>
                <a:cs typeface="Calibri"/>
              </a:rPr>
              <a:t>		</a:t>
            </a:r>
            <a:r>
              <a:rPr lang="en-US" b="1" baseline="0" dirty="0">
                <a:solidFill>
                  <a:srgbClr val="1269B0"/>
                </a:solidFill>
                <a:latin typeface="Calibri"/>
                <a:cs typeface="Calibri"/>
              </a:rPr>
              <a:t>Atomic bomb survivors</a:t>
            </a:r>
            <a:r>
              <a:rPr lang="en-US" sz="1800" b="1" baseline="0" dirty="0">
                <a:solidFill>
                  <a:srgbClr val="1269B0"/>
                </a:solidFill>
                <a:latin typeface="Calibri"/>
                <a:cs typeface="Calibri"/>
              </a:rPr>
              <a:t>	</a:t>
            </a:r>
            <a:r>
              <a:rPr lang="en-US" b="1" baseline="0" dirty="0">
                <a:solidFill>
                  <a:srgbClr val="1269B0"/>
                </a:solidFill>
                <a:latin typeface="Calibri"/>
                <a:cs typeface="Calibri"/>
              </a:rPr>
              <a:t>Nuclear workers</a:t>
            </a:r>
          </a:p>
          <a:p>
            <a:pPr>
              <a:lnSpc>
                <a:spcPct val="120000"/>
              </a:lnSpc>
            </a:pPr>
            <a:r>
              <a:rPr lang="en-US" sz="1600" b="1" u="sng" baseline="0" dirty="0">
                <a:solidFill>
                  <a:srgbClr val="1269B0"/>
                </a:solidFill>
                <a:latin typeface="Calibri"/>
                <a:cs typeface="Calibri"/>
              </a:rPr>
              <a:t>		(Preston et al. 2003)		(</a:t>
            </a:r>
            <a:r>
              <a:rPr lang="en-US" sz="1600" b="1" u="sng" baseline="0" dirty="0" err="1">
                <a:solidFill>
                  <a:srgbClr val="1269B0"/>
                </a:solidFill>
                <a:latin typeface="Calibri"/>
                <a:cs typeface="Calibri"/>
              </a:rPr>
              <a:t>Cardis</a:t>
            </a:r>
            <a:r>
              <a:rPr lang="en-US" sz="1600" b="1" u="sng" baseline="0" dirty="0">
                <a:solidFill>
                  <a:srgbClr val="1269B0"/>
                </a:solidFill>
                <a:latin typeface="Calibri"/>
                <a:cs typeface="Calibri"/>
              </a:rPr>
              <a:t> et al. 2005)		</a:t>
            </a:r>
          </a:p>
          <a:p>
            <a:pPr>
              <a:lnSpc>
                <a:spcPct val="120000"/>
              </a:lnSpc>
            </a:pPr>
            <a:endParaRPr lang="en-US" sz="1600" u="sng" baseline="0" dirty="0">
              <a:solidFill>
                <a:srgbClr val="CC0000"/>
              </a:solidFill>
              <a:latin typeface="Calibri"/>
              <a:cs typeface="Calibri"/>
            </a:endParaRPr>
          </a:p>
          <a:p>
            <a:pPr>
              <a:lnSpc>
                <a:spcPct val="120000"/>
              </a:lnSpc>
            </a:pPr>
            <a:r>
              <a:rPr lang="en-US" baseline="0" dirty="0">
                <a:latin typeface="Calibri"/>
                <a:cs typeface="Calibri"/>
              </a:rPr>
              <a:t>Mean dose 	20 </a:t>
            </a:r>
            <a:r>
              <a:rPr lang="en-US" baseline="0" dirty="0" err="1">
                <a:latin typeface="Calibri"/>
                <a:cs typeface="Calibri"/>
              </a:rPr>
              <a:t>mSv</a:t>
            </a:r>
            <a:r>
              <a:rPr lang="en-US" baseline="0" dirty="0">
                <a:latin typeface="Calibri"/>
                <a:cs typeface="Calibri"/>
              </a:rPr>
              <a:t> (colon)		20 </a:t>
            </a:r>
            <a:r>
              <a:rPr lang="en-US" baseline="0" dirty="0" err="1">
                <a:latin typeface="Calibri"/>
                <a:cs typeface="Calibri"/>
              </a:rPr>
              <a:t>mSv</a:t>
            </a:r>
            <a:r>
              <a:rPr lang="en-US" baseline="0" dirty="0">
                <a:latin typeface="Calibri"/>
                <a:cs typeface="Calibri"/>
              </a:rPr>
              <a:t> (colon)</a:t>
            </a:r>
          </a:p>
          <a:p>
            <a:pPr>
              <a:lnSpc>
                <a:spcPct val="120000"/>
              </a:lnSpc>
            </a:pPr>
            <a:endParaRPr lang="en-US" baseline="0" dirty="0">
              <a:latin typeface="Calibri"/>
              <a:cs typeface="Calibri"/>
            </a:endParaRPr>
          </a:p>
          <a:p>
            <a:pPr>
              <a:lnSpc>
                <a:spcPct val="120000"/>
              </a:lnSpc>
            </a:pPr>
            <a:r>
              <a:rPr lang="en-US" baseline="0" dirty="0">
                <a:latin typeface="Calibri"/>
                <a:cs typeface="Calibri"/>
              </a:rPr>
              <a:t>ERR solid cancer	0.93/Sv			0.87/Sv	</a:t>
            </a:r>
          </a:p>
          <a:p>
            <a:pPr>
              <a:lnSpc>
                <a:spcPct val="120000"/>
              </a:lnSpc>
            </a:pPr>
            <a:r>
              <a:rPr lang="en-US" sz="1800" u="sng" baseline="0" dirty="0">
                <a:latin typeface="Calibri"/>
                <a:cs typeface="Calibri"/>
              </a:rPr>
              <a:t>								</a:t>
            </a:r>
          </a:p>
        </p:txBody>
      </p:sp>
      <p:sp>
        <p:nvSpPr>
          <p:cNvPr id="139269" name="Rectangle 241"/>
          <p:cNvSpPr>
            <a:spLocks noChangeArrowheads="1"/>
          </p:cNvSpPr>
          <p:nvPr/>
        </p:nvSpPr>
        <p:spPr bwMode="auto">
          <a:xfrm>
            <a:off x="900113" y="4868863"/>
            <a:ext cx="5184775" cy="649287"/>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None/>
            </a:pPr>
            <a:r>
              <a:rPr lang="en-GB" sz="1600" b="0" baseline="0">
                <a:latin typeface="Calibri"/>
                <a:cs typeface="Calibri"/>
              </a:rPr>
              <a:t>ERR: Excess Relative Risk</a:t>
            </a:r>
            <a:endParaRPr lang="el-GR" sz="1600" b="0" baseline="-25000">
              <a:latin typeface="Calibri"/>
              <a:cs typeface="Calibri"/>
            </a:endParaRPr>
          </a:p>
        </p:txBody>
      </p:sp>
      <p:sp>
        <p:nvSpPr>
          <p:cNvPr id="2" name="Slide Number Placeholder 1">
            <a:extLst>
              <a:ext uri="{FF2B5EF4-FFF2-40B4-BE49-F238E27FC236}">
                <a16:creationId xmlns:a16="http://schemas.microsoft.com/office/drawing/2014/main" id="{636B7631-EEAB-8A49-8454-415B37E74401}"/>
              </a:ext>
            </a:extLst>
          </p:cNvPr>
          <p:cNvSpPr>
            <a:spLocks noGrp="1"/>
          </p:cNvSpPr>
          <p:nvPr>
            <p:ph type="sldNum" sz="quarter" idx="4"/>
          </p:nvPr>
        </p:nvSpPr>
        <p:spPr/>
        <p:txBody>
          <a:bodyPr/>
          <a:lstStyle/>
          <a:p>
            <a:fld id="{79594931-7310-8546-9CE2-0B8C244628BE}" type="slidenum">
              <a:rPr lang="en-US" smtClean="0"/>
              <a:pPr/>
              <a:t>45</a:t>
            </a:fld>
            <a:endParaRPr lang="en-US"/>
          </a:p>
        </p:txBody>
      </p:sp>
    </p:spTree>
    <p:extLst>
      <p:ext uri="{BB962C8B-B14F-4D97-AF65-F5344CB8AC3E}">
        <p14:creationId xmlns:p14="http://schemas.microsoft.com/office/powerpoint/2010/main" val="4173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0" name="Rectangle 6"/>
          <p:cNvSpPr>
            <a:spLocks noGrp="1" noChangeArrowheads="1"/>
          </p:cNvSpPr>
          <p:nvPr>
            <p:ph type="title"/>
          </p:nvPr>
        </p:nvSpPr>
        <p:spPr/>
        <p:txBody>
          <a:bodyPr/>
          <a:lstStyle/>
          <a:p>
            <a:pPr eaLnBrk="1" hangingPunct="1"/>
            <a:r>
              <a:rPr lang="en-US">
                <a:latin typeface="Calibri"/>
                <a:cs typeface="Calibri"/>
              </a:rPr>
              <a:t>Dose considerations</a:t>
            </a:r>
          </a:p>
        </p:txBody>
      </p:sp>
      <p:sp>
        <p:nvSpPr>
          <p:cNvPr id="140291" name="Line 9"/>
          <p:cNvSpPr>
            <a:spLocks noChangeShapeType="1"/>
          </p:cNvSpPr>
          <p:nvPr/>
        </p:nvSpPr>
        <p:spPr bwMode="auto">
          <a:xfrm>
            <a:off x="1587500" y="4068763"/>
            <a:ext cx="5537200" cy="1587"/>
          </a:xfrm>
          <a:prstGeom prst="line">
            <a:avLst/>
          </a:prstGeom>
          <a:noFill/>
          <a:ln w="11113">
            <a:solidFill>
              <a:srgbClr val="000000"/>
            </a:solidFill>
            <a:round/>
            <a:headEnd/>
            <a:tailEnd/>
          </a:ln>
        </p:spPr>
        <p:txBody>
          <a:bodyPr/>
          <a:lstStyle/>
          <a:p>
            <a:endParaRPr lang="en-US">
              <a:latin typeface="Calibri"/>
              <a:cs typeface="Calibri"/>
            </a:endParaRPr>
          </a:p>
        </p:txBody>
      </p:sp>
      <p:sp>
        <p:nvSpPr>
          <p:cNvPr id="140292" name="Line 10"/>
          <p:cNvSpPr>
            <a:spLocks noChangeShapeType="1"/>
          </p:cNvSpPr>
          <p:nvPr/>
        </p:nvSpPr>
        <p:spPr bwMode="auto">
          <a:xfrm>
            <a:off x="1587500" y="3070225"/>
            <a:ext cx="5537200" cy="1588"/>
          </a:xfrm>
          <a:prstGeom prst="line">
            <a:avLst/>
          </a:prstGeom>
          <a:noFill/>
          <a:ln w="11113">
            <a:solidFill>
              <a:srgbClr val="000000"/>
            </a:solidFill>
            <a:round/>
            <a:headEnd/>
            <a:tailEnd/>
          </a:ln>
        </p:spPr>
        <p:txBody>
          <a:bodyPr/>
          <a:lstStyle/>
          <a:p>
            <a:endParaRPr lang="en-US">
              <a:latin typeface="Calibri"/>
              <a:cs typeface="Calibri"/>
            </a:endParaRPr>
          </a:p>
        </p:txBody>
      </p:sp>
      <p:sp>
        <p:nvSpPr>
          <p:cNvPr id="140293" name="Line 11"/>
          <p:cNvSpPr>
            <a:spLocks noChangeShapeType="1"/>
          </p:cNvSpPr>
          <p:nvPr/>
        </p:nvSpPr>
        <p:spPr bwMode="auto">
          <a:xfrm>
            <a:off x="1587500" y="2070100"/>
            <a:ext cx="5537200" cy="1588"/>
          </a:xfrm>
          <a:prstGeom prst="line">
            <a:avLst/>
          </a:prstGeom>
          <a:noFill/>
          <a:ln w="11113">
            <a:solidFill>
              <a:srgbClr val="000000"/>
            </a:solidFill>
            <a:round/>
            <a:headEnd/>
            <a:tailEnd/>
          </a:ln>
        </p:spPr>
        <p:txBody>
          <a:bodyPr/>
          <a:lstStyle/>
          <a:p>
            <a:endParaRPr lang="en-US">
              <a:latin typeface="Calibri"/>
              <a:cs typeface="Calibri"/>
            </a:endParaRPr>
          </a:p>
        </p:txBody>
      </p:sp>
      <p:sp>
        <p:nvSpPr>
          <p:cNvPr id="140294" name="Line 12"/>
          <p:cNvSpPr>
            <a:spLocks noChangeShapeType="1"/>
          </p:cNvSpPr>
          <p:nvPr/>
        </p:nvSpPr>
        <p:spPr bwMode="auto">
          <a:xfrm>
            <a:off x="1581150" y="2063750"/>
            <a:ext cx="5543550" cy="1588"/>
          </a:xfrm>
          <a:prstGeom prst="line">
            <a:avLst/>
          </a:prstGeom>
          <a:noFill/>
          <a:ln w="11113">
            <a:solidFill>
              <a:srgbClr val="808080"/>
            </a:solidFill>
            <a:round/>
            <a:headEnd/>
            <a:tailEnd/>
          </a:ln>
        </p:spPr>
        <p:txBody>
          <a:bodyPr/>
          <a:lstStyle/>
          <a:p>
            <a:endParaRPr lang="en-US">
              <a:latin typeface="Calibri"/>
              <a:cs typeface="Calibri"/>
            </a:endParaRPr>
          </a:p>
        </p:txBody>
      </p:sp>
      <p:sp>
        <p:nvSpPr>
          <p:cNvPr id="140295" name="Line 13"/>
          <p:cNvSpPr>
            <a:spLocks noChangeShapeType="1"/>
          </p:cNvSpPr>
          <p:nvPr/>
        </p:nvSpPr>
        <p:spPr bwMode="auto">
          <a:xfrm>
            <a:off x="7124700" y="2063750"/>
            <a:ext cx="1588" cy="3005138"/>
          </a:xfrm>
          <a:prstGeom prst="line">
            <a:avLst/>
          </a:prstGeom>
          <a:noFill/>
          <a:ln w="11113">
            <a:solidFill>
              <a:srgbClr val="808080"/>
            </a:solidFill>
            <a:round/>
            <a:headEnd/>
            <a:tailEnd/>
          </a:ln>
        </p:spPr>
        <p:txBody>
          <a:bodyPr/>
          <a:lstStyle/>
          <a:p>
            <a:endParaRPr lang="en-US">
              <a:latin typeface="Calibri"/>
              <a:cs typeface="Calibri"/>
            </a:endParaRPr>
          </a:p>
        </p:txBody>
      </p:sp>
      <p:sp>
        <p:nvSpPr>
          <p:cNvPr id="140296" name="Line 14"/>
          <p:cNvSpPr>
            <a:spLocks noChangeShapeType="1"/>
          </p:cNvSpPr>
          <p:nvPr/>
        </p:nvSpPr>
        <p:spPr bwMode="auto">
          <a:xfrm flipH="1">
            <a:off x="1581150" y="5068888"/>
            <a:ext cx="5543550" cy="1587"/>
          </a:xfrm>
          <a:prstGeom prst="line">
            <a:avLst/>
          </a:prstGeom>
          <a:noFill/>
          <a:ln w="11113">
            <a:solidFill>
              <a:srgbClr val="808080"/>
            </a:solidFill>
            <a:round/>
            <a:headEnd/>
            <a:tailEnd/>
          </a:ln>
        </p:spPr>
        <p:txBody>
          <a:bodyPr/>
          <a:lstStyle/>
          <a:p>
            <a:endParaRPr lang="en-US">
              <a:latin typeface="Calibri"/>
              <a:cs typeface="Calibri"/>
            </a:endParaRPr>
          </a:p>
        </p:txBody>
      </p:sp>
      <p:sp>
        <p:nvSpPr>
          <p:cNvPr id="140297" name="Line 15"/>
          <p:cNvSpPr>
            <a:spLocks noChangeShapeType="1"/>
          </p:cNvSpPr>
          <p:nvPr/>
        </p:nvSpPr>
        <p:spPr bwMode="auto">
          <a:xfrm flipV="1">
            <a:off x="1581150" y="2063750"/>
            <a:ext cx="1588" cy="3005138"/>
          </a:xfrm>
          <a:prstGeom prst="line">
            <a:avLst/>
          </a:prstGeom>
          <a:noFill/>
          <a:ln w="11113">
            <a:solidFill>
              <a:srgbClr val="808080"/>
            </a:solidFill>
            <a:round/>
            <a:headEnd/>
            <a:tailEnd/>
          </a:ln>
        </p:spPr>
        <p:txBody>
          <a:bodyPr/>
          <a:lstStyle/>
          <a:p>
            <a:endParaRPr lang="en-US">
              <a:latin typeface="Calibri"/>
              <a:cs typeface="Calibri"/>
            </a:endParaRPr>
          </a:p>
        </p:txBody>
      </p:sp>
      <p:sp>
        <p:nvSpPr>
          <p:cNvPr id="140298" name="Rectangle 16"/>
          <p:cNvSpPr>
            <a:spLocks noChangeArrowheads="1"/>
          </p:cNvSpPr>
          <p:nvPr/>
        </p:nvSpPr>
        <p:spPr bwMode="auto">
          <a:xfrm>
            <a:off x="1879600" y="4167188"/>
            <a:ext cx="398463" cy="901700"/>
          </a:xfrm>
          <a:prstGeom prst="rect">
            <a:avLst/>
          </a:prstGeom>
          <a:solidFill>
            <a:srgbClr val="DDDDDD"/>
          </a:solidFill>
          <a:ln w="9525">
            <a:noFill/>
            <a:miter lim="800000"/>
            <a:headEnd/>
            <a:tailEnd/>
          </a:ln>
        </p:spPr>
        <p:txBody>
          <a:bodyPr/>
          <a:lstStyle/>
          <a:p>
            <a:endParaRPr lang="en-US">
              <a:latin typeface="Calibri"/>
              <a:cs typeface="Calibri"/>
            </a:endParaRPr>
          </a:p>
        </p:txBody>
      </p:sp>
      <p:sp>
        <p:nvSpPr>
          <p:cNvPr id="140299" name="Rectangle 17"/>
          <p:cNvSpPr>
            <a:spLocks noChangeArrowheads="1"/>
          </p:cNvSpPr>
          <p:nvPr/>
        </p:nvSpPr>
        <p:spPr bwMode="auto">
          <a:xfrm>
            <a:off x="1887538" y="4175125"/>
            <a:ext cx="377825" cy="882650"/>
          </a:xfrm>
          <a:prstGeom prst="rect">
            <a:avLst/>
          </a:prstGeom>
          <a:noFill/>
          <a:ln w="17463">
            <a:solidFill>
              <a:srgbClr val="000000"/>
            </a:solidFill>
            <a:miter lim="800000"/>
            <a:headEnd/>
            <a:tailEnd/>
          </a:ln>
        </p:spPr>
        <p:txBody>
          <a:bodyPr/>
          <a:lstStyle/>
          <a:p>
            <a:endParaRPr lang="en-US">
              <a:latin typeface="Calibri"/>
              <a:cs typeface="Calibri"/>
            </a:endParaRPr>
          </a:p>
        </p:txBody>
      </p:sp>
      <p:sp>
        <p:nvSpPr>
          <p:cNvPr id="140300" name="Rectangle 18"/>
          <p:cNvSpPr>
            <a:spLocks noChangeArrowheads="1"/>
          </p:cNvSpPr>
          <p:nvPr/>
        </p:nvSpPr>
        <p:spPr bwMode="auto">
          <a:xfrm>
            <a:off x="3265488" y="4246563"/>
            <a:ext cx="396875" cy="822325"/>
          </a:xfrm>
          <a:prstGeom prst="rect">
            <a:avLst/>
          </a:prstGeom>
          <a:solidFill>
            <a:srgbClr val="DDDDDD"/>
          </a:solidFill>
          <a:ln w="9525">
            <a:noFill/>
            <a:miter lim="800000"/>
            <a:headEnd/>
            <a:tailEnd/>
          </a:ln>
        </p:spPr>
        <p:txBody>
          <a:bodyPr/>
          <a:lstStyle/>
          <a:p>
            <a:endParaRPr lang="en-US">
              <a:latin typeface="Calibri"/>
              <a:cs typeface="Calibri"/>
            </a:endParaRPr>
          </a:p>
        </p:txBody>
      </p:sp>
      <p:sp>
        <p:nvSpPr>
          <p:cNvPr id="140301" name="Rectangle 19"/>
          <p:cNvSpPr>
            <a:spLocks noChangeArrowheads="1"/>
          </p:cNvSpPr>
          <p:nvPr/>
        </p:nvSpPr>
        <p:spPr bwMode="auto">
          <a:xfrm>
            <a:off x="3273425" y="4254500"/>
            <a:ext cx="381000" cy="803275"/>
          </a:xfrm>
          <a:prstGeom prst="rect">
            <a:avLst/>
          </a:prstGeom>
          <a:noFill/>
          <a:ln w="17463">
            <a:solidFill>
              <a:srgbClr val="000000"/>
            </a:solidFill>
            <a:miter lim="800000"/>
            <a:headEnd/>
            <a:tailEnd/>
          </a:ln>
        </p:spPr>
        <p:txBody>
          <a:bodyPr/>
          <a:lstStyle/>
          <a:p>
            <a:endParaRPr lang="en-US">
              <a:latin typeface="Calibri"/>
              <a:cs typeface="Calibri"/>
            </a:endParaRPr>
          </a:p>
        </p:txBody>
      </p:sp>
      <p:sp>
        <p:nvSpPr>
          <p:cNvPr id="140302" name="Rectangle 20"/>
          <p:cNvSpPr>
            <a:spLocks noChangeArrowheads="1"/>
          </p:cNvSpPr>
          <p:nvPr/>
        </p:nvSpPr>
        <p:spPr bwMode="auto">
          <a:xfrm>
            <a:off x="4651375" y="4657725"/>
            <a:ext cx="396875" cy="411163"/>
          </a:xfrm>
          <a:prstGeom prst="rect">
            <a:avLst/>
          </a:prstGeom>
          <a:solidFill>
            <a:srgbClr val="DDDDDD"/>
          </a:solidFill>
          <a:ln w="9525">
            <a:noFill/>
            <a:miter lim="800000"/>
            <a:headEnd/>
            <a:tailEnd/>
          </a:ln>
        </p:spPr>
        <p:txBody>
          <a:bodyPr/>
          <a:lstStyle/>
          <a:p>
            <a:endParaRPr lang="en-US">
              <a:latin typeface="Calibri"/>
              <a:cs typeface="Calibri"/>
            </a:endParaRPr>
          </a:p>
        </p:txBody>
      </p:sp>
      <p:sp>
        <p:nvSpPr>
          <p:cNvPr id="140303" name="Rectangle 21"/>
          <p:cNvSpPr>
            <a:spLocks noChangeArrowheads="1"/>
          </p:cNvSpPr>
          <p:nvPr/>
        </p:nvSpPr>
        <p:spPr bwMode="auto">
          <a:xfrm>
            <a:off x="4656138" y="4665663"/>
            <a:ext cx="381000" cy="392112"/>
          </a:xfrm>
          <a:prstGeom prst="rect">
            <a:avLst/>
          </a:prstGeom>
          <a:noFill/>
          <a:ln w="17463">
            <a:solidFill>
              <a:srgbClr val="000000"/>
            </a:solidFill>
            <a:miter lim="800000"/>
            <a:headEnd/>
            <a:tailEnd/>
          </a:ln>
        </p:spPr>
        <p:txBody>
          <a:bodyPr/>
          <a:lstStyle/>
          <a:p>
            <a:endParaRPr lang="en-US">
              <a:latin typeface="Calibri"/>
              <a:cs typeface="Calibri"/>
            </a:endParaRPr>
          </a:p>
        </p:txBody>
      </p:sp>
      <p:sp>
        <p:nvSpPr>
          <p:cNvPr id="140304" name="Rectangle 22"/>
          <p:cNvSpPr>
            <a:spLocks noChangeArrowheads="1"/>
          </p:cNvSpPr>
          <p:nvPr/>
        </p:nvSpPr>
        <p:spPr bwMode="auto">
          <a:xfrm>
            <a:off x="6037263" y="4859338"/>
            <a:ext cx="396875" cy="209550"/>
          </a:xfrm>
          <a:prstGeom prst="rect">
            <a:avLst/>
          </a:prstGeom>
          <a:solidFill>
            <a:srgbClr val="DDDDDD"/>
          </a:solidFill>
          <a:ln w="9525">
            <a:noFill/>
            <a:miter lim="800000"/>
            <a:headEnd/>
            <a:tailEnd/>
          </a:ln>
        </p:spPr>
        <p:txBody>
          <a:bodyPr/>
          <a:lstStyle/>
          <a:p>
            <a:endParaRPr lang="en-US">
              <a:latin typeface="Calibri"/>
              <a:cs typeface="Calibri"/>
            </a:endParaRPr>
          </a:p>
        </p:txBody>
      </p:sp>
      <p:sp>
        <p:nvSpPr>
          <p:cNvPr id="140305" name="Rectangle 23"/>
          <p:cNvSpPr>
            <a:spLocks noChangeArrowheads="1"/>
          </p:cNvSpPr>
          <p:nvPr/>
        </p:nvSpPr>
        <p:spPr bwMode="auto">
          <a:xfrm>
            <a:off x="6045200" y="4864100"/>
            <a:ext cx="377825" cy="193675"/>
          </a:xfrm>
          <a:prstGeom prst="rect">
            <a:avLst/>
          </a:prstGeom>
          <a:noFill/>
          <a:ln w="17463">
            <a:solidFill>
              <a:srgbClr val="000000"/>
            </a:solidFill>
            <a:miter lim="800000"/>
            <a:headEnd/>
            <a:tailEnd/>
          </a:ln>
        </p:spPr>
        <p:txBody>
          <a:bodyPr/>
          <a:lstStyle/>
          <a:p>
            <a:endParaRPr lang="en-US">
              <a:latin typeface="Calibri"/>
              <a:cs typeface="Calibri"/>
            </a:endParaRPr>
          </a:p>
        </p:txBody>
      </p:sp>
      <p:sp>
        <p:nvSpPr>
          <p:cNvPr id="140306" name="Rectangle 24"/>
          <p:cNvSpPr>
            <a:spLocks noChangeArrowheads="1"/>
          </p:cNvSpPr>
          <p:nvPr/>
        </p:nvSpPr>
        <p:spPr bwMode="auto">
          <a:xfrm>
            <a:off x="2278063" y="2408238"/>
            <a:ext cx="396875" cy="2660650"/>
          </a:xfrm>
          <a:prstGeom prst="rect">
            <a:avLst/>
          </a:prstGeom>
          <a:solidFill>
            <a:srgbClr val="1269B0"/>
          </a:solidFill>
          <a:ln w="9525">
            <a:noFill/>
            <a:miter lim="800000"/>
            <a:headEnd/>
            <a:tailEnd/>
          </a:ln>
        </p:spPr>
        <p:txBody>
          <a:bodyPr/>
          <a:lstStyle/>
          <a:p>
            <a:endParaRPr lang="en-US">
              <a:latin typeface="Calibri"/>
              <a:cs typeface="Calibri"/>
            </a:endParaRPr>
          </a:p>
        </p:txBody>
      </p:sp>
      <p:sp>
        <p:nvSpPr>
          <p:cNvPr id="140307" name="Rectangle 25"/>
          <p:cNvSpPr>
            <a:spLocks noChangeArrowheads="1"/>
          </p:cNvSpPr>
          <p:nvPr/>
        </p:nvSpPr>
        <p:spPr bwMode="auto">
          <a:xfrm>
            <a:off x="2281238" y="2413000"/>
            <a:ext cx="381000" cy="2644775"/>
          </a:xfrm>
          <a:prstGeom prst="rect">
            <a:avLst/>
          </a:prstGeom>
          <a:noFill/>
          <a:ln w="17463">
            <a:solidFill>
              <a:srgbClr val="000000"/>
            </a:solidFill>
            <a:miter lim="800000"/>
            <a:headEnd/>
            <a:tailEnd/>
          </a:ln>
        </p:spPr>
        <p:txBody>
          <a:bodyPr/>
          <a:lstStyle/>
          <a:p>
            <a:endParaRPr lang="en-US">
              <a:latin typeface="Calibri"/>
              <a:cs typeface="Calibri"/>
            </a:endParaRPr>
          </a:p>
        </p:txBody>
      </p:sp>
      <p:sp>
        <p:nvSpPr>
          <p:cNvPr id="140308" name="Rectangle 26"/>
          <p:cNvSpPr>
            <a:spLocks noChangeArrowheads="1"/>
          </p:cNvSpPr>
          <p:nvPr/>
        </p:nvSpPr>
        <p:spPr bwMode="auto">
          <a:xfrm>
            <a:off x="3662363" y="3536950"/>
            <a:ext cx="393700" cy="1531938"/>
          </a:xfrm>
          <a:prstGeom prst="rect">
            <a:avLst/>
          </a:prstGeom>
          <a:solidFill>
            <a:srgbClr val="1269B0"/>
          </a:solidFill>
          <a:ln w="9525">
            <a:noFill/>
            <a:miter lim="800000"/>
            <a:headEnd/>
            <a:tailEnd/>
          </a:ln>
        </p:spPr>
        <p:txBody>
          <a:bodyPr/>
          <a:lstStyle/>
          <a:p>
            <a:endParaRPr lang="en-US">
              <a:latin typeface="Calibri"/>
              <a:cs typeface="Calibri"/>
            </a:endParaRPr>
          </a:p>
        </p:txBody>
      </p:sp>
      <p:sp>
        <p:nvSpPr>
          <p:cNvPr id="140309" name="Rectangle 27"/>
          <p:cNvSpPr>
            <a:spLocks noChangeArrowheads="1"/>
          </p:cNvSpPr>
          <p:nvPr/>
        </p:nvSpPr>
        <p:spPr bwMode="auto">
          <a:xfrm>
            <a:off x="3670300" y="3541713"/>
            <a:ext cx="377825" cy="1516062"/>
          </a:xfrm>
          <a:prstGeom prst="rect">
            <a:avLst/>
          </a:prstGeom>
          <a:noFill/>
          <a:ln w="17463">
            <a:solidFill>
              <a:srgbClr val="000000"/>
            </a:solidFill>
            <a:miter lim="800000"/>
            <a:headEnd/>
            <a:tailEnd/>
          </a:ln>
        </p:spPr>
        <p:txBody>
          <a:bodyPr/>
          <a:lstStyle/>
          <a:p>
            <a:endParaRPr lang="en-US">
              <a:latin typeface="Calibri"/>
              <a:cs typeface="Calibri"/>
            </a:endParaRPr>
          </a:p>
        </p:txBody>
      </p:sp>
      <p:sp>
        <p:nvSpPr>
          <p:cNvPr id="140310" name="Rectangle 28"/>
          <p:cNvSpPr>
            <a:spLocks noChangeArrowheads="1"/>
          </p:cNvSpPr>
          <p:nvPr/>
        </p:nvSpPr>
        <p:spPr bwMode="auto">
          <a:xfrm>
            <a:off x="5048250" y="4368800"/>
            <a:ext cx="393700" cy="700088"/>
          </a:xfrm>
          <a:prstGeom prst="rect">
            <a:avLst/>
          </a:prstGeom>
          <a:solidFill>
            <a:srgbClr val="1269B0"/>
          </a:solidFill>
          <a:ln w="9525">
            <a:noFill/>
            <a:miter lim="800000"/>
            <a:headEnd/>
            <a:tailEnd/>
          </a:ln>
        </p:spPr>
        <p:txBody>
          <a:bodyPr/>
          <a:lstStyle/>
          <a:p>
            <a:endParaRPr lang="en-US">
              <a:latin typeface="Calibri"/>
              <a:cs typeface="Calibri"/>
            </a:endParaRPr>
          </a:p>
        </p:txBody>
      </p:sp>
      <p:sp>
        <p:nvSpPr>
          <p:cNvPr id="140311" name="Rectangle 29"/>
          <p:cNvSpPr>
            <a:spLocks noChangeArrowheads="1"/>
          </p:cNvSpPr>
          <p:nvPr/>
        </p:nvSpPr>
        <p:spPr bwMode="auto">
          <a:xfrm>
            <a:off x="5053013" y="4373563"/>
            <a:ext cx="381000" cy="684212"/>
          </a:xfrm>
          <a:prstGeom prst="rect">
            <a:avLst/>
          </a:prstGeom>
          <a:noFill/>
          <a:ln w="17463">
            <a:solidFill>
              <a:srgbClr val="000000"/>
            </a:solidFill>
            <a:miter lim="800000"/>
            <a:headEnd/>
            <a:tailEnd/>
          </a:ln>
        </p:spPr>
        <p:txBody>
          <a:bodyPr/>
          <a:lstStyle/>
          <a:p>
            <a:endParaRPr lang="en-US">
              <a:latin typeface="Calibri"/>
              <a:cs typeface="Calibri"/>
            </a:endParaRPr>
          </a:p>
        </p:txBody>
      </p:sp>
      <p:sp>
        <p:nvSpPr>
          <p:cNvPr id="140312" name="Rectangle 30"/>
          <p:cNvSpPr>
            <a:spLocks noChangeArrowheads="1"/>
          </p:cNvSpPr>
          <p:nvPr/>
        </p:nvSpPr>
        <p:spPr bwMode="auto">
          <a:xfrm>
            <a:off x="6434138" y="4476750"/>
            <a:ext cx="393700" cy="592138"/>
          </a:xfrm>
          <a:prstGeom prst="rect">
            <a:avLst/>
          </a:prstGeom>
          <a:solidFill>
            <a:srgbClr val="1269B0"/>
          </a:solidFill>
          <a:ln w="9525">
            <a:noFill/>
            <a:miter lim="800000"/>
            <a:headEnd/>
            <a:tailEnd/>
          </a:ln>
        </p:spPr>
        <p:txBody>
          <a:bodyPr/>
          <a:lstStyle/>
          <a:p>
            <a:endParaRPr lang="en-US">
              <a:latin typeface="Calibri"/>
              <a:cs typeface="Calibri"/>
            </a:endParaRPr>
          </a:p>
        </p:txBody>
      </p:sp>
      <p:sp>
        <p:nvSpPr>
          <p:cNvPr id="140313" name="Rectangle 31"/>
          <p:cNvSpPr>
            <a:spLocks noChangeArrowheads="1"/>
          </p:cNvSpPr>
          <p:nvPr/>
        </p:nvSpPr>
        <p:spPr bwMode="auto">
          <a:xfrm>
            <a:off x="6438900" y="4484688"/>
            <a:ext cx="381000" cy="573087"/>
          </a:xfrm>
          <a:prstGeom prst="rect">
            <a:avLst/>
          </a:prstGeom>
          <a:noFill/>
          <a:ln w="17463">
            <a:solidFill>
              <a:srgbClr val="000000"/>
            </a:solidFill>
            <a:miter lim="800000"/>
            <a:headEnd/>
            <a:tailEnd/>
          </a:ln>
        </p:spPr>
        <p:txBody>
          <a:bodyPr/>
          <a:lstStyle/>
          <a:p>
            <a:endParaRPr lang="en-US">
              <a:latin typeface="Calibri"/>
              <a:cs typeface="Calibri"/>
            </a:endParaRPr>
          </a:p>
        </p:txBody>
      </p:sp>
      <p:sp>
        <p:nvSpPr>
          <p:cNvPr id="140314" name="Line 32"/>
          <p:cNvSpPr>
            <a:spLocks noChangeShapeType="1"/>
          </p:cNvSpPr>
          <p:nvPr/>
        </p:nvSpPr>
        <p:spPr bwMode="auto">
          <a:xfrm>
            <a:off x="1584325" y="2066925"/>
            <a:ext cx="1588" cy="3001963"/>
          </a:xfrm>
          <a:prstGeom prst="line">
            <a:avLst/>
          </a:prstGeom>
          <a:noFill/>
          <a:ln w="3175">
            <a:solidFill>
              <a:srgbClr val="000000"/>
            </a:solidFill>
            <a:round/>
            <a:headEnd/>
            <a:tailEnd/>
          </a:ln>
        </p:spPr>
        <p:txBody>
          <a:bodyPr/>
          <a:lstStyle/>
          <a:p>
            <a:endParaRPr lang="en-US">
              <a:latin typeface="Calibri"/>
              <a:cs typeface="Calibri"/>
            </a:endParaRPr>
          </a:p>
        </p:txBody>
      </p:sp>
      <p:sp>
        <p:nvSpPr>
          <p:cNvPr id="140315" name="Line 33"/>
          <p:cNvSpPr>
            <a:spLocks noChangeShapeType="1"/>
          </p:cNvSpPr>
          <p:nvPr/>
        </p:nvSpPr>
        <p:spPr bwMode="auto">
          <a:xfrm>
            <a:off x="1531938" y="5068888"/>
            <a:ext cx="52387" cy="1587"/>
          </a:xfrm>
          <a:prstGeom prst="line">
            <a:avLst/>
          </a:prstGeom>
          <a:noFill/>
          <a:ln w="3175">
            <a:solidFill>
              <a:srgbClr val="000000"/>
            </a:solidFill>
            <a:round/>
            <a:headEnd/>
            <a:tailEnd/>
          </a:ln>
        </p:spPr>
        <p:txBody>
          <a:bodyPr/>
          <a:lstStyle/>
          <a:p>
            <a:endParaRPr lang="en-US">
              <a:latin typeface="Calibri"/>
              <a:cs typeface="Calibri"/>
            </a:endParaRPr>
          </a:p>
        </p:txBody>
      </p:sp>
      <p:sp>
        <p:nvSpPr>
          <p:cNvPr id="140316" name="Line 34"/>
          <p:cNvSpPr>
            <a:spLocks noChangeShapeType="1"/>
          </p:cNvSpPr>
          <p:nvPr/>
        </p:nvSpPr>
        <p:spPr bwMode="auto">
          <a:xfrm>
            <a:off x="1531938" y="4065588"/>
            <a:ext cx="52387" cy="1587"/>
          </a:xfrm>
          <a:prstGeom prst="line">
            <a:avLst/>
          </a:prstGeom>
          <a:noFill/>
          <a:ln w="3175">
            <a:solidFill>
              <a:srgbClr val="000000"/>
            </a:solidFill>
            <a:round/>
            <a:headEnd/>
            <a:tailEnd/>
          </a:ln>
        </p:spPr>
        <p:txBody>
          <a:bodyPr/>
          <a:lstStyle/>
          <a:p>
            <a:endParaRPr lang="en-US">
              <a:latin typeface="Calibri"/>
              <a:cs typeface="Calibri"/>
            </a:endParaRPr>
          </a:p>
        </p:txBody>
      </p:sp>
      <p:sp>
        <p:nvSpPr>
          <p:cNvPr id="140317" name="Line 35"/>
          <p:cNvSpPr>
            <a:spLocks noChangeShapeType="1"/>
          </p:cNvSpPr>
          <p:nvPr/>
        </p:nvSpPr>
        <p:spPr bwMode="auto">
          <a:xfrm>
            <a:off x="1531938" y="3067050"/>
            <a:ext cx="52387" cy="1588"/>
          </a:xfrm>
          <a:prstGeom prst="line">
            <a:avLst/>
          </a:prstGeom>
          <a:noFill/>
          <a:ln w="3175">
            <a:solidFill>
              <a:srgbClr val="000000"/>
            </a:solidFill>
            <a:round/>
            <a:headEnd/>
            <a:tailEnd/>
          </a:ln>
        </p:spPr>
        <p:txBody>
          <a:bodyPr/>
          <a:lstStyle/>
          <a:p>
            <a:endParaRPr lang="en-US">
              <a:latin typeface="Calibri"/>
              <a:cs typeface="Calibri"/>
            </a:endParaRPr>
          </a:p>
        </p:txBody>
      </p:sp>
      <p:sp>
        <p:nvSpPr>
          <p:cNvPr id="140318" name="Line 36"/>
          <p:cNvSpPr>
            <a:spLocks noChangeShapeType="1"/>
          </p:cNvSpPr>
          <p:nvPr/>
        </p:nvSpPr>
        <p:spPr bwMode="auto">
          <a:xfrm>
            <a:off x="1531938" y="2066925"/>
            <a:ext cx="52387" cy="1588"/>
          </a:xfrm>
          <a:prstGeom prst="line">
            <a:avLst/>
          </a:prstGeom>
          <a:noFill/>
          <a:ln w="3175">
            <a:solidFill>
              <a:srgbClr val="000000"/>
            </a:solidFill>
            <a:round/>
            <a:headEnd/>
            <a:tailEnd/>
          </a:ln>
        </p:spPr>
        <p:txBody>
          <a:bodyPr/>
          <a:lstStyle/>
          <a:p>
            <a:endParaRPr lang="en-US">
              <a:latin typeface="Calibri"/>
              <a:cs typeface="Calibri"/>
            </a:endParaRPr>
          </a:p>
        </p:txBody>
      </p:sp>
      <p:sp>
        <p:nvSpPr>
          <p:cNvPr id="140319" name="Line 37"/>
          <p:cNvSpPr>
            <a:spLocks noChangeShapeType="1"/>
          </p:cNvSpPr>
          <p:nvPr/>
        </p:nvSpPr>
        <p:spPr bwMode="auto">
          <a:xfrm>
            <a:off x="1584325" y="5068888"/>
            <a:ext cx="5540375" cy="1587"/>
          </a:xfrm>
          <a:prstGeom prst="line">
            <a:avLst/>
          </a:prstGeom>
          <a:noFill/>
          <a:ln w="3175">
            <a:solidFill>
              <a:srgbClr val="000000"/>
            </a:solidFill>
            <a:round/>
            <a:headEnd/>
            <a:tailEnd/>
          </a:ln>
        </p:spPr>
        <p:txBody>
          <a:bodyPr/>
          <a:lstStyle/>
          <a:p>
            <a:endParaRPr lang="en-US">
              <a:latin typeface="Calibri"/>
              <a:cs typeface="Calibri"/>
            </a:endParaRPr>
          </a:p>
        </p:txBody>
      </p:sp>
      <p:sp>
        <p:nvSpPr>
          <p:cNvPr id="140320" name="Line 38"/>
          <p:cNvSpPr>
            <a:spLocks noChangeShapeType="1"/>
          </p:cNvSpPr>
          <p:nvPr/>
        </p:nvSpPr>
        <p:spPr bwMode="auto">
          <a:xfrm flipV="1">
            <a:off x="1584325" y="5068888"/>
            <a:ext cx="1588" cy="49212"/>
          </a:xfrm>
          <a:prstGeom prst="line">
            <a:avLst/>
          </a:prstGeom>
          <a:noFill/>
          <a:ln w="3175">
            <a:solidFill>
              <a:srgbClr val="000000"/>
            </a:solidFill>
            <a:round/>
            <a:headEnd/>
            <a:tailEnd/>
          </a:ln>
        </p:spPr>
        <p:txBody>
          <a:bodyPr/>
          <a:lstStyle/>
          <a:p>
            <a:endParaRPr lang="en-US">
              <a:latin typeface="Calibri"/>
              <a:cs typeface="Calibri"/>
            </a:endParaRPr>
          </a:p>
        </p:txBody>
      </p:sp>
      <p:sp>
        <p:nvSpPr>
          <p:cNvPr id="140321" name="Line 39"/>
          <p:cNvSpPr>
            <a:spLocks noChangeShapeType="1"/>
          </p:cNvSpPr>
          <p:nvPr/>
        </p:nvSpPr>
        <p:spPr bwMode="auto">
          <a:xfrm flipV="1">
            <a:off x="2970213" y="5068888"/>
            <a:ext cx="1587" cy="49212"/>
          </a:xfrm>
          <a:prstGeom prst="line">
            <a:avLst/>
          </a:prstGeom>
          <a:noFill/>
          <a:ln w="3175">
            <a:solidFill>
              <a:srgbClr val="000000"/>
            </a:solidFill>
            <a:round/>
            <a:headEnd/>
            <a:tailEnd/>
          </a:ln>
        </p:spPr>
        <p:txBody>
          <a:bodyPr/>
          <a:lstStyle/>
          <a:p>
            <a:endParaRPr lang="en-US">
              <a:latin typeface="Calibri"/>
              <a:cs typeface="Calibri"/>
            </a:endParaRPr>
          </a:p>
        </p:txBody>
      </p:sp>
      <p:sp>
        <p:nvSpPr>
          <p:cNvPr id="140322" name="Line 40"/>
          <p:cNvSpPr>
            <a:spLocks noChangeShapeType="1"/>
          </p:cNvSpPr>
          <p:nvPr/>
        </p:nvSpPr>
        <p:spPr bwMode="auto">
          <a:xfrm flipV="1">
            <a:off x="4356100" y="5068888"/>
            <a:ext cx="1588" cy="49212"/>
          </a:xfrm>
          <a:prstGeom prst="line">
            <a:avLst/>
          </a:prstGeom>
          <a:noFill/>
          <a:ln w="3175">
            <a:solidFill>
              <a:srgbClr val="000000"/>
            </a:solidFill>
            <a:round/>
            <a:headEnd/>
            <a:tailEnd/>
          </a:ln>
        </p:spPr>
        <p:txBody>
          <a:bodyPr/>
          <a:lstStyle/>
          <a:p>
            <a:endParaRPr lang="en-US">
              <a:latin typeface="Calibri"/>
              <a:cs typeface="Calibri"/>
            </a:endParaRPr>
          </a:p>
        </p:txBody>
      </p:sp>
      <p:sp>
        <p:nvSpPr>
          <p:cNvPr id="140323" name="Line 41"/>
          <p:cNvSpPr>
            <a:spLocks noChangeShapeType="1"/>
          </p:cNvSpPr>
          <p:nvPr/>
        </p:nvSpPr>
        <p:spPr bwMode="auto">
          <a:xfrm flipV="1">
            <a:off x="5741988" y="5068888"/>
            <a:ext cx="1587" cy="49212"/>
          </a:xfrm>
          <a:prstGeom prst="line">
            <a:avLst/>
          </a:prstGeom>
          <a:noFill/>
          <a:ln w="3175">
            <a:solidFill>
              <a:srgbClr val="000000"/>
            </a:solidFill>
            <a:round/>
            <a:headEnd/>
            <a:tailEnd/>
          </a:ln>
        </p:spPr>
        <p:txBody>
          <a:bodyPr/>
          <a:lstStyle/>
          <a:p>
            <a:endParaRPr lang="en-US">
              <a:latin typeface="Calibri"/>
              <a:cs typeface="Calibri"/>
            </a:endParaRPr>
          </a:p>
        </p:txBody>
      </p:sp>
      <p:sp>
        <p:nvSpPr>
          <p:cNvPr id="140324" name="Line 42"/>
          <p:cNvSpPr>
            <a:spLocks noChangeShapeType="1"/>
          </p:cNvSpPr>
          <p:nvPr/>
        </p:nvSpPr>
        <p:spPr bwMode="auto">
          <a:xfrm flipV="1">
            <a:off x="7124700" y="5068888"/>
            <a:ext cx="1588" cy="49212"/>
          </a:xfrm>
          <a:prstGeom prst="line">
            <a:avLst/>
          </a:prstGeom>
          <a:noFill/>
          <a:ln w="3175">
            <a:solidFill>
              <a:srgbClr val="000000"/>
            </a:solidFill>
            <a:round/>
            <a:headEnd/>
            <a:tailEnd/>
          </a:ln>
        </p:spPr>
        <p:txBody>
          <a:bodyPr/>
          <a:lstStyle/>
          <a:p>
            <a:endParaRPr lang="en-US">
              <a:latin typeface="Calibri"/>
              <a:cs typeface="Calibri"/>
            </a:endParaRPr>
          </a:p>
        </p:txBody>
      </p:sp>
      <p:sp>
        <p:nvSpPr>
          <p:cNvPr id="140325" name="Rectangle 43"/>
          <p:cNvSpPr>
            <a:spLocks noChangeArrowheads="1"/>
          </p:cNvSpPr>
          <p:nvPr/>
        </p:nvSpPr>
        <p:spPr bwMode="auto">
          <a:xfrm>
            <a:off x="1379538" y="4972050"/>
            <a:ext cx="84496" cy="200055"/>
          </a:xfrm>
          <a:prstGeom prst="rect">
            <a:avLst/>
          </a:prstGeom>
          <a:noFill/>
          <a:ln w="9525">
            <a:noFill/>
            <a:miter lim="800000"/>
            <a:headEnd/>
            <a:tailEnd/>
          </a:ln>
        </p:spPr>
        <p:txBody>
          <a:bodyPr wrap="none" lIns="0" tIns="0" rIns="0" bIns="0">
            <a:spAutoFit/>
          </a:bodyPr>
          <a:lstStyle/>
          <a:p>
            <a:r>
              <a:rPr lang="en-US" sz="1300" b="0" baseline="0">
                <a:solidFill>
                  <a:srgbClr val="000000"/>
                </a:solidFill>
                <a:latin typeface="Calibri"/>
                <a:cs typeface="Calibri"/>
              </a:rPr>
              <a:t>0</a:t>
            </a:r>
            <a:endParaRPr lang="en-US">
              <a:latin typeface="Calibri"/>
              <a:cs typeface="Calibri"/>
            </a:endParaRPr>
          </a:p>
        </p:txBody>
      </p:sp>
      <p:sp>
        <p:nvSpPr>
          <p:cNvPr id="140326" name="Rectangle 44"/>
          <p:cNvSpPr>
            <a:spLocks noChangeArrowheads="1"/>
          </p:cNvSpPr>
          <p:nvPr/>
        </p:nvSpPr>
        <p:spPr bwMode="auto">
          <a:xfrm>
            <a:off x="1379538" y="3971925"/>
            <a:ext cx="84496" cy="200055"/>
          </a:xfrm>
          <a:prstGeom prst="rect">
            <a:avLst/>
          </a:prstGeom>
          <a:noFill/>
          <a:ln w="9525">
            <a:noFill/>
            <a:miter lim="800000"/>
            <a:headEnd/>
            <a:tailEnd/>
          </a:ln>
        </p:spPr>
        <p:txBody>
          <a:bodyPr wrap="none" lIns="0" tIns="0" rIns="0" bIns="0">
            <a:spAutoFit/>
          </a:bodyPr>
          <a:lstStyle/>
          <a:p>
            <a:r>
              <a:rPr lang="en-US" sz="1300" b="0" baseline="0">
                <a:solidFill>
                  <a:srgbClr val="000000"/>
                </a:solidFill>
                <a:latin typeface="Calibri"/>
                <a:cs typeface="Calibri"/>
              </a:rPr>
              <a:t>1</a:t>
            </a:r>
            <a:endParaRPr lang="en-US">
              <a:latin typeface="Calibri"/>
              <a:cs typeface="Calibri"/>
            </a:endParaRPr>
          </a:p>
        </p:txBody>
      </p:sp>
      <p:sp>
        <p:nvSpPr>
          <p:cNvPr id="140327" name="Rectangle 45"/>
          <p:cNvSpPr>
            <a:spLocks noChangeArrowheads="1"/>
          </p:cNvSpPr>
          <p:nvPr/>
        </p:nvSpPr>
        <p:spPr bwMode="auto">
          <a:xfrm>
            <a:off x="1379538" y="2973388"/>
            <a:ext cx="84496" cy="200055"/>
          </a:xfrm>
          <a:prstGeom prst="rect">
            <a:avLst/>
          </a:prstGeom>
          <a:noFill/>
          <a:ln w="9525">
            <a:noFill/>
            <a:miter lim="800000"/>
            <a:headEnd/>
            <a:tailEnd/>
          </a:ln>
        </p:spPr>
        <p:txBody>
          <a:bodyPr wrap="none" lIns="0" tIns="0" rIns="0" bIns="0">
            <a:spAutoFit/>
          </a:bodyPr>
          <a:lstStyle/>
          <a:p>
            <a:r>
              <a:rPr lang="en-US" sz="1300" b="0" baseline="0">
                <a:solidFill>
                  <a:srgbClr val="000000"/>
                </a:solidFill>
                <a:latin typeface="Calibri"/>
                <a:cs typeface="Calibri"/>
              </a:rPr>
              <a:t>2</a:t>
            </a:r>
            <a:endParaRPr lang="en-US">
              <a:latin typeface="Calibri"/>
              <a:cs typeface="Calibri"/>
            </a:endParaRPr>
          </a:p>
        </p:txBody>
      </p:sp>
      <p:sp>
        <p:nvSpPr>
          <p:cNvPr id="140328" name="Rectangle 46"/>
          <p:cNvSpPr>
            <a:spLocks noChangeArrowheads="1"/>
          </p:cNvSpPr>
          <p:nvPr/>
        </p:nvSpPr>
        <p:spPr bwMode="auto">
          <a:xfrm>
            <a:off x="1379538" y="1970088"/>
            <a:ext cx="84496" cy="200055"/>
          </a:xfrm>
          <a:prstGeom prst="rect">
            <a:avLst/>
          </a:prstGeom>
          <a:noFill/>
          <a:ln w="9525">
            <a:noFill/>
            <a:miter lim="800000"/>
            <a:headEnd/>
            <a:tailEnd/>
          </a:ln>
        </p:spPr>
        <p:txBody>
          <a:bodyPr wrap="none" lIns="0" tIns="0" rIns="0" bIns="0">
            <a:spAutoFit/>
          </a:bodyPr>
          <a:lstStyle/>
          <a:p>
            <a:r>
              <a:rPr lang="en-US" sz="1300" b="0" baseline="0">
                <a:solidFill>
                  <a:srgbClr val="000000"/>
                </a:solidFill>
                <a:latin typeface="Calibri"/>
                <a:cs typeface="Calibri"/>
              </a:rPr>
              <a:t>3</a:t>
            </a:r>
            <a:endParaRPr lang="en-US">
              <a:latin typeface="Calibri"/>
              <a:cs typeface="Calibri"/>
            </a:endParaRPr>
          </a:p>
        </p:txBody>
      </p:sp>
      <p:sp>
        <p:nvSpPr>
          <p:cNvPr id="140329" name="Rectangle 47"/>
          <p:cNvSpPr>
            <a:spLocks noChangeArrowheads="1"/>
          </p:cNvSpPr>
          <p:nvPr/>
        </p:nvSpPr>
        <p:spPr bwMode="auto">
          <a:xfrm>
            <a:off x="2170113" y="5214938"/>
            <a:ext cx="220031" cy="200055"/>
          </a:xfrm>
          <a:prstGeom prst="rect">
            <a:avLst/>
          </a:prstGeom>
          <a:noFill/>
          <a:ln w="9525">
            <a:noFill/>
            <a:miter lim="800000"/>
            <a:headEnd/>
            <a:tailEnd/>
          </a:ln>
        </p:spPr>
        <p:txBody>
          <a:bodyPr wrap="none" lIns="0" tIns="0" rIns="0" bIns="0">
            <a:spAutoFit/>
          </a:bodyPr>
          <a:lstStyle/>
          <a:p>
            <a:r>
              <a:rPr lang="en-US" sz="1300" b="0" baseline="0">
                <a:solidFill>
                  <a:srgbClr val="000000"/>
                </a:solidFill>
                <a:latin typeface="Calibri"/>
                <a:cs typeface="Calibri"/>
              </a:rPr>
              <a:t>0-9</a:t>
            </a:r>
            <a:endParaRPr lang="en-US">
              <a:latin typeface="Calibri"/>
              <a:cs typeface="Calibri"/>
            </a:endParaRPr>
          </a:p>
        </p:txBody>
      </p:sp>
      <p:sp>
        <p:nvSpPr>
          <p:cNvPr id="140330" name="Rectangle 48"/>
          <p:cNvSpPr>
            <a:spLocks noChangeArrowheads="1"/>
          </p:cNvSpPr>
          <p:nvPr/>
        </p:nvSpPr>
        <p:spPr bwMode="auto">
          <a:xfrm>
            <a:off x="3468688" y="5214938"/>
            <a:ext cx="389023" cy="200055"/>
          </a:xfrm>
          <a:prstGeom prst="rect">
            <a:avLst/>
          </a:prstGeom>
          <a:noFill/>
          <a:ln w="9525">
            <a:noFill/>
            <a:miter lim="800000"/>
            <a:headEnd/>
            <a:tailEnd/>
          </a:ln>
        </p:spPr>
        <p:txBody>
          <a:bodyPr wrap="none" lIns="0" tIns="0" rIns="0" bIns="0">
            <a:spAutoFit/>
          </a:bodyPr>
          <a:lstStyle/>
          <a:p>
            <a:r>
              <a:rPr lang="en-US" sz="1300" b="0" baseline="0">
                <a:solidFill>
                  <a:srgbClr val="000000"/>
                </a:solidFill>
                <a:latin typeface="Calibri"/>
                <a:cs typeface="Calibri"/>
              </a:rPr>
              <a:t>10-19</a:t>
            </a:r>
            <a:endParaRPr lang="en-US">
              <a:latin typeface="Calibri"/>
              <a:cs typeface="Calibri"/>
            </a:endParaRPr>
          </a:p>
        </p:txBody>
      </p:sp>
      <p:sp>
        <p:nvSpPr>
          <p:cNvPr id="140331" name="Rectangle 49"/>
          <p:cNvSpPr>
            <a:spLocks noChangeArrowheads="1"/>
          </p:cNvSpPr>
          <p:nvPr/>
        </p:nvSpPr>
        <p:spPr bwMode="auto">
          <a:xfrm>
            <a:off x="4854575" y="5214938"/>
            <a:ext cx="389023" cy="200055"/>
          </a:xfrm>
          <a:prstGeom prst="rect">
            <a:avLst/>
          </a:prstGeom>
          <a:noFill/>
          <a:ln w="9525">
            <a:noFill/>
            <a:miter lim="800000"/>
            <a:headEnd/>
            <a:tailEnd/>
          </a:ln>
        </p:spPr>
        <p:txBody>
          <a:bodyPr wrap="none" lIns="0" tIns="0" rIns="0" bIns="0">
            <a:spAutoFit/>
          </a:bodyPr>
          <a:lstStyle/>
          <a:p>
            <a:r>
              <a:rPr lang="en-US" sz="1300" b="0" baseline="0">
                <a:solidFill>
                  <a:srgbClr val="000000"/>
                </a:solidFill>
                <a:latin typeface="Calibri"/>
                <a:cs typeface="Calibri"/>
              </a:rPr>
              <a:t>20-39</a:t>
            </a:r>
            <a:endParaRPr lang="en-US">
              <a:latin typeface="Calibri"/>
              <a:cs typeface="Calibri"/>
            </a:endParaRPr>
          </a:p>
        </p:txBody>
      </p:sp>
      <p:sp>
        <p:nvSpPr>
          <p:cNvPr id="140332" name="Rectangle 50"/>
          <p:cNvSpPr>
            <a:spLocks noChangeArrowheads="1"/>
          </p:cNvSpPr>
          <p:nvPr/>
        </p:nvSpPr>
        <p:spPr bwMode="auto">
          <a:xfrm>
            <a:off x="6302375" y="5214938"/>
            <a:ext cx="252022" cy="200055"/>
          </a:xfrm>
          <a:prstGeom prst="rect">
            <a:avLst/>
          </a:prstGeom>
          <a:noFill/>
          <a:ln w="9525">
            <a:noFill/>
            <a:miter lim="800000"/>
            <a:headEnd/>
            <a:tailEnd/>
          </a:ln>
        </p:spPr>
        <p:txBody>
          <a:bodyPr wrap="none" lIns="0" tIns="0" rIns="0" bIns="0">
            <a:spAutoFit/>
          </a:bodyPr>
          <a:lstStyle/>
          <a:p>
            <a:r>
              <a:rPr lang="en-US" sz="1300" b="0" baseline="0">
                <a:solidFill>
                  <a:srgbClr val="000000"/>
                </a:solidFill>
                <a:latin typeface="Calibri"/>
                <a:cs typeface="Calibri"/>
              </a:rPr>
              <a:t>40+</a:t>
            </a:r>
            <a:endParaRPr lang="en-US">
              <a:latin typeface="Calibri"/>
              <a:cs typeface="Calibri"/>
            </a:endParaRPr>
          </a:p>
        </p:txBody>
      </p:sp>
      <p:sp>
        <p:nvSpPr>
          <p:cNvPr id="140333" name="Rectangle 51"/>
          <p:cNvSpPr>
            <a:spLocks noChangeArrowheads="1"/>
          </p:cNvSpPr>
          <p:nvPr/>
        </p:nvSpPr>
        <p:spPr bwMode="auto">
          <a:xfrm>
            <a:off x="3492500" y="5445125"/>
            <a:ext cx="1941237" cy="246221"/>
          </a:xfrm>
          <a:prstGeom prst="rect">
            <a:avLst/>
          </a:prstGeom>
          <a:noFill/>
          <a:ln w="9525">
            <a:noFill/>
            <a:miter lim="800000"/>
            <a:headEnd/>
            <a:tailEnd/>
          </a:ln>
        </p:spPr>
        <p:txBody>
          <a:bodyPr wrap="none" lIns="0" tIns="0" rIns="0" bIns="0">
            <a:spAutoFit/>
          </a:bodyPr>
          <a:lstStyle/>
          <a:p>
            <a:r>
              <a:rPr lang="en-US" sz="1600" b="0" baseline="0">
                <a:solidFill>
                  <a:srgbClr val="000000"/>
                </a:solidFill>
                <a:latin typeface="Calibri"/>
                <a:cs typeface="Calibri"/>
              </a:rPr>
              <a:t>age at exposure (years)</a:t>
            </a:r>
            <a:endParaRPr lang="en-US" sz="1600">
              <a:latin typeface="Calibri"/>
              <a:cs typeface="Calibri"/>
            </a:endParaRPr>
          </a:p>
        </p:txBody>
      </p:sp>
      <p:sp>
        <p:nvSpPr>
          <p:cNvPr id="140334" name="Rectangle 52"/>
          <p:cNvSpPr>
            <a:spLocks noChangeArrowheads="1"/>
          </p:cNvSpPr>
          <p:nvPr/>
        </p:nvSpPr>
        <p:spPr bwMode="auto">
          <a:xfrm rot="-5400000">
            <a:off x="816769" y="3347244"/>
            <a:ext cx="757238" cy="304800"/>
          </a:xfrm>
          <a:prstGeom prst="rect">
            <a:avLst/>
          </a:prstGeom>
          <a:noFill/>
          <a:ln w="9525">
            <a:noFill/>
            <a:miter lim="800000"/>
            <a:headEnd/>
            <a:tailEnd/>
          </a:ln>
        </p:spPr>
        <p:txBody>
          <a:bodyPr wrap="none" lIns="0" tIns="0" rIns="0" bIns="0">
            <a:spAutoFit/>
          </a:bodyPr>
          <a:lstStyle/>
          <a:p>
            <a:r>
              <a:rPr lang="en-US" b="0" baseline="0">
                <a:solidFill>
                  <a:srgbClr val="000000"/>
                </a:solidFill>
                <a:latin typeface="Calibri"/>
                <a:cs typeface="Calibri"/>
              </a:rPr>
              <a:t>ERR/Sv</a:t>
            </a:r>
            <a:endParaRPr lang="en-US">
              <a:latin typeface="Calibri"/>
              <a:cs typeface="Calibri"/>
            </a:endParaRPr>
          </a:p>
        </p:txBody>
      </p:sp>
      <p:sp>
        <p:nvSpPr>
          <p:cNvPr id="140335" name="Rectangle 53"/>
          <p:cNvSpPr>
            <a:spLocks noChangeArrowheads="1"/>
          </p:cNvSpPr>
          <p:nvPr/>
        </p:nvSpPr>
        <p:spPr bwMode="auto">
          <a:xfrm>
            <a:off x="3752850" y="5807075"/>
            <a:ext cx="1198563" cy="227013"/>
          </a:xfrm>
          <a:prstGeom prst="rect">
            <a:avLst/>
          </a:prstGeom>
          <a:solidFill>
            <a:srgbClr val="FFFFFF"/>
          </a:solidFill>
          <a:ln w="9525">
            <a:noFill/>
            <a:miter lim="800000"/>
            <a:headEnd/>
            <a:tailEnd/>
          </a:ln>
        </p:spPr>
        <p:txBody>
          <a:bodyPr/>
          <a:lstStyle/>
          <a:p>
            <a:endParaRPr lang="en-US">
              <a:latin typeface="Calibri"/>
              <a:cs typeface="Calibri"/>
            </a:endParaRPr>
          </a:p>
        </p:txBody>
      </p:sp>
      <p:sp>
        <p:nvSpPr>
          <p:cNvPr id="140336" name="Rectangle 54"/>
          <p:cNvSpPr>
            <a:spLocks noChangeArrowheads="1"/>
          </p:cNvSpPr>
          <p:nvPr/>
        </p:nvSpPr>
        <p:spPr bwMode="auto">
          <a:xfrm>
            <a:off x="3792538" y="5927725"/>
            <a:ext cx="114300" cy="112713"/>
          </a:xfrm>
          <a:prstGeom prst="rect">
            <a:avLst/>
          </a:prstGeom>
          <a:solidFill>
            <a:srgbClr val="DDDDDD"/>
          </a:solidFill>
          <a:ln w="9525">
            <a:noFill/>
            <a:miter lim="800000"/>
            <a:headEnd/>
            <a:tailEnd/>
          </a:ln>
        </p:spPr>
        <p:txBody>
          <a:bodyPr/>
          <a:lstStyle/>
          <a:p>
            <a:endParaRPr lang="en-US">
              <a:latin typeface="Calibri"/>
              <a:cs typeface="Calibri"/>
            </a:endParaRPr>
          </a:p>
        </p:txBody>
      </p:sp>
      <p:sp>
        <p:nvSpPr>
          <p:cNvPr id="140337" name="Rectangle 55"/>
          <p:cNvSpPr>
            <a:spLocks noChangeArrowheads="1"/>
          </p:cNvSpPr>
          <p:nvPr/>
        </p:nvSpPr>
        <p:spPr bwMode="auto">
          <a:xfrm>
            <a:off x="3800475" y="5932488"/>
            <a:ext cx="98425" cy="103187"/>
          </a:xfrm>
          <a:prstGeom prst="rect">
            <a:avLst/>
          </a:prstGeom>
          <a:noFill/>
          <a:ln w="17463">
            <a:solidFill>
              <a:srgbClr val="000000"/>
            </a:solidFill>
            <a:miter lim="800000"/>
            <a:headEnd/>
            <a:tailEnd/>
          </a:ln>
        </p:spPr>
        <p:txBody>
          <a:bodyPr/>
          <a:lstStyle/>
          <a:p>
            <a:endParaRPr lang="en-US">
              <a:latin typeface="Calibri"/>
              <a:cs typeface="Calibri"/>
            </a:endParaRPr>
          </a:p>
        </p:txBody>
      </p:sp>
      <p:sp>
        <p:nvSpPr>
          <p:cNvPr id="140338" name="Rectangle 56"/>
          <p:cNvSpPr>
            <a:spLocks noChangeArrowheads="1"/>
          </p:cNvSpPr>
          <p:nvPr/>
        </p:nvSpPr>
        <p:spPr bwMode="auto">
          <a:xfrm>
            <a:off x="3938588" y="5894388"/>
            <a:ext cx="334239" cy="200055"/>
          </a:xfrm>
          <a:prstGeom prst="rect">
            <a:avLst/>
          </a:prstGeom>
          <a:noFill/>
          <a:ln w="9525">
            <a:noFill/>
            <a:miter lim="800000"/>
            <a:headEnd/>
            <a:tailEnd/>
          </a:ln>
        </p:spPr>
        <p:txBody>
          <a:bodyPr wrap="none" lIns="0" tIns="0" rIns="0" bIns="0">
            <a:spAutoFit/>
          </a:bodyPr>
          <a:lstStyle/>
          <a:p>
            <a:r>
              <a:rPr lang="en-US" sz="1300" b="0" baseline="0">
                <a:solidFill>
                  <a:srgbClr val="000000"/>
                </a:solidFill>
                <a:latin typeface="Calibri"/>
                <a:cs typeface="Calibri"/>
              </a:rPr>
              <a:t>male</a:t>
            </a:r>
            <a:endParaRPr lang="en-US">
              <a:latin typeface="Calibri"/>
              <a:cs typeface="Calibri"/>
            </a:endParaRPr>
          </a:p>
        </p:txBody>
      </p:sp>
      <p:sp>
        <p:nvSpPr>
          <p:cNvPr id="140339" name="Rectangle 57"/>
          <p:cNvSpPr>
            <a:spLocks noChangeArrowheads="1"/>
          </p:cNvSpPr>
          <p:nvPr/>
        </p:nvSpPr>
        <p:spPr bwMode="auto">
          <a:xfrm>
            <a:off x="4572000" y="5927725"/>
            <a:ext cx="114300" cy="112713"/>
          </a:xfrm>
          <a:prstGeom prst="rect">
            <a:avLst/>
          </a:prstGeom>
          <a:solidFill>
            <a:srgbClr val="1269B0"/>
          </a:solidFill>
          <a:ln w="9525">
            <a:noFill/>
            <a:miter lim="800000"/>
            <a:headEnd/>
            <a:tailEnd/>
          </a:ln>
        </p:spPr>
        <p:txBody>
          <a:bodyPr/>
          <a:lstStyle/>
          <a:p>
            <a:endParaRPr lang="en-US">
              <a:latin typeface="Calibri"/>
              <a:cs typeface="Calibri"/>
            </a:endParaRPr>
          </a:p>
        </p:txBody>
      </p:sp>
      <p:sp>
        <p:nvSpPr>
          <p:cNvPr id="140340" name="Rectangle 58"/>
          <p:cNvSpPr>
            <a:spLocks noChangeArrowheads="1"/>
          </p:cNvSpPr>
          <p:nvPr/>
        </p:nvSpPr>
        <p:spPr bwMode="auto">
          <a:xfrm>
            <a:off x="4579938" y="5932488"/>
            <a:ext cx="98425" cy="103187"/>
          </a:xfrm>
          <a:prstGeom prst="rect">
            <a:avLst/>
          </a:prstGeom>
          <a:noFill/>
          <a:ln w="17463">
            <a:solidFill>
              <a:srgbClr val="000000"/>
            </a:solidFill>
            <a:miter lim="800000"/>
            <a:headEnd/>
            <a:tailEnd/>
          </a:ln>
        </p:spPr>
        <p:txBody>
          <a:bodyPr/>
          <a:lstStyle/>
          <a:p>
            <a:endParaRPr lang="en-US">
              <a:latin typeface="Calibri"/>
              <a:cs typeface="Calibri"/>
            </a:endParaRPr>
          </a:p>
        </p:txBody>
      </p:sp>
      <p:sp>
        <p:nvSpPr>
          <p:cNvPr id="140341" name="Rectangle 59"/>
          <p:cNvSpPr>
            <a:spLocks noChangeArrowheads="1"/>
          </p:cNvSpPr>
          <p:nvPr/>
        </p:nvSpPr>
        <p:spPr bwMode="auto">
          <a:xfrm>
            <a:off x="4718050" y="5894388"/>
            <a:ext cx="468064" cy="200055"/>
          </a:xfrm>
          <a:prstGeom prst="rect">
            <a:avLst/>
          </a:prstGeom>
          <a:noFill/>
          <a:ln w="9525">
            <a:noFill/>
            <a:miter lim="800000"/>
            <a:headEnd/>
            <a:tailEnd/>
          </a:ln>
        </p:spPr>
        <p:txBody>
          <a:bodyPr wrap="none" lIns="0" tIns="0" rIns="0" bIns="0">
            <a:spAutoFit/>
          </a:bodyPr>
          <a:lstStyle/>
          <a:p>
            <a:r>
              <a:rPr lang="en-US" sz="1300" b="0" baseline="0">
                <a:solidFill>
                  <a:srgbClr val="000000"/>
                </a:solidFill>
                <a:latin typeface="Calibri"/>
                <a:cs typeface="Calibri"/>
              </a:rPr>
              <a:t>female</a:t>
            </a:r>
            <a:endParaRPr lang="en-US">
              <a:latin typeface="Calibri"/>
              <a:cs typeface="Calibri"/>
            </a:endParaRPr>
          </a:p>
        </p:txBody>
      </p:sp>
      <p:sp>
        <p:nvSpPr>
          <p:cNvPr id="140342" name="Rectangle 60"/>
          <p:cNvSpPr>
            <a:spLocks noChangeArrowheads="1"/>
          </p:cNvSpPr>
          <p:nvPr/>
        </p:nvSpPr>
        <p:spPr bwMode="auto">
          <a:xfrm>
            <a:off x="395536" y="10826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Gender and age differences</a:t>
            </a:r>
            <a:endParaRPr lang="en-GB" sz="1800" b="0" baseline="0" dirty="0">
              <a:latin typeface="Calibri"/>
              <a:cs typeface="Calibri"/>
            </a:endParaRPr>
          </a:p>
        </p:txBody>
      </p:sp>
      <p:sp>
        <p:nvSpPr>
          <p:cNvPr id="2" name="Slide Number Placeholder 1">
            <a:extLst>
              <a:ext uri="{FF2B5EF4-FFF2-40B4-BE49-F238E27FC236}">
                <a16:creationId xmlns:a16="http://schemas.microsoft.com/office/drawing/2014/main" id="{053CEDFC-1507-7C4D-B27C-68F02CD4BC1F}"/>
              </a:ext>
            </a:extLst>
          </p:cNvPr>
          <p:cNvSpPr>
            <a:spLocks noGrp="1"/>
          </p:cNvSpPr>
          <p:nvPr>
            <p:ph type="sldNum" sz="quarter" idx="4"/>
          </p:nvPr>
        </p:nvSpPr>
        <p:spPr/>
        <p:txBody>
          <a:bodyPr/>
          <a:lstStyle/>
          <a:p>
            <a:fld id="{79594931-7310-8546-9CE2-0B8C244628BE}" type="slidenum">
              <a:rPr lang="en-US" smtClean="0"/>
              <a:pPr/>
              <a:t>46</a:t>
            </a:fld>
            <a:endParaRPr lang="en-US"/>
          </a:p>
        </p:txBody>
      </p:sp>
      <p:sp>
        <p:nvSpPr>
          <p:cNvPr id="57" name="AutoShape 10">
            <a:hlinkClick r:id="rId3" action="ppaction://hlinksldjump" highlightClick="1"/>
            <a:extLst>
              <a:ext uri="{FF2B5EF4-FFF2-40B4-BE49-F238E27FC236}">
                <a16:creationId xmlns:a16="http://schemas.microsoft.com/office/drawing/2014/main" id="{0B7A3B31-2A92-9A42-A52C-013FF6627405}"/>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66032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atin typeface="Calibri"/>
                <a:cs typeface="Calibri"/>
              </a:rPr>
              <a:t>Dose considerations</a:t>
            </a:r>
          </a:p>
        </p:txBody>
      </p:sp>
      <p:sp>
        <p:nvSpPr>
          <p:cNvPr id="1027075" name="Rectangle 3"/>
          <p:cNvSpPr>
            <a:spLocks noChangeArrowheads="1"/>
          </p:cNvSpPr>
          <p:nvPr/>
        </p:nvSpPr>
        <p:spPr bwMode="auto">
          <a:xfrm>
            <a:off x="826889" y="2059906"/>
            <a:ext cx="7848600" cy="3241675"/>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None/>
            </a:pPr>
            <a:r>
              <a:rPr lang="en-US" sz="2200" baseline="0" dirty="0">
                <a:latin typeface="Calibri"/>
                <a:cs typeface="Calibri"/>
              </a:rPr>
              <a:t> - Radiation </a:t>
            </a:r>
            <a:r>
              <a:rPr lang="en-US" sz="2200" b="1" baseline="0" dirty="0">
                <a:solidFill>
                  <a:srgbClr val="1269B0"/>
                </a:solidFill>
                <a:latin typeface="Calibri"/>
                <a:cs typeface="Calibri"/>
              </a:rPr>
              <a:t>increases the risk </a:t>
            </a:r>
            <a:r>
              <a:rPr lang="en-US" sz="2200" baseline="0" dirty="0">
                <a:latin typeface="Calibri"/>
                <a:cs typeface="Calibri"/>
              </a:rPr>
              <a:t>of cancer and other diseases</a:t>
            </a:r>
          </a:p>
          <a:p>
            <a:pPr marL="342900" indent="-342900">
              <a:lnSpc>
                <a:spcPts val="4000"/>
              </a:lnSpc>
              <a:spcBef>
                <a:spcPts val="800"/>
              </a:spcBef>
              <a:buClr>
                <a:srgbClr val="2A6AB3"/>
              </a:buClr>
              <a:buSzPct val="110000"/>
              <a:buFont typeface="Wingdings" pitchFamily="2" charset="2"/>
              <a:buNone/>
            </a:pPr>
            <a:r>
              <a:rPr lang="en-US" sz="2200" baseline="0" dirty="0">
                <a:latin typeface="Calibri"/>
                <a:cs typeface="Calibri"/>
              </a:rPr>
              <a:t> - There is </a:t>
            </a:r>
            <a:r>
              <a:rPr lang="en-US" sz="2200" b="1" baseline="0" dirty="0">
                <a:solidFill>
                  <a:srgbClr val="1269B0"/>
                </a:solidFill>
                <a:latin typeface="Calibri"/>
                <a:cs typeface="Calibri"/>
              </a:rPr>
              <a:t>no “safe” dose </a:t>
            </a:r>
            <a:r>
              <a:rPr lang="en-US" sz="2200" baseline="0" dirty="0">
                <a:latin typeface="Calibri"/>
                <a:cs typeface="Calibri"/>
              </a:rPr>
              <a:t>of radiation </a:t>
            </a:r>
          </a:p>
          <a:p>
            <a:pPr marL="342900" indent="-342900">
              <a:lnSpc>
                <a:spcPts val="4000"/>
              </a:lnSpc>
              <a:spcBef>
                <a:spcPts val="800"/>
              </a:spcBef>
              <a:buClr>
                <a:srgbClr val="2A6AB3"/>
              </a:buClr>
              <a:buSzPct val="110000"/>
              <a:buFont typeface="Wingdings" pitchFamily="2" charset="2"/>
              <a:buNone/>
            </a:pPr>
            <a:r>
              <a:rPr lang="en-US" sz="2200" baseline="0" dirty="0">
                <a:latin typeface="Calibri"/>
                <a:cs typeface="Calibri"/>
              </a:rPr>
              <a:t> - Risk is related to dose </a:t>
            </a:r>
          </a:p>
          <a:p>
            <a:pPr marL="342900" indent="-342900">
              <a:lnSpc>
                <a:spcPts val="4000"/>
              </a:lnSpc>
              <a:spcBef>
                <a:spcPts val="800"/>
              </a:spcBef>
              <a:buClr>
                <a:srgbClr val="2A6AB3"/>
              </a:buClr>
              <a:buSzPct val="110000"/>
              <a:buFont typeface="Wingdings" pitchFamily="2" charset="2"/>
              <a:buNone/>
            </a:pPr>
            <a:r>
              <a:rPr lang="en-US" sz="2200" baseline="0" dirty="0">
                <a:latin typeface="Calibri"/>
                <a:cs typeface="Calibri"/>
              </a:rPr>
              <a:t> - </a:t>
            </a:r>
            <a:r>
              <a:rPr lang="en-US" sz="2200" b="1" baseline="0" dirty="0">
                <a:solidFill>
                  <a:srgbClr val="1269B0"/>
                </a:solidFill>
                <a:latin typeface="Calibri"/>
                <a:cs typeface="Calibri"/>
              </a:rPr>
              <a:t>Women and children </a:t>
            </a:r>
            <a:r>
              <a:rPr lang="en-US" sz="2200" baseline="0" dirty="0">
                <a:latin typeface="Calibri"/>
                <a:cs typeface="Calibri"/>
              </a:rPr>
              <a:t>are more sensitive to radiation than men</a:t>
            </a:r>
            <a:endParaRPr lang="en-GB" sz="2200" baseline="0" dirty="0">
              <a:latin typeface="Calibri"/>
              <a:cs typeface="Calibri"/>
            </a:endParaRPr>
          </a:p>
        </p:txBody>
      </p:sp>
      <p:sp>
        <p:nvSpPr>
          <p:cNvPr id="141316" name="Rectangle 4"/>
          <p:cNvSpPr>
            <a:spLocks noChangeArrowheads="1"/>
          </p:cNvSpPr>
          <p:nvPr/>
        </p:nvSpPr>
        <p:spPr bwMode="auto">
          <a:xfrm>
            <a:off x="539552" y="1340768"/>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a:latin typeface="Calibri"/>
                <a:cs typeface="Calibri"/>
              </a:rPr>
              <a:t>Health effects</a:t>
            </a:r>
            <a:endParaRPr lang="en-GB" sz="1800" baseline="0">
              <a:latin typeface="Calibri"/>
              <a:cs typeface="Calibri"/>
            </a:endParaRPr>
          </a:p>
        </p:txBody>
      </p:sp>
      <p:sp>
        <p:nvSpPr>
          <p:cNvPr id="2" name="Slide Number Placeholder 1">
            <a:extLst>
              <a:ext uri="{FF2B5EF4-FFF2-40B4-BE49-F238E27FC236}">
                <a16:creationId xmlns:a16="http://schemas.microsoft.com/office/drawing/2014/main" id="{B088BB15-27BA-B446-8D58-99A4B29FB531}"/>
              </a:ext>
            </a:extLst>
          </p:cNvPr>
          <p:cNvSpPr>
            <a:spLocks noGrp="1"/>
          </p:cNvSpPr>
          <p:nvPr>
            <p:ph type="sldNum" sz="quarter" idx="4"/>
          </p:nvPr>
        </p:nvSpPr>
        <p:spPr/>
        <p:txBody>
          <a:bodyPr/>
          <a:lstStyle/>
          <a:p>
            <a:fld id="{79594931-7310-8546-9CE2-0B8C244628BE}" type="slidenum">
              <a:rPr lang="en-US" smtClean="0"/>
              <a:pPr/>
              <a:t>47</a:t>
            </a:fld>
            <a:endParaRPr lang="en-US"/>
          </a:p>
        </p:txBody>
      </p:sp>
    </p:spTree>
    <p:extLst>
      <p:ext uri="{BB962C8B-B14F-4D97-AF65-F5344CB8AC3E}">
        <p14:creationId xmlns:p14="http://schemas.microsoft.com/office/powerpoint/2010/main" val="97509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7075">
                                            <p:txEl>
                                              <p:pRg st="0" end="0"/>
                                            </p:txEl>
                                          </p:spTgt>
                                        </p:tgtEl>
                                        <p:attrNameLst>
                                          <p:attrName>style.visibility</p:attrName>
                                        </p:attrNameLst>
                                      </p:cBhvr>
                                      <p:to>
                                        <p:strVal val="visible"/>
                                      </p:to>
                                    </p:set>
                                    <p:animEffect transition="in" filter="fade">
                                      <p:cBhvr>
                                        <p:cTn id="7" dur="500"/>
                                        <p:tgtEl>
                                          <p:spTgt spid="1027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7075">
                                            <p:txEl>
                                              <p:pRg st="1" end="1"/>
                                            </p:txEl>
                                          </p:spTgt>
                                        </p:tgtEl>
                                        <p:attrNameLst>
                                          <p:attrName>style.visibility</p:attrName>
                                        </p:attrNameLst>
                                      </p:cBhvr>
                                      <p:to>
                                        <p:strVal val="visible"/>
                                      </p:to>
                                    </p:set>
                                    <p:animEffect transition="in" filter="fade">
                                      <p:cBhvr>
                                        <p:cTn id="12" dur="500"/>
                                        <p:tgtEl>
                                          <p:spTgt spid="10270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7075">
                                            <p:txEl>
                                              <p:pRg st="2" end="2"/>
                                            </p:txEl>
                                          </p:spTgt>
                                        </p:tgtEl>
                                        <p:attrNameLst>
                                          <p:attrName>style.visibility</p:attrName>
                                        </p:attrNameLst>
                                      </p:cBhvr>
                                      <p:to>
                                        <p:strVal val="visible"/>
                                      </p:to>
                                    </p:set>
                                    <p:animEffect transition="in" filter="fade">
                                      <p:cBhvr>
                                        <p:cTn id="17" dur="500"/>
                                        <p:tgtEl>
                                          <p:spTgt spid="10270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7075">
                                            <p:txEl>
                                              <p:pRg st="3" end="3"/>
                                            </p:txEl>
                                          </p:spTgt>
                                        </p:tgtEl>
                                        <p:attrNameLst>
                                          <p:attrName>style.visibility</p:attrName>
                                        </p:attrNameLst>
                                      </p:cBhvr>
                                      <p:to>
                                        <p:strVal val="visible"/>
                                      </p:to>
                                    </p:set>
                                    <p:animEffect transition="in" filter="fade">
                                      <p:cBhvr>
                                        <p:cTn id="22" dur="500"/>
                                        <p:tgtEl>
                                          <p:spTgt spid="10270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7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p:cNvSpPr>
            <a:spLocks noGrp="1" noChangeArrowheads="1"/>
          </p:cNvSpPr>
          <p:nvPr>
            <p:ph type="title"/>
          </p:nvPr>
        </p:nvSpPr>
        <p:spPr/>
        <p:txBody>
          <a:bodyPr/>
          <a:lstStyle/>
          <a:p>
            <a:pPr eaLnBrk="1" hangingPunct="1"/>
            <a:r>
              <a:rPr lang="en-US">
                <a:latin typeface="Calibri"/>
                <a:cs typeface="Calibri"/>
              </a:rPr>
              <a:t>Dose considerations</a:t>
            </a:r>
          </a:p>
        </p:txBody>
      </p:sp>
      <p:sp>
        <p:nvSpPr>
          <p:cNvPr id="142339" name="Text Box 6"/>
          <p:cNvSpPr txBox="1">
            <a:spLocks noChangeArrowheads="1"/>
          </p:cNvSpPr>
          <p:nvPr/>
        </p:nvSpPr>
        <p:spPr bwMode="auto">
          <a:xfrm>
            <a:off x="4090988" y="6292850"/>
            <a:ext cx="5053012" cy="304800"/>
          </a:xfrm>
          <a:prstGeom prst="rect">
            <a:avLst/>
          </a:prstGeom>
          <a:noFill/>
          <a:ln w="9525">
            <a:noFill/>
            <a:miter lim="800000"/>
            <a:headEnd/>
            <a:tailEnd/>
          </a:ln>
        </p:spPr>
        <p:txBody>
          <a:bodyPr wrap="none">
            <a:spAutoFit/>
          </a:bodyPr>
          <a:lstStyle/>
          <a:p>
            <a:r>
              <a:rPr lang="en-US" sz="1400" b="0" baseline="0">
                <a:latin typeface="Calibri"/>
                <a:cs typeface="Calibri"/>
              </a:rPr>
              <a:t>From Kalender WA, Computed Tomography, ISBN 3-89578-216-5</a:t>
            </a:r>
          </a:p>
        </p:txBody>
      </p:sp>
      <p:grpSp>
        <p:nvGrpSpPr>
          <p:cNvPr id="142340" name="Group 10"/>
          <p:cNvGrpSpPr>
            <a:grpSpLocks/>
          </p:cNvGrpSpPr>
          <p:nvPr/>
        </p:nvGrpSpPr>
        <p:grpSpPr bwMode="auto">
          <a:xfrm>
            <a:off x="1258888" y="2039938"/>
            <a:ext cx="6121400" cy="3694112"/>
            <a:chOff x="249" y="845"/>
            <a:chExt cx="5035" cy="3039"/>
          </a:xfrm>
        </p:grpSpPr>
        <p:pic>
          <p:nvPicPr>
            <p:cNvPr id="142342" name="Picture 5"/>
            <p:cNvPicPr>
              <a:picLocks noChangeAspect="1" noChangeArrowheads="1"/>
            </p:cNvPicPr>
            <p:nvPr/>
          </p:nvPicPr>
          <p:blipFill>
            <a:blip r:embed="rId3"/>
            <a:srcRect/>
            <a:stretch>
              <a:fillRect/>
            </a:stretch>
          </p:blipFill>
          <p:spPr bwMode="auto">
            <a:xfrm>
              <a:off x="249" y="845"/>
              <a:ext cx="4808" cy="2872"/>
            </a:xfrm>
            <a:prstGeom prst="rect">
              <a:avLst/>
            </a:prstGeom>
            <a:noFill/>
            <a:ln w="9525">
              <a:noFill/>
              <a:miter lim="800000"/>
              <a:headEnd/>
              <a:tailEnd/>
            </a:ln>
          </p:spPr>
        </p:pic>
        <p:sp>
          <p:nvSpPr>
            <p:cNvPr id="142343" name="Line 7"/>
            <p:cNvSpPr>
              <a:spLocks noChangeShapeType="1"/>
            </p:cNvSpPr>
            <p:nvPr/>
          </p:nvSpPr>
          <p:spPr bwMode="auto">
            <a:xfrm flipH="1">
              <a:off x="1111" y="2115"/>
              <a:ext cx="363" cy="544"/>
            </a:xfrm>
            <a:prstGeom prst="line">
              <a:avLst/>
            </a:prstGeom>
            <a:noFill/>
            <a:ln w="9525">
              <a:solidFill>
                <a:schemeClr val="tx1"/>
              </a:solidFill>
              <a:round/>
              <a:headEnd/>
              <a:tailEnd/>
            </a:ln>
          </p:spPr>
          <p:txBody>
            <a:bodyPr/>
            <a:lstStyle/>
            <a:p>
              <a:endParaRPr lang="en-US">
                <a:latin typeface="Calibri"/>
                <a:cs typeface="Calibri"/>
              </a:endParaRPr>
            </a:p>
          </p:txBody>
        </p:sp>
        <p:sp>
          <p:nvSpPr>
            <p:cNvPr id="142344" name="Rectangle 8"/>
            <p:cNvSpPr>
              <a:spLocks noChangeArrowheads="1"/>
            </p:cNvSpPr>
            <p:nvPr/>
          </p:nvSpPr>
          <p:spPr bwMode="auto">
            <a:xfrm>
              <a:off x="793" y="2659"/>
              <a:ext cx="318" cy="91"/>
            </a:xfrm>
            <a:prstGeom prst="rect">
              <a:avLst/>
            </a:prstGeom>
            <a:solidFill>
              <a:srgbClr val="CC0000"/>
            </a:solidFill>
            <a:ln w="9525">
              <a:solidFill>
                <a:schemeClr val="tx1"/>
              </a:solidFill>
              <a:miter lim="800000"/>
              <a:headEnd/>
              <a:tailEnd/>
            </a:ln>
          </p:spPr>
          <p:txBody>
            <a:bodyPr wrap="none" anchor="ctr"/>
            <a:lstStyle/>
            <a:p>
              <a:endParaRPr lang="en-US">
                <a:latin typeface="Calibri"/>
                <a:cs typeface="Calibri"/>
              </a:endParaRPr>
            </a:p>
          </p:txBody>
        </p:sp>
        <p:sp>
          <p:nvSpPr>
            <p:cNvPr id="142345" name="Rectangle 9"/>
            <p:cNvSpPr>
              <a:spLocks noChangeArrowheads="1"/>
            </p:cNvSpPr>
            <p:nvPr/>
          </p:nvSpPr>
          <p:spPr bwMode="auto">
            <a:xfrm>
              <a:off x="4286" y="3430"/>
              <a:ext cx="998" cy="454"/>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grpSp>
      <p:sp>
        <p:nvSpPr>
          <p:cNvPr id="142341" name="Rectangle 11"/>
          <p:cNvSpPr>
            <a:spLocks noChangeArrowheads="1"/>
          </p:cNvSpPr>
          <p:nvPr/>
        </p:nvSpPr>
        <p:spPr bwMode="auto">
          <a:xfrm>
            <a:off x="395536" y="1187650"/>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CT vendor’s view</a:t>
            </a:r>
            <a:endParaRPr lang="en-GB" sz="1800" b="0" baseline="0" dirty="0">
              <a:latin typeface="Calibri"/>
              <a:cs typeface="Calibri"/>
            </a:endParaRPr>
          </a:p>
        </p:txBody>
      </p:sp>
      <p:sp>
        <p:nvSpPr>
          <p:cNvPr id="2" name="Slide Number Placeholder 1">
            <a:extLst>
              <a:ext uri="{FF2B5EF4-FFF2-40B4-BE49-F238E27FC236}">
                <a16:creationId xmlns:a16="http://schemas.microsoft.com/office/drawing/2014/main" id="{B768A4F4-6406-5249-BA5B-7BC5E3A4A9DE}"/>
              </a:ext>
            </a:extLst>
          </p:cNvPr>
          <p:cNvSpPr>
            <a:spLocks noGrp="1"/>
          </p:cNvSpPr>
          <p:nvPr>
            <p:ph type="sldNum" sz="quarter" idx="4"/>
          </p:nvPr>
        </p:nvSpPr>
        <p:spPr/>
        <p:txBody>
          <a:bodyPr/>
          <a:lstStyle/>
          <a:p>
            <a:fld id="{79594931-7310-8546-9CE2-0B8C244628BE}" type="slidenum">
              <a:rPr lang="en-US" smtClean="0"/>
              <a:pPr/>
              <a:t>48</a:t>
            </a:fld>
            <a:endParaRPr lang="en-US"/>
          </a:p>
        </p:txBody>
      </p:sp>
    </p:spTree>
    <p:extLst>
      <p:ext uri="{BB962C8B-B14F-4D97-AF65-F5344CB8AC3E}">
        <p14:creationId xmlns:p14="http://schemas.microsoft.com/office/powerpoint/2010/main" val="174823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p:cNvSpPr>
            <a:spLocks noGrp="1" noChangeArrowheads="1"/>
          </p:cNvSpPr>
          <p:nvPr>
            <p:ph type="title"/>
          </p:nvPr>
        </p:nvSpPr>
        <p:spPr/>
        <p:txBody>
          <a:bodyPr/>
          <a:lstStyle/>
          <a:p>
            <a:pPr eaLnBrk="1" hangingPunct="1"/>
            <a:r>
              <a:rPr lang="en-US">
                <a:latin typeface="Calibri"/>
                <a:cs typeface="Calibri"/>
              </a:rPr>
              <a:t>Dose considerations</a:t>
            </a:r>
          </a:p>
        </p:txBody>
      </p:sp>
      <p:sp>
        <p:nvSpPr>
          <p:cNvPr id="142341" name="Rectangle 11"/>
          <p:cNvSpPr>
            <a:spLocks noChangeArrowheads="1"/>
          </p:cNvSpPr>
          <p:nvPr/>
        </p:nvSpPr>
        <p:spPr bwMode="auto">
          <a:xfrm>
            <a:off x="395536" y="1050236"/>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Scientific literature</a:t>
            </a:r>
            <a:endParaRPr lang="en-GB" sz="1800" b="0" baseline="0" dirty="0">
              <a:latin typeface="Calibri"/>
              <a:cs typeface="Calibri"/>
            </a:endParaRPr>
          </a:p>
        </p:txBody>
      </p:sp>
      <p:pic>
        <p:nvPicPr>
          <p:cNvPr id="10" name="Picture 9"/>
          <p:cNvPicPr>
            <a:picLocks noChangeAspect="1"/>
          </p:cNvPicPr>
          <p:nvPr/>
        </p:nvPicPr>
        <p:blipFill>
          <a:blip r:embed="rId3"/>
          <a:stretch>
            <a:fillRect/>
          </a:stretch>
        </p:blipFill>
        <p:spPr>
          <a:xfrm>
            <a:off x="733609" y="1676400"/>
            <a:ext cx="7676782" cy="2286000"/>
          </a:xfrm>
          <a:prstGeom prst="rect">
            <a:avLst/>
          </a:prstGeom>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4"/>
          <a:stretch>
            <a:fillRect/>
          </a:stretch>
        </p:blipFill>
        <p:spPr>
          <a:xfrm>
            <a:off x="762000" y="4191000"/>
            <a:ext cx="4876800" cy="955792"/>
          </a:xfrm>
          <a:prstGeom prst="rect">
            <a:avLst/>
          </a:prstGeom>
        </p:spPr>
      </p:pic>
      <p:sp>
        <p:nvSpPr>
          <p:cNvPr id="13" name="Rectangle 12"/>
          <p:cNvSpPr/>
          <p:nvPr/>
        </p:nvSpPr>
        <p:spPr bwMode="auto">
          <a:xfrm>
            <a:off x="2514600" y="4876800"/>
            <a:ext cx="2971800" cy="304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pic>
        <p:nvPicPr>
          <p:cNvPr id="15" name="Picture 14"/>
          <p:cNvPicPr>
            <a:picLocks noChangeAspect="1"/>
          </p:cNvPicPr>
          <p:nvPr/>
        </p:nvPicPr>
        <p:blipFill>
          <a:blip r:embed="rId5"/>
          <a:srcRect l="-5262" t="-4514"/>
          <a:stretch>
            <a:fillRect/>
          </a:stretch>
        </p:blipFill>
        <p:spPr>
          <a:xfrm>
            <a:off x="5626785" y="3776601"/>
            <a:ext cx="3288615" cy="2537814"/>
          </a:xfrm>
          <a:prstGeom prst="rect">
            <a:avLst/>
          </a:prstGeom>
          <a:solidFill>
            <a:schemeClr val="bg1"/>
          </a:solidFill>
          <a:effectLst>
            <a:outerShdw blurRad="50800" dist="38100" dir="2700000" algn="tl" rotWithShape="0">
              <a:srgbClr val="000000">
                <a:alpha val="43000"/>
              </a:srgbClr>
            </a:outerShdw>
          </a:effectLst>
        </p:spPr>
      </p:pic>
      <p:cxnSp>
        <p:nvCxnSpPr>
          <p:cNvPr id="18" name="Straight Connector 17"/>
          <p:cNvCxnSpPr/>
          <p:nvPr/>
        </p:nvCxnSpPr>
        <p:spPr bwMode="auto">
          <a:xfrm>
            <a:off x="2438400" y="4648200"/>
            <a:ext cx="3048000" cy="1588"/>
          </a:xfrm>
          <a:prstGeom prst="line">
            <a:avLst/>
          </a:prstGeom>
          <a:solidFill>
            <a:schemeClr val="accent1"/>
          </a:solidFill>
          <a:ln w="25400" cap="flat" cmpd="sng" algn="ctr">
            <a:solidFill>
              <a:srgbClr val="CC0000"/>
            </a:solidFill>
            <a:prstDash val="solid"/>
            <a:round/>
            <a:headEnd type="none" w="med" len="med"/>
            <a:tailEnd type="none" w="med" len="med"/>
          </a:ln>
          <a:effectLst/>
        </p:spPr>
      </p:cxnSp>
      <p:cxnSp>
        <p:nvCxnSpPr>
          <p:cNvPr id="20" name="Straight Connector 19"/>
          <p:cNvCxnSpPr/>
          <p:nvPr/>
        </p:nvCxnSpPr>
        <p:spPr bwMode="auto">
          <a:xfrm>
            <a:off x="838200" y="4876800"/>
            <a:ext cx="4724400" cy="1588"/>
          </a:xfrm>
          <a:prstGeom prst="line">
            <a:avLst/>
          </a:prstGeom>
          <a:solidFill>
            <a:schemeClr val="accent1"/>
          </a:solidFill>
          <a:ln w="25400" cap="flat" cmpd="sng" algn="ctr">
            <a:solidFill>
              <a:srgbClr val="CC0000"/>
            </a:solidFill>
            <a:prstDash val="solid"/>
            <a:round/>
            <a:headEnd type="none" w="med" len="med"/>
            <a:tailEnd type="none" w="med" len="med"/>
          </a:ln>
          <a:effectLst/>
        </p:spPr>
      </p:cxnSp>
      <p:cxnSp>
        <p:nvCxnSpPr>
          <p:cNvPr id="22" name="Straight Connector 21"/>
          <p:cNvCxnSpPr/>
          <p:nvPr/>
        </p:nvCxnSpPr>
        <p:spPr bwMode="auto">
          <a:xfrm>
            <a:off x="838200" y="5105400"/>
            <a:ext cx="1600200" cy="1588"/>
          </a:xfrm>
          <a:prstGeom prst="line">
            <a:avLst/>
          </a:prstGeom>
          <a:solidFill>
            <a:schemeClr val="accent1"/>
          </a:solidFill>
          <a:ln w="25400" cap="flat" cmpd="sng" algn="ctr">
            <a:solidFill>
              <a:srgbClr val="CC0000"/>
            </a:solidFill>
            <a:prstDash val="solid"/>
            <a:round/>
            <a:headEnd type="none" w="med" len="med"/>
            <a:tailEnd type="none" w="med" len="med"/>
          </a:ln>
          <a:effectLst/>
        </p:spPr>
      </p:cxnSp>
      <p:sp>
        <p:nvSpPr>
          <p:cNvPr id="2" name="Slide Number Placeholder 1">
            <a:extLst>
              <a:ext uri="{FF2B5EF4-FFF2-40B4-BE49-F238E27FC236}">
                <a16:creationId xmlns:a16="http://schemas.microsoft.com/office/drawing/2014/main" id="{BCA3A819-3AC5-BD48-B023-87C9AE415C15}"/>
              </a:ext>
            </a:extLst>
          </p:cNvPr>
          <p:cNvSpPr>
            <a:spLocks noGrp="1"/>
          </p:cNvSpPr>
          <p:nvPr>
            <p:ph type="sldNum" sz="quarter" idx="4"/>
          </p:nvPr>
        </p:nvSpPr>
        <p:spPr/>
        <p:txBody>
          <a:bodyPr/>
          <a:lstStyle/>
          <a:p>
            <a:fld id="{79594931-7310-8546-9CE2-0B8C244628BE}" type="slidenum">
              <a:rPr lang="en-US" smtClean="0"/>
              <a:pPr/>
              <a:t>49</a:t>
            </a:fld>
            <a:endParaRPr lang="en-US"/>
          </a:p>
        </p:txBody>
      </p:sp>
    </p:spTree>
    <p:extLst>
      <p:ext uri="{BB962C8B-B14F-4D97-AF65-F5344CB8AC3E}">
        <p14:creationId xmlns:p14="http://schemas.microsoft.com/office/powerpoint/2010/main" val="51123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
          <p:cNvSpPr>
            <a:spLocks noGrp="1" noChangeArrowheads="1"/>
          </p:cNvSpPr>
          <p:nvPr>
            <p:ph type="title"/>
          </p:nvPr>
        </p:nvSpPr>
        <p:spPr/>
        <p:txBody>
          <a:bodyPr/>
          <a:lstStyle/>
          <a:p>
            <a:pPr eaLnBrk="1" hangingPunct="1"/>
            <a:r>
              <a:rPr lang="en-US">
                <a:latin typeface="Calibri"/>
                <a:cs typeface="Calibri"/>
              </a:rPr>
              <a:t>CT – Image reconstruction</a:t>
            </a:r>
          </a:p>
        </p:txBody>
      </p:sp>
      <p:sp>
        <p:nvSpPr>
          <p:cNvPr id="105475" name="Rectangle 9"/>
          <p:cNvSpPr>
            <a:spLocks noChangeArrowheads="1"/>
          </p:cNvSpPr>
          <p:nvPr/>
        </p:nvSpPr>
        <p:spPr bwMode="auto">
          <a:xfrm>
            <a:off x="1258888" y="1484313"/>
            <a:ext cx="2808287" cy="503237"/>
          </a:xfrm>
          <a:prstGeom prst="rect">
            <a:avLst/>
          </a:prstGeom>
          <a:noFill/>
          <a:ln w="19050">
            <a:noFill/>
            <a:miter lim="800000"/>
            <a:headEnd/>
            <a:tailEnd/>
          </a:ln>
        </p:spPr>
        <p:txBody>
          <a:bodyPr wrap="none"/>
          <a:lstStyle/>
          <a:p>
            <a:pPr marL="342900" indent="-342900" algn="ctr" eaLnBrk="0" hangingPunct="0"/>
            <a:r>
              <a:rPr lang="en-US" sz="3200" baseline="0">
                <a:solidFill>
                  <a:srgbClr val="1269B0"/>
                </a:solidFill>
                <a:latin typeface="Calibri"/>
                <a:cs typeface="Calibri"/>
                <a:sym typeface="Symbol" pitchFamily="18" charset="2"/>
              </a:rPr>
              <a:t>F{Filter}</a:t>
            </a:r>
          </a:p>
        </p:txBody>
      </p:sp>
      <p:sp>
        <p:nvSpPr>
          <p:cNvPr id="105476" name="Rectangle 10"/>
          <p:cNvSpPr>
            <a:spLocks noChangeArrowheads="1"/>
          </p:cNvSpPr>
          <p:nvPr/>
        </p:nvSpPr>
        <p:spPr bwMode="auto">
          <a:xfrm>
            <a:off x="5219700" y="1484313"/>
            <a:ext cx="2808288" cy="503237"/>
          </a:xfrm>
          <a:prstGeom prst="rect">
            <a:avLst/>
          </a:prstGeom>
          <a:noFill/>
          <a:ln w="19050">
            <a:noFill/>
            <a:miter lim="800000"/>
            <a:headEnd/>
            <a:tailEnd/>
          </a:ln>
        </p:spPr>
        <p:txBody>
          <a:bodyPr wrap="none"/>
          <a:lstStyle/>
          <a:p>
            <a:pPr marL="342900" indent="-342900" algn="ctr" eaLnBrk="0" hangingPunct="0"/>
            <a:r>
              <a:rPr lang="en-US" sz="3200" baseline="0">
                <a:solidFill>
                  <a:srgbClr val="1269B0"/>
                </a:solidFill>
                <a:latin typeface="Calibri"/>
                <a:cs typeface="Calibri"/>
                <a:sym typeface="Symbol" pitchFamily="18" charset="2"/>
              </a:rPr>
              <a:t>Filter</a:t>
            </a:r>
          </a:p>
        </p:txBody>
      </p:sp>
      <p:sp>
        <p:nvSpPr>
          <p:cNvPr id="105477" name="Line 15"/>
          <p:cNvSpPr>
            <a:spLocks noChangeShapeType="1"/>
          </p:cNvSpPr>
          <p:nvPr/>
        </p:nvSpPr>
        <p:spPr bwMode="auto">
          <a:xfrm flipV="1">
            <a:off x="2562225" y="2497138"/>
            <a:ext cx="0" cy="1795462"/>
          </a:xfrm>
          <a:prstGeom prst="line">
            <a:avLst/>
          </a:prstGeom>
          <a:noFill/>
          <a:ln w="9525">
            <a:solidFill>
              <a:srgbClr val="292929"/>
            </a:solidFill>
            <a:round/>
            <a:headEnd/>
            <a:tailEnd type="triangle" w="med" len="med"/>
          </a:ln>
        </p:spPr>
        <p:txBody>
          <a:bodyPr/>
          <a:lstStyle/>
          <a:p>
            <a:endParaRPr lang="en-US">
              <a:latin typeface="Calibri"/>
              <a:cs typeface="Calibri"/>
            </a:endParaRPr>
          </a:p>
        </p:txBody>
      </p:sp>
      <p:sp>
        <p:nvSpPr>
          <p:cNvPr id="105478" name="Line 16"/>
          <p:cNvSpPr>
            <a:spLocks noChangeShapeType="1"/>
          </p:cNvSpPr>
          <p:nvPr/>
        </p:nvSpPr>
        <p:spPr bwMode="auto">
          <a:xfrm>
            <a:off x="755650" y="4070350"/>
            <a:ext cx="3671888" cy="0"/>
          </a:xfrm>
          <a:prstGeom prst="line">
            <a:avLst/>
          </a:prstGeom>
          <a:noFill/>
          <a:ln w="9525">
            <a:solidFill>
              <a:srgbClr val="292929"/>
            </a:solidFill>
            <a:round/>
            <a:headEnd/>
            <a:tailEnd type="triangle" w="med" len="med"/>
          </a:ln>
        </p:spPr>
        <p:txBody>
          <a:bodyPr/>
          <a:lstStyle/>
          <a:p>
            <a:endParaRPr lang="en-US">
              <a:latin typeface="Calibri"/>
              <a:cs typeface="Calibri"/>
            </a:endParaRPr>
          </a:p>
        </p:txBody>
      </p:sp>
      <p:sp>
        <p:nvSpPr>
          <p:cNvPr id="105479" name="Line 17"/>
          <p:cNvSpPr>
            <a:spLocks noChangeShapeType="1"/>
          </p:cNvSpPr>
          <p:nvPr/>
        </p:nvSpPr>
        <p:spPr bwMode="auto">
          <a:xfrm>
            <a:off x="1512888" y="2728913"/>
            <a:ext cx="1049337" cy="1341437"/>
          </a:xfrm>
          <a:prstGeom prst="line">
            <a:avLst/>
          </a:prstGeom>
          <a:noFill/>
          <a:ln w="57150">
            <a:solidFill>
              <a:srgbClr val="1269B0"/>
            </a:solidFill>
            <a:round/>
            <a:headEnd/>
            <a:tailEnd/>
          </a:ln>
        </p:spPr>
        <p:txBody>
          <a:bodyPr/>
          <a:lstStyle/>
          <a:p>
            <a:endParaRPr lang="en-US">
              <a:latin typeface="Calibri"/>
              <a:cs typeface="Calibri"/>
            </a:endParaRPr>
          </a:p>
        </p:txBody>
      </p:sp>
      <p:sp>
        <p:nvSpPr>
          <p:cNvPr id="105480" name="Line 18"/>
          <p:cNvSpPr>
            <a:spLocks noChangeShapeType="1"/>
          </p:cNvSpPr>
          <p:nvPr/>
        </p:nvSpPr>
        <p:spPr bwMode="auto">
          <a:xfrm>
            <a:off x="1512888" y="2728913"/>
            <a:ext cx="0" cy="1341437"/>
          </a:xfrm>
          <a:prstGeom prst="line">
            <a:avLst/>
          </a:prstGeom>
          <a:noFill/>
          <a:ln w="57150">
            <a:solidFill>
              <a:srgbClr val="1269B0"/>
            </a:solidFill>
            <a:round/>
            <a:headEnd/>
            <a:tailEnd/>
          </a:ln>
        </p:spPr>
        <p:txBody>
          <a:bodyPr/>
          <a:lstStyle/>
          <a:p>
            <a:endParaRPr lang="en-US">
              <a:latin typeface="Calibri"/>
              <a:cs typeface="Calibri"/>
            </a:endParaRPr>
          </a:p>
        </p:txBody>
      </p:sp>
      <p:grpSp>
        <p:nvGrpSpPr>
          <p:cNvPr id="105481" name="Group 21"/>
          <p:cNvGrpSpPr>
            <a:grpSpLocks/>
          </p:cNvGrpSpPr>
          <p:nvPr/>
        </p:nvGrpSpPr>
        <p:grpSpPr bwMode="auto">
          <a:xfrm flipH="1">
            <a:off x="2560638" y="2728913"/>
            <a:ext cx="1050925" cy="1341437"/>
            <a:chOff x="929" y="1706"/>
            <a:chExt cx="817" cy="1044"/>
          </a:xfrm>
        </p:grpSpPr>
        <p:sp>
          <p:nvSpPr>
            <p:cNvPr id="105502" name="Line 19"/>
            <p:cNvSpPr>
              <a:spLocks noChangeShapeType="1"/>
            </p:cNvSpPr>
            <p:nvPr/>
          </p:nvSpPr>
          <p:spPr bwMode="auto">
            <a:xfrm>
              <a:off x="929" y="1706"/>
              <a:ext cx="817" cy="1044"/>
            </a:xfrm>
            <a:prstGeom prst="line">
              <a:avLst/>
            </a:prstGeom>
            <a:noFill/>
            <a:ln w="57150">
              <a:solidFill>
                <a:srgbClr val="1269B0"/>
              </a:solidFill>
              <a:round/>
              <a:headEnd/>
              <a:tailEnd/>
            </a:ln>
          </p:spPr>
          <p:txBody>
            <a:bodyPr/>
            <a:lstStyle/>
            <a:p>
              <a:endParaRPr lang="en-US">
                <a:latin typeface="Calibri"/>
                <a:cs typeface="Calibri"/>
              </a:endParaRPr>
            </a:p>
          </p:txBody>
        </p:sp>
        <p:sp>
          <p:nvSpPr>
            <p:cNvPr id="105503" name="Line 20"/>
            <p:cNvSpPr>
              <a:spLocks noChangeShapeType="1"/>
            </p:cNvSpPr>
            <p:nvPr/>
          </p:nvSpPr>
          <p:spPr bwMode="auto">
            <a:xfrm>
              <a:off x="929" y="1706"/>
              <a:ext cx="0" cy="1044"/>
            </a:xfrm>
            <a:prstGeom prst="line">
              <a:avLst/>
            </a:prstGeom>
            <a:noFill/>
            <a:ln w="57150">
              <a:solidFill>
                <a:srgbClr val="1269B0"/>
              </a:solidFill>
              <a:round/>
              <a:headEnd/>
              <a:tailEnd/>
            </a:ln>
          </p:spPr>
          <p:txBody>
            <a:bodyPr/>
            <a:lstStyle/>
            <a:p>
              <a:endParaRPr lang="en-US">
                <a:latin typeface="Calibri"/>
                <a:cs typeface="Calibri"/>
              </a:endParaRPr>
            </a:p>
          </p:txBody>
        </p:sp>
      </p:grpSp>
      <p:sp>
        <p:nvSpPr>
          <p:cNvPr id="105482" name="Line 22"/>
          <p:cNvSpPr>
            <a:spLocks noChangeShapeType="1"/>
          </p:cNvSpPr>
          <p:nvPr/>
        </p:nvSpPr>
        <p:spPr bwMode="auto">
          <a:xfrm>
            <a:off x="3611563" y="4070350"/>
            <a:ext cx="582612" cy="0"/>
          </a:xfrm>
          <a:prstGeom prst="line">
            <a:avLst/>
          </a:prstGeom>
          <a:noFill/>
          <a:ln w="57150">
            <a:solidFill>
              <a:srgbClr val="1269B0"/>
            </a:solidFill>
            <a:round/>
            <a:headEnd/>
            <a:tailEnd/>
          </a:ln>
        </p:spPr>
        <p:txBody>
          <a:bodyPr/>
          <a:lstStyle/>
          <a:p>
            <a:endParaRPr lang="en-US">
              <a:latin typeface="Calibri"/>
              <a:cs typeface="Calibri"/>
            </a:endParaRPr>
          </a:p>
        </p:txBody>
      </p:sp>
      <p:sp>
        <p:nvSpPr>
          <p:cNvPr id="105483" name="Line 23"/>
          <p:cNvSpPr>
            <a:spLocks noChangeShapeType="1"/>
          </p:cNvSpPr>
          <p:nvPr/>
        </p:nvSpPr>
        <p:spPr bwMode="auto">
          <a:xfrm>
            <a:off x="930275" y="4070350"/>
            <a:ext cx="584200" cy="0"/>
          </a:xfrm>
          <a:prstGeom prst="line">
            <a:avLst/>
          </a:prstGeom>
          <a:noFill/>
          <a:ln w="57150">
            <a:solidFill>
              <a:srgbClr val="1269B0"/>
            </a:solidFill>
            <a:round/>
            <a:headEnd/>
            <a:tailEnd/>
          </a:ln>
        </p:spPr>
        <p:txBody>
          <a:bodyPr/>
          <a:lstStyle/>
          <a:p>
            <a:endParaRPr lang="en-US">
              <a:latin typeface="Calibri"/>
              <a:cs typeface="Calibri"/>
            </a:endParaRPr>
          </a:p>
        </p:txBody>
      </p:sp>
      <p:sp>
        <p:nvSpPr>
          <p:cNvPr id="105484" name="Rectangle 25"/>
          <p:cNvSpPr>
            <a:spLocks noChangeArrowheads="1"/>
          </p:cNvSpPr>
          <p:nvPr/>
        </p:nvSpPr>
        <p:spPr bwMode="auto">
          <a:xfrm>
            <a:off x="4211638" y="4076700"/>
            <a:ext cx="431800" cy="360363"/>
          </a:xfrm>
          <a:prstGeom prst="rect">
            <a:avLst/>
          </a:prstGeom>
          <a:noFill/>
          <a:ln w="19050">
            <a:noFill/>
            <a:miter lim="800000"/>
            <a:headEnd/>
            <a:tailEnd/>
          </a:ln>
        </p:spPr>
        <p:txBody>
          <a:bodyPr wrap="none"/>
          <a:lstStyle/>
          <a:p>
            <a:pPr marL="342900" indent="-342900" eaLnBrk="0" hangingPunct="0"/>
            <a:r>
              <a:rPr lang="en-US" baseline="0">
                <a:solidFill>
                  <a:srgbClr val="292929"/>
                </a:solidFill>
                <a:latin typeface="Calibri"/>
                <a:cs typeface="Calibri"/>
                <a:sym typeface="Symbol" pitchFamily="18" charset="2"/>
              </a:rPr>
              <a:t>u</a:t>
            </a:r>
          </a:p>
        </p:txBody>
      </p:sp>
      <p:sp>
        <p:nvSpPr>
          <p:cNvPr id="105485" name="Rectangle 26"/>
          <p:cNvSpPr>
            <a:spLocks noChangeArrowheads="1"/>
          </p:cNvSpPr>
          <p:nvPr/>
        </p:nvSpPr>
        <p:spPr bwMode="auto">
          <a:xfrm>
            <a:off x="1476375" y="2133600"/>
            <a:ext cx="2232025" cy="360363"/>
          </a:xfrm>
          <a:prstGeom prst="rect">
            <a:avLst/>
          </a:prstGeom>
          <a:noFill/>
          <a:ln w="19050">
            <a:noFill/>
            <a:miter lim="800000"/>
            <a:headEnd/>
            <a:tailEnd/>
          </a:ln>
        </p:spPr>
        <p:txBody>
          <a:bodyPr wrap="none"/>
          <a:lstStyle/>
          <a:p>
            <a:pPr marL="342900" indent="-342900" algn="ctr" eaLnBrk="0" hangingPunct="0"/>
            <a:r>
              <a:rPr lang="en-US" baseline="0">
                <a:latin typeface="Calibri"/>
                <a:cs typeface="Calibri"/>
                <a:sym typeface="Symbol" pitchFamily="18" charset="2"/>
              </a:rPr>
              <a:t>|u|rect(1/</a:t>
            </a:r>
            <a:r>
              <a:rPr lang="el-GR" baseline="0">
                <a:latin typeface="Calibri"/>
                <a:cs typeface="Calibri"/>
                <a:sym typeface="Symbol" pitchFamily="18" charset="2"/>
              </a:rPr>
              <a:t>Δ</a:t>
            </a:r>
            <a:r>
              <a:rPr lang="de-CH" baseline="0">
                <a:latin typeface="Calibri"/>
                <a:cs typeface="Calibri"/>
                <a:sym typeface="Symbol" pitchFamily="18" charset="2"/>
              </a:rPr>
              <a:t>r)</a:t>
            </a:r>
          </a:p>
        </p:txBody>
      </p:sp>
      <p:sp>
        <p:nvSpPr>
          <p:cNvPr id="105486" name="Line 29"/>
          <p:cNvSpPr>
            <a:spLocks noChangeShapeType="1"/>
          </p:cNvSpPr>
          <p:nvPr/>
        </p:nvSpPr>
        <p:spPr bwMode="auto">
          <a:xfrm>
            <a:off x="1476375" y="4365625"/>
            <a:ext cx="2087563" cy="0"/>
          </a:xfrm>
          <a:prstGeom prst="line">
            <a:avLst/>
          </a:prstGeom>
          <a:noFill/>
          <a:ln w="9525">
            <a:solidFill>
              <a:schemeClr val="tx1"/>
            </a:solidFill>
            <a:round/>
            <a:headEnd type="triangle" w="med" len="med"/>
            <a:tailEnd type="triangle" w="med" len="med"/>
          </a:ln>
        </p:spPr>
        <p:txBody>
          <a:bodyPr/>
          <a:lstStyle/>
          <a:p>
            <a:endParaRPr lang="en-US">
              <a:latin typeface="Calibri"/>
              <a:cs typeface="Calibri"/>
            </a:endParaRPr>
          </a:p>
        </p:txBody>
      </p:sp>
      <p:sp>
        <p:nvSpPr>
          <p:cNvPr id="105487" name="Rectangle 30"/>
          <p:cNvSpPr>
            <a:spLocks noChangeArrowheads="1"/>
          </p:cNvSpPr>
          <p:nvPr/>
        </p:nvSpPr>
        <p:spPr bwMode="auto">
          <a:xfrm>
            <a:off x="1476375" y="4437063"/>
            <a:ext cx="2232025" cy="360362"/>
          </a:xfrm>
          <a:prstGeom prst="rect">
            <a:avLst/>
          </a:prstGeom>
          <a:noFill/>
          <a:ln w="19050">
            <a:noFill/>
            <a:miter lim="800000"/>
            <a:headEnd/>
            <a:tailEnd/>
          </a:ln>
        </p:spPr>
        <p:txBody>
          <a:bodyPr wrap="none"/>
          <a:lstStyle/>
          <a:p>
            <a:pPr marL="342900" indent="-342900" algn="ctr" eaLnBrk="0" hangingPunct="0"/>
            <a:r>
              <a:rPr lang="el-GR" sz="1800" baseline="0" dirty="0">
                <a:latin typeface="Calibri"/>
                <a:cs typeface="Calibri"/>
                <a:sym typeface="Symbol" pitchFamily="18" charset="2"/>
              </a:rPr>
              <a:t>Δ</a:t>
            </a:r>
            <a:r>
              <a:rPr lang="de-CH" sz="1800" baseline="0" dirty="0" err="1">
                <a:latin typeface="Calibri"/>
                <a:cs typeface="Calibri"/>
                <a:sym typeface="Symbol" pitchFamily="18" charset="2"/>
              </a:rPr>
              <a:t>u</a:t>
            </a:r>
            <a:r>
              <a:rPr lang="de-CH" sz="1800" baseline="0" dirty="0">
                <a:latin typeface="Calibri"/>
                <a:cs typeface="Calibri"/>
                <a:sym typeface="Symbol" pitchFamily="18" charset="2"/>
              </a:rPr>
              <a:t>=1/</a:t>
            </a:r>
            <a:r>
              <a:rPr lang="el-GR" sz="1800" baseline="0" dirty="0">
                <a:latin typeface="Calibri"/>
                <a:cs typeface="Calibri"/>
                <a:sym typeface="Symbol" pitchFamily="18" charset="2"/>
              </a:rPr>
              <a:t>Δ</a:t>
            </a:r>
            <a:r>
              <a:rPr lang="de-CH" sz="1800" baseline="0" dirty="0" err="1">
                <a:latin typeface="Calibri"/>
                <a:cs typeface="Calibri"/>
                <a:sym typeface="Symbol" pitchFamily="18" charset="2"/>
              </a:rPr>
              <a:t>r</a:t>
            </a:r>
            <a:endParaRPr lang="el-GR" sz="1800" baseline="0" dirty="0">
              <a:latin typeface="Calibri"/>
              <a:cs typeface="Calibri"/>
              <a:sym typeface="Symbol" pitchFamily="18" charset="2"/>
            </a:endParaRPr>
          </a:p>
        </p:txBody>
      </p:sp>
      <p:sp>
        <p:nvSpPr>
          <p:cNvPr id="1029219" name="Line 99"/>
          <p:cNvSpPr>
            <a:spLocks noChangeShapeType="1"/>
          </p:cNvSpPr>
          <p:nvPr/>
        </p:nvSpPr>
        <p:spPr bwMode="auto">
          <a:xfrm flipV="1">
            <a:off x="6667500" y="2497138"/>
            <a:ext cx="0" cy="1795462"/>
          </a:xfrm>
          <a:prstGeom prst="line">
            <a:avLst/>
          </a:prstGeom>
          <a:noFill/>
          <a:ln w="9525">
            <a:solidFill>
              <a:srgbClr val="292929"/>
            </a:solidFill>
            <a:round/>
            <a:headEnd/>
            <a:tailEnd type="triangle" w="med" len="med"/>
          </a:ln>
        </p:spPr>
        <p:txBody>
          <a:bodyPr/>
          <a:lstStyle/>
          <a:p>
            <a:endParaRPr lang="en-US">
              <a:latin typeface="Calibri"/>
              <a:cs typeface="Calibri"/>
            </a:endParaRPr>
          </a:p>
        </p:txBody>
      </p:sp>
      <p:sp>
        <p:nvSpPr>
          <p:cNvPr id="1029220" name="Line 100"/>
          <p:cNvSpPr>
            <a:spLocks noChangeShapeType="1"/>
          </p:cNvSpPr>
          <p:nvPr/>
        </p:nvSpPr>
        <p:spPr bwMode="auto">
          <a:xfrm>
            <a:off x="4860925" y="4070350"/>
            <a:ext cx="3671888" cy="0"/>
          </a:xfrm>
          <a:prstGeom prst="line">
            <a:avLst/>
          </a:prstGeom>
          <a:noFill/>
          <a:ln w="9525">
            <a:solidFill>
              <a:srgbClr val="292929"/>
            </a:solidFill>
            <a:round/>
            <a:headEnd/>
            <a:tailEnd type="triangle" w="med" len="med"/>
          </a:ln>
        </p:spPr>
        <p:txBody>
          <a:bodyPr/>
          <a:lstStyle/>
          <a:p>
            <a:endParaRPr lang="en-US">
              <a:latin typeface="Calibri"/>
              <a:cs typeface="Calibri"/>
            </a:endParaRPr>
          </a:p>
        </p:txBody>
      </p:sp>
      <p:sp>
        <p:nvSpPr>
          <p:cNvPr id="1029221" name="Rectangle 101"/>
          <p:cNvSpPr>
            <a:spLocks noChangeArrowheads="1"/>
          </p:cNvSpPr>
          <p:nvPr/>
        </p:nvSpPr>
        <p:spPr bwMode="auto">
          <a:xfrm>
            <a:off x="8316913" y="4076700"/>
            <a:ext cx="431800" cy="360363"/>
          </a:xfrm>
          <a:prstGeom prst="rect">
            <a:avLst/>
          </a:prstGeom>
          <a:noFill/>
          <a:ln w="19050">
            <a:noFill/>
            <a:miter lim="800000"/>
            <a:headEnd/>
            <a:tailEnd/>
          </a:ln>
        </p:spPr>
        <p:txBody>
          <a:bodyPr wrap="none"/>
          <a:lstStyle/>
          <a:p>
            <a:pPr marL="342900" indent="-342900" eaLnBrk="0" hangingPunct="0"/>
            <a:r>
              <a:rPr lang="en-US" baseline="0">
                <a:solidFill>
                  <a:srgbClr val="292929"/>
                </a:solidFill>
                <a:latin typeface="Calibri"/>
                <a:cs typeface="Calibri"/>
                <a:sym typeface="Symbol" pitchFamily="18" charset="2"/>
              </a:rPr>
              <a:t>r</a:t>
            </a:r>
          </a:p>
        </p:txBody>
      </p:sp>
      <p:grpSp>
        <p:nvGrpSpPr>
          <p:cNvPr id="3" name="Group 220"/>
          <p:cNvGrpSpPr>
            <a:grpSpLocks/>
          </p:cNvGrpSpPr>
          <p:nvPr/>
        </p:nvGrpSpPr>
        <p:grpSpPr bwMode="auto">
          <a:xfrm>
            <a:off x="5467350" y="2690813"/>
            <a:ext cx="2425700" cy="2130425"/>
            <a:chOff x="3309" y="1016"/>
            <a:chExt cx="1008" cy="2113"/>
          </a:xfrm>
        </p:grpSpPr>
        <p:sp>
          <p:nvSpPr>
            <p:cNvPr id="105500" name="Freeform 218"/>
            <p:cNvSpPr>
              <a:spLocks/>
            </p:cNvSpPr>
            <p:nvPr/>
          </p:nvSpPr>
          <p:spPr bwMode="auto">
            <a:xfrm>
              <a:off x="3309" y="1016"/>
              <a:ext cx="516" cy="2113"/>
            </a:xfrm>
            <a:custGeom>
              <a:avLst/>
              <a:gdLst>
                <a:gd name="T0" fmla="*/ 6 w 516"/>
                <a:gd name="T1" fmla="*/ 1567 h 2113"/>
                <a:gd name="T2" fmla="*/ 19 w 516"/>
                <a:gd name="T3" fmla="*/ 1516 h 2113"/>
                <a:gd name="T4" fmla="*/ 32 w 516"/>
                <a:gd name="T5" fmla="*/ 1439 h 2113"/>
                <a:gd name="T6" fmla="*/ 44 w 516"/>
                <a:gd name="T7" fmla="*/ 1343 h 2113"/>
                <a:gd name="T8" fmla="*/ 57 w 516"/>
                <a:gd name="T9" fmla="*/ 1246 h 2113"/>
                <a:gd name="T10" fmla="*/ 70 w 516"/>
                <a:gd name="T11" fmla="*/ 1163 h 2113"/>
                <a:gd name="T12" fmla="*/ 83 w 516"/>
                <a:gd name="T13" fmla="*/ 1105 h 2113"/>
                <a:gd name="T14" fmla="*/ 89 w 516"/>
                <a:gd name="T15" fmla="*/ 1086 h 2113"/>
                <a:gd name="T16" fmla="*/ 102 w 516"/>
                <a:gd name="T17" fmla="*/ 1105 h 2113"/>
                <a:gd name="T18" fmla="*/ 115 w 516"/>
                <a:gd name="T19" fmla="*/ 1163 h 2113"/>
                <a:gd name="T20" fmla="*/ 127 w 516"/>
                <a:gd name="T21" fmla="*/ 1253 h 2113"/>
                <a:gd name="T22" fmla="*/ 140 w 516"/>
                <a:gd name="T23" fmla="*/ 1355 h 2113"/>
                <a:gd name="T24" fmla="*/ 153 w 516"/>
                <a:gd name="T25" fmla="*/ 1465 h 2113"/>
                <a:gd name="T26" fmla="*/ 166 w 516"/>
                <a:gd name="T27" fmla="*/ 1554 h 2113"/>
                <a:gd name="T28" fmla="*/ 172 w 516"/>
                <a:gd name="T29" fmla="*/ 1612 h 2113"/>
                <a:gd name="T30" fmla="*/ 185 w 516"/>
                <a:gd name="T31" fmla="*/ 1638 h 2113"/>
                <a:gd name="T32" fmla="*/ 198 w 516"/>
                <a:gd name="T33" fmla="*/ 1612 h 2113"/>
                <a:gd name="T34" fmla="*/ 210 w 516"/>
                <a:gd name="T35" fmla="*/ 1542 h 2113"/>
                <a:gd name="T36" fmla="*/ 223 w 516"/>
                <a:gd name="T37" fmla="*/ 1439 h 2113"/>
                <a:gd name="T38" fmla="*/ 236 w 516"/>
                <a:gd name="T39" fmla="*/ 1310 h 2113"/>
                <a:gd name="T40" fmla="*/ 249 w 516"/>
                <a:gd name="T41" fmla="*/ 1188 h 2113"/>
                <a:gd name="T42" fmla="*/ 255 w 516"/>
                <a:gd name="T43" fmla="*/ 1079 h 2113"/>
                <a:gd name="T44" fmla="*/ 268 w 516"/>
                <a:gd name="T45" fmla="*/ 1009 h 2113"/>
                <a:gd name="T46" fmla="*/ 287 w 516"/>
                <a:gd name="T47" fmla="*/ 996 h 2113"/>
                <a:gd name="T48" fmla="*/ 300 w 516"/>
                <a:gd name="T49" fmla="*/ 1060 h 2113"/>
                <a:gd name="T50" fmla="*/ 306 w 516"/>
                <a:gd name="T51" fmla="*/ 1182 h 2113"/>
                <a:gd name="T52" fmla="*/ 319 w 516"/>
                <a:gd name="T53" fmla="*/ 1349 h 2113"/>
                <a:gd name="T54" fmla="*/ 331 w 516"/>
                <a:gd name="T55" fmla="*/ 1542 h 2113"/>
                <a:gd name="T56" fmla="*/ 344 w 516"/>
                <a:gd name="T57" fmla="*/ 1747 h 2113"/>
                <a:gd name="T58" fmla="*/ 357 w 516"/>
                <a:gd name="T59" fmla="*/ 1920 h 2113"/>
                <a:gd name="T60" fmla="*/ 370 w 516"/>
                <a:gd name="T61" fmla="*/ 2049 h 2113"/>
                <a:gd name="T62" fmla="*/ 382 w 516"/>
                <a:gd name="T63" fmla="*/ 2113 h 2113"/>
                <a:gd name="T64" fmla="*/ 395 w 516"/>
                <a:gd name="T65" fmla="*/ 2055 h 2113"/>
                <a:gd name="T66" fmla="*/ 408 w 516"/>
                <a:gd name="T67" fmla="*/ 1914 h 2113"/>
                <a:gd name="T68" fmla="*/ 421 w 516"/>
                <a:gd name="T69" fmla="*/ 1683 h 2113"/>
                <a:gd name="T70" fmla="*/ 434 w 516"/>
                <a:gd name="T71" fmla="*/ 1400 h 2113"/>
                <a:gd name="T72" fmla="*/ 446 w 516"/>
                <a:gd name="T73" fmla="*/ 1073 h 2113"/>
                <a:gd name="T74" fmla="*/ 453 w 516"/>
                <a:gd name="T75" fmla="*/ 745 h 2113"/>
                <a:gd name="T76" fmla="*/ 465 w 516"/>
                <a:gd name="T77" fmla="*/ 444 h 2113"/>
                <a:gd name="T78" fmla="*/ 478 w 516"/>
                <a:gd name="T79" fmla="*/ 206 h 2113"/>
                <a:gd name="T80" fmla="*/ 491 w 516"/>
                <a:gd name="T81" fmla="*/ 52 h 2113"/>
                <a:gd name="T82" fmla="*/ 504 w 516"/>
                <a:gd name="T83" fmla="*/ 0 h 21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16"/>
                <a:gd name="T127" fmla="*/ 0 h 2113"/>
                <a:gd name="T128" fmla="*/ 516 w 516"/>
                <a:gd name="T129" fmla="*/ 2113 h 211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16" h="2113">
                  <a:moveTo>
                    <a:pt x="0" y="1580"/>
                  </a:moveTo>
                  <a:lnTo>
                    <a:pt x="6" y="1574"/>
                  </a:lnTo>
                  <a:lnTo>
                    <a:pt x="6" y="1567"/>
                  </a:lnTo>
                  <a:lnTo>
                    <a:pt x="13" y="1554"/>
                  </a:lnTo>
                  <a:lnTo>
                    <a:pt x="19" y="1535"/>
                  </a:lnTo>
                  <a:lnTo>
                    <a:pt x="19" y="1516"/>
                  </a:lnTo>
                  <a:lnTo>
                    <a:pt x="25" y="1490"/>
                  </a:lnTo>
                  <a:lnTo>
                    <a:pt x="25" y="1465"/>
                  </a:lnTo>
                  <a:lnTo>
                    <a:pt x="32" y="1439"/>
                  </a:lnTo>
                  <a:lnTo>
                    <a:pt x="38" y="1407"/>
                  </a:lnTo>
                  <a:lnTo>
                    <a:pt x="38" y="1375"/>
                  </a:lnTo>
                  <a:lnTo>
                    <a:pt x="44" y="1343"/>
                  </a:lnTo>
                  <a:lnTo>
                    <a:pt x="51" y="1310"/>
                  </a:lnTo>
                  <a:lnTo>
                    <a:pt x="51" y="1278"/>
                  </a:lnTo>
                  <a:lnTo>
                    <a:pt x="57" y="1246"/>
                  </a:lnTo>
                  <a:lnTo>
                    <a:pt x="57" y="1214"/>
                  </a:lnTo>
                  <a:lnTo>
                    <a:pt x="64" y="1188"/>
                  </a:lnTo>
                  <a:lnTo>
                    <a:pt x="70" y="1163"/>
                  </a:lnTo>
                  <a:lnTo>
                    <a:pt x="70" y="1144"/>
                  </a:lnTo>
                  <a:lnTo>
                    <a:pt x="76" y="1124"/>
                  </a:lnTo>
                  <a:lnTo>
                    <a:pt x="83" y="1105"/>
                  </a:lnTo>
                  <a:lnTo>
                    <a:pt x="83" y="1099"/>
                  </a:lnTo>
                  <a:lnTo>
                    <a:pt x="95" y="1086"/>
                  </a:lnTo>
                  <a:lnTo>
                    <a:pt x="89" y="1086"/>
                  </a:lnTo>
                  <a:lnTo>
                    <a:pt x="95" y="1086"/>
                  </a:lnTo>
                  <a:lnTo>
                    <a:pt x="102" y="1099"/>
                  </a:lnTo>
                  <a:lnTo>
                    <a:pt x="102" y="1105"/>
                  </a:lnTo>
                  <a:lnTo>
                    <a:pt x="108" y="1124"/>
                  </a:lnTo>
                  <a:lnTo>
                    <a:pt x="108" y="1144"/>
                  </a:lnTo>
                  <a:lnTo>
                    <a:pt x="115" y="1163"/>
                  </a:lnTo>
                  <a:lnTo>
                    <a:pt x="121" y="1188"/>
                  </a:lnTo>
                  <a:lnTo>
                    <a:pt x="121" y="1221"/>
                  </a:lnTo>
                  <a:lnTo>
                    <a:pt x="127" y="1253"/>
                  </a:lnTo>
                  <a:lnTo>
                    <a:pt x="134" y="1285"/>
                  </a:lnTo>
                  <a:lnTo>
                    <a:pt x="134" y="1323"/>
                  </a:lnTo>
                  <a:lnTo>
                    <a:pt x="140" y="1355"/>
                  </a:lnTo>
                  <a:lnTo>
                    <a:pt x="140" y="1394"/>
                  </a:lnTo>
                  <a:lnTo>
                    <a:pt x="146" y="1426"/>
                  </a:lnTo>
                  <a:lnTo>
                    <a:pt x="153" y="1465"/>
                  </a:lnTo>
                  <a:lnTo>
                    <a:pt x="153" y="1497"/>
                  </a:lnTo>
                  <a:lnTo>
                    <a:pt x="159" y="1529"/>
                  </a:lnTo>
                  <a:lnTo>
                    <a:pt x="166" y="1554"/>
                  </a:lnTo>
                  <a:lnTo>
                    <a:pt x="166" y="1580"/>
                  </a:lnTo>
                  <a:lnTo>
                    <a:pt x="172" y="1599"/>
                  </a:lnTo>
                  <a:lnTo>
                    <a:pt x="172" y="1612"/>
                  </a:lnTo>
                  <a:lnTo>
                    <a:pt x="178" y="1625"/>
                  </a:lnTo>
                  <a:lnTo>
                    <a:pt x="185" y="1632"/>
                  </a:lnTo>
                  <a:lnTo>
                    <a:pt x="185" y="1638"/>
                  </a:lnTo>
                  <a:lnTo>
                    <a:pt x="191" y="1632"/>
                  </a:lnTo>
                  <a:lnTo>
                    <a:pt x="198" y="1625"/>
                  </a:lnTo>
                  <a:lnTo>
                    <a:pt x="198" y="1612"/>
                  </a:lnTo>
                  <a:lnTo>
                    <a:pt x="204" y="1593"/>
                  </a:lnTo>
                  <a:lnTo>
                    <a:pt x="204" y="1567"/>
                  </a:lnTo>
                  <a:lnTo>
                    <a:pt x="210" y="1542"/>
                  </a:lnTo>
                  <a:lnTo>
                    <a:pt x="217" y="1510"/>
                  </a:lnTo>
                  <a:lnTo>
                    <a:pt x="217" y="1477"/>
                  </a:lnTo>
                  <a:lnTo>
                    <a:pt x="223" y="1439"/>
                  </a:lnTo>
                  <a:lnTo>
                    <a:pt x="223" y="1400"/>
                  </a:lnTo>
                  <a:lnTo>
                    <a:pt x="229" y="1355"/>
                  </a:lnTo>
                  <a:lnTo>
                    <a:pt x="236" y="1310"/>
                  </a:lnTo>
                  <a:lnTo>
                    <a:pt x="236" y="1272"/>
                  </a:lnTo>
                  <a:lnTo>
                    <a:pt x="242" y="1227"/>
                  </a:lnTo>
                  <a:lnTo>
                    <a:pt x="249" y="1188"/>
                  </a:lnTo>
                  <a:lnTo>
                    <a:pt x="249" y="1150"/>
                  </a:lnTo>
                  <a:lnTo>
                    <a:pt x="255" y="1111"/>
                  </a:lnTo>
                  <a:lnTo>
                    <a:pt x="255" y="1079"/>
                  </a:lnTo>
                  <a:lnTo>
                    <a:pt x="261" y="1054"/>
                  </a:lnTo>
                  <a:lnTo>
                    <a:pt x="268" y="1028"/>
                  </a:lnTo>
                  <a:lnTo>
                    <a:pt x="268" y="1009"/>
                  </a:lnTo>
                  <a:lnTo>
                    <a:pt x="274" y="996"/>
                  </a:lnTo>
                  <a:lnTo>
                    <a:pt x="280" y="989"/>
                  </a:lnTo>
                  <a:lnTo>
                    <a:pt x="287" y="996"/>
                  </a:lnTo>
                  <a:lnTo>
                    <a:pt x="287" y="1015"/>
                  </a:lnTo>
                  <a:lnTo>
                    <a:pt x="293" y="1034"/>
                  </a:lnTo>
                  <a:lnTo>
                    <a:pt x="300" y="1060"/>
                  </a:lnTo>
                  <a:lnTo>
                    <a:pt x="300" y="1099"/>
                  </a:lnTo>
                  <a:lnTo>
                    <a:pt x="306" y="1137"/>
                  </a:lnTo>
                  <a:lnTo>
                    <a:pt x="306" y="1182"/>
                  </a:lnTo>
                  <a:lnTo>
                    <a:pt x="312" y="1233"/>
                  </a:lnTo>
                  <a:lnTo>
                    <a:pt x="319" y="1291"/>
                  </a:lnTo>
                  <a:lnTo>
                    <a:pt x="319" y="1349"/>
                  </a:lnTo>
                  <a:lnTo>
                    <a:pt x="325" y="1413"/>
                  </a:lnTo>
                  <a:lnTo>
                    <a:pt x="331" y="1477"/>
                  </a:lnTo>
                  <a:lnTo>
                    <a:pt x="331" y="1542"/>
                  </a:lnTo>
                  <a:lnTo>
                    <a:pt x="338" y="1612"/>
                  </a:lnTo>
                  <a:lnTo>
                    <a:pt x="338" y="1676"/>
                  </a:lnTo>
                  <a:lnTo>
                    <a:pt x="344" y="1747"/>
                  </a:lnTo>
                  <a:lnTo>
                    <a:pt x="351" y="1805"/>
                  </a:lnTo>
                  <a:lnTo>
                    <a:pt x="351" y="1869"/>
                  </a:lnTo>
                  <a:lnTo>
                    <a:pt x="357" y="1920"/>
                  </a:lnTo>
                  <a:lnTo>
                    <a:pt x="363" y="1972"/>
                  </a:lnTo>
                  <a:lnTo>
                    <a:pt x="363" y="2017"/>
                  </a:lnTo>
                  <a:lnTo>
                    <a:pt x="370" y="2049"/>
                  </a:lnTo>
                  <a:lnTo>
                    <a:pt x="370" y="2081"/>
                  </a:lnTo>
                  <a:lnTo>
                    <a:pt x="376" y="2100"/>
                  </a:lnTo>
                  <a:lnTo>
                    <a:pt x="382" y="2113"/>
                  </a:lnTo>
                  <a:lnTo>
                    <a:pt x="389" y="2100"/>
                  </a:lnTo>
                  <a:lnTo>
                    <a:pt x="395" y="2087"/>
                  </a:lnTo>
                  <a:lnTo>
                    <a:pt x="395" y="2055"/>
                  </a:lnTo>
                  <a:lnTo>
                    <a:pt x="402" y="2017"/>
                  </a:lnTo>
                  <a:lnTo>
                    <a:pt x="402" y="1972"/>
                  </a:lnTo>
                  <a:lnTo>
                    <a:pt x="408" y="1914"/>
                  </a:lnTo>
                  <a:lnTo>
                    <a:pt x="414" y="1843"/>
                  </a:lnTo>
                  <a:lnTo>
                    <a:pt x="414" y="1766"/>
                  </a:lnTo>
                  <a:lnTo>
                    <a:pt x="421" y="1683"/>
                  </a:lnTo>
                  <a:lnTo>
                    <a:pt x="421" y="1593"/>
                  </a:lnTo>
                  <a:lnTo>
                    <a:pt x="427" y="1497"/>
                  </a:lnTo>
                  <a:lnTo>
                    <a:pt x="434" y="1400"/>
                  </a:lnTo>
                  <a:lnTo>
                    <a:pt x="434" y="1291"/>
                  </a:lnTo>
                  <a:lnTo>
                    <a:pt x="440" y="1182"/>
                  </a:lnTo>
                  <a:lnTo>
                    <a:pt x="446" y="1073"/>
                  </a:lnTo>
                  <a:lnTo>
                    <a:pt x="446" y="964"/>
                  </a:lnTo>
                  <a:lnTo>
                    <a:pt x="453" y="855"/>
                  </a:lnTo>
                  <a:lnTo>
                    <a:pt x="453" y="745"/>
                  </a:lnTo>
                  <a:lnTo>
                    <a:pt x="459" y="643"/>
                  </a:lnTo>
                  <a:lnTo>
                    <a:pt x="465" y="540"/>
                  </a:lnTo>
                  <a:lnTo>
                    <a:pt x="465" y="444"/>
                  </a:lnTo>
                  <a:lnTo>
                    <a:pt x="472" y="360"/>
                  </a:lnTo>
                  <a:lnTo>
                    <a:pt x="478" y="277"/>
                  </a:lnTo>
                  <a:lnTo>
                    <a:pt x="478" y="206"/>
                  </a:lnTo>
                  <a:lnTo>
                    <a:pt x="485" y="142"/>
                  </a:lnTo>
                  <a:lnTo>
                    <a:pt x="485" y="90"/>
                  </a:lnTo>
                  <a:lnTo>
                    <a:pt x="491" y="52"/>
                  </a:lnTo>
                  <a:lnTo>
                    <a:pt x="497" y="20"/>
                  </a:lnTo>
                  <a:lnTo>
                    <a:pt x="497" y="0"/>
                  </a:lnTo>
                  <a:lnTo>
                    <a:pt x="504" y="0"/>
                  </a:lnTo>
                  <a:lnTo>
                    <a:pt x="510" y="20"/>
                  </a:lnTo>
                  <a:lnTo>
                    <a:pt x="516" y="52"/>
                  </a:lnTo>
                </a:path>
              </a:pathLst>
            </a:custGeom>
            <a:noFill/>
            <a:ln w="57150">
              <a:solidFill>
                <a:srgbClr val="1269B0"/>
              </a:solidFill>
              <a:round/>
              <a:headEnd/>
              <a:tailEnd/>
            </a:ln>
          </p:spPr>
          <p:txBody>
            <a:bodyPr/>
            <a:lstStyle/>
            <a:p>
              <a:endParaRPr lang="en-US">
                <a:latin typeface="Calibri"/>
                <a:cs typeface="Calibri"/>
              </a:endParaRPr>
            </a:p>
          </p:txBody>
        </p:sp>
        <p:sp>
          <p:nvSpPr>
            <p:cNvPr id="105501" name="Freeform 219"/>
            <p:cNvSpPr>
              <a:spLocks/>
            </p:cNvSpPr>
            <p:nvPr/>
          </p:nvSpPr>
          <p:spPr bwMode="auto">
            <a:xfrm>
              <a:off x="3825" y="1068"/>
              <a:ext cx="492" cy="2061"/>
            </a:xfrm>
            <a:custGeom>
              <a:avLst/>
              <a:gdLst>
                <a:gd name="T0" fmla="*/ 0 w 492"/>
                <a:gd name="T1" fmla="*/ 38 h 2061"/>
                <a:gd name="T2" fmla="*/ 13 w 492"/>
                <a:gd name="T3" fmla="*/ 154 h 2061"/>
                <a:gd name="T4" fmla="*/ 20 w 492"/>
                <a:gd name="T5" fmla="*/ 308 h 2061"/>
                <a:gd name="T6" fmla="*/ 26 w 492"/>
                <a:gd name="T7" fmla="*/ 488 h 2061"/>
                <a:gd name="T8" fmla="*/ 32 w 492"/>
                <a:gd name="T9" fmla="*/ 693 h 2061"/>
                <a:gd name="T10" fmla="*/ 45 w 492"/>
                <a:gd name="T11" fmla="*/ 912 h 2061"/>
                <a:gd name="T12" fmla="*/ 51 w 492"/>
                <a:gd name="T13" fmla="*/ 1130 h 2061"/>
                <a:gd name="T14" fmla="*/ 58 w 492"/>
                <a:gd name="T15" fmla="*/ 1348 h 2061"/>
                <a:gd name="T16" fmla="*/ 64 w 492"/>
                <a:gd name="T17" fmla="*/ 1541 h 2061"/>
                <a:gd name="T18" fmla="*/ 77 w 492"/>
                <a:gd name="T19" fmla="*/ 1714 h 2061"/>
                <a:gd name="T20" fmla="*/ 83 w 492"/>
                <a:gd name="T21" fmla="*/ 1862 h 2061"/>
                <a:gd name="T22" fmla="*/ 90 w 492"/>
                <a:gd name="T23" fmla="*/ 1965 h 2061"/>
                <a:gd name="T24" fmla="*/ 96 w 492"/>
                <a:gd name="T25" fmla="*/ 2035 h 2061"/>
                <a:gd name="T26" fmla="*/ 102 w 492"/>
                <a:gd name="T27" fmla="*/ 2061 h 2061"/>
                <a:gd name="T28" fmla="*/ 115 w 492"/>
                <a:gd name="T29" fmla="*/ 2048 h 2061"/>
                <a:gd name="T30" fmla="*/ 122 w 492"/>
                <a:gd name="T31" fmla="*/ 1997 h 2061"/>
                <a:gd name="T32" fmla="*/ 128 w 492"/>
                <a:gd name="T33" fmla="*/ 1920 h 2061"/>
                <a:gd name="T34" fmla="*/ 134 w 492"/>
                <a:gd name="T35" fmla="*/ 1817 h 2061"/>
                <a:gd name="T36" fmla="*/ 147 w 492"/>
                <a:gd name="T37" fmla="*/ 1695 h 2061"/>
                <a:gd name="T38" fmla="*/ 154 w 492"/>
                <a:gd name="T39" fmla="*/ 1560 h 2061"/>
                <a:gd name="T40" fmla="*/ 160 w 492"/>
                <a:gd name="T41" fmla="*/ 1425 h 2061"/>
                <a:gd name="T42" fmla="*/ 166 w 492"/>
                <a:gd name="T43" fmla="*/ 1297 h 2061"/>
                <a:gd name="T44" fmla="*/ 179 w 492"/>
                <a:gd name="T45" fmla="*/ 1181 h 2061"/>
                <a:gd name="T46" fmla="*/ 185 w 492"/>
                <a:gd name="T47" fmla="*/ 1085 h 2061"/>
                <a:gd name="T48" fmla="*/ 192 w 492"/>
                <a:gd name="T49" fmla="*/ 1008 h 2061"/>
                <a:gd name="T50" fmla="*/ 198 w 492"/>
                <a:gd name="T51" fmla="*/ 963 h 2061"/>
                <a:gd name="T52" fmla="*/ 211 w 492"/>
                <a:gd name="T53" fmla="*/ 937 h 2061"/>
                <a:gd name="T54" fmla="*/ 217 w 492"/>
                <a:gd name="T55" fmla="*/ 957 h 2061"/>
                <a:gd name="T56" fmla="*/ 230 w 492"/>
                <a:gd name="T57" fmla="*/ 1002 h 2061"/>
                <a:gd name="T58" fmla="*/ 236 w 492"/>
                <a:gd name="T59" fmla="*/ 1059 h 2061"/>
                <a:gd name="T60" fmla="*/ 243 w 492"/>
                <a:gd name="T61" fmla="*/ 1136 h 2061"/>
                <a:gd name="T62" fmla="*/ 249 w 492"/>
                <a:gd name="T63" fmla="*/ 1220 h 2061"/>
                <a:gd name="T64" fmla="*/ 262 w 492"/>
                <a:gd name="T65" fmla="*/ 1303 h 2061"/>
                <a:gd name="T66" fmla="*/ 268 w 492"/>
                <a:gd name="T67" fmla="*/ 1387 h 2061"/>
                <a:gd name="T68" fmla="*/ 275 w 492"/>
                <a:gd name="T69" fmla="*/ 1458 h 2061"/>
                <a:gd name="T70" fmla="*/ 281 w 492"/>
                <a:gd name="T71" fmla="*/ 1515 h 2061"/>
                <a:gd name="T72" fmla="*/ 294 w 492"/>
                <a:gd name="T73" fmla="*/ 1560 h 2061"/>
                <a:gd name="T74" fmla="*/ 300 w 492"/>
                <a:gd name="T75" fmla="*/ 1580 h 2061"/>
                <a:gd name="T76" fmla="*/ 307 w 492"/>
                <a:gd name="T77" fmla="*/ 1580 h 2061"/>
                <a:gd name="T78" fmla="*/ 313 w 492"/>
                <a:gd name="T79" fmla="*/ 1560 h 2061"/>
                <a:gd name="T80" fmla="*/ 326 w 492"/>
                <a:gd name="T81" fmla="*/ 1528 h 2061"/>
                <a:gd name="T82" fmla="*/ 332 w 492"/>
                <a:gd name="T83" fmla="*/ 1477 h 2061"/>
                <a:gd name="T84" fmla="*/ 338 w 492"/>
                <a:gd name="T85" fmla="*/ 1413 h 2061"/>
                <a:gd name="T86" fmla="*/ 345 w 492"/>
                <a:gd name="T87" fmla="*/ 1342 h 2061"/>
                <a:gd name="T88" fmla="*/ 358 w 492"/>
                <a:gd name="T89" fmla="*/ 1271 h 2061"/>
                <a:gd name="T90" fmla="*/ 364 w 492"/>
                <a:gd name="T91" fmla="*/ 1201 h 2061"/>
                <a:gd name="T92" fmla="*/ 370 w 492"/>
                <a:gd name="T93" fmla="*/ 1136 h 2061"/>
                <a:gd name="T94" fmla="*/ 377 w 492"/>
                <a:gd name="T95" fmla="*/ 1092 h 2061"/>
                <a:gd name="T96" fmla="*/ 383 w 492"/>
                <a:gd name="T97" fmla="*/ 1053 h 2061"/>
                <a:gd name="T98" fmla="*/ 396 w 492"/>
                <a:gd name="T99" fmla="*/ 1034 h 2061"/>
                <a:gd name="T100" fmla="*/ 409 w 492"/>
                <a:gd name="T101" fmla="*/ 1047 h 2061"/>
                <a:gd name="T102" fmla="*/ 415 w 492"/>
                <a:gd name="T103" fmla="*/ 1072 h 2061"/>
                <a:gd name="T104" fmla="*/ 421 w 492"/>
                <a:gd name="T105" fmla="*/ 1111 h 2061"/>
                <a:gd name="T106" fmla="*/ 428 w 492"/>
                <a:gd name="T107" fmla="*/ 1162 h 2061"/>
                <a:gd name="T108" fmla="*/ 441 w 492"/>
                <a:gd name="T109" fmla="*/ 1226 h 2061"/>
                <a:gd name="T110" fmla="*/ 447 w 492"/>
                <a:gd name="T111" fmla="*/ 1291 h 2061"/>
                <a:gd name="T112" fmla="*/ 453 w 492"/>
                <a:gd name="T113" fmla="*/ 1355 h 2061"/>
                <a:gd name="T114" fmla="*/ 460 w 492"/>
                <a:gd name="T115" fmla="*/ 1413 h 2061"/>
                <a:gd name="T116" fmla="*/ 472 w 492"/>
                <a:gd name="T117" fmla="*/ 1464 h 2061"/>
                <a:gd name="T118" fmla="*/ 479 w 492"/>
                <a:gd name="T119" fmla="*/ 1502 h 2061"/>
                <a:gd name="T120" fmla="*/ 485 w 492"/>
                <a:gd name="T121" fmla="*/ 1522 h 206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2"/>
                <a:gd name="T184" fmla="*/ 0 h 2061"/>
                <a:gd name="T185" fmla="*/ 492 w 492"/>
                <a:gd name="T186" fmla="*/ 2061 h 206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2" h="2061">
                  <a:moveTo>
                    <a:pt x="0" y="0"/>
                  </a:moveTo>
                  <a:lnTo>
                    <a:pt x="0" y="38"/>
                  </a:lnTo>
                  <a:lnTo>
                    <a:pt x="7" y="90"/>
                  </a:lnTo>
                  <a:lnTo>
                    <a:pt x="13" y="154"/>
                  </a:lnTo>
                  <a:lnTo>
                    <a:pt x="13" y="225"/>
                  </a:lnTo>
                  <a:lnTo>
                    <a:pt x="20" y="308"/>
                  </a:lnTo>
                  <a:lnTo>
                    <a:pt x="20" y="392"/>
                  </a:lnTo>
                  <a:lnTo>
                    <a:pt x="26" y="488"/>
                  </a:lnTo>
                  <a:lnTo>
                    <a:pt x="32" y="591"/>
                  </a:lnTo>
                  <a:lnTo>
                    <a:pt x="32" y="693"/>
                  </a:lnTo>
                  <a:lnTo>
                    <a:pt x="39" y="803"/>
                  </a:lnTo>
                  <a:lnTo>
                    <a:pt x="45" y="912"/>
                  </a:lnTo>
                  <a:lnTo>
                    <a:pt x="45" y="1021"/>
                  </a:lnTo>
                  <a:lnTo>
                    <a:pt x="51" y="1130"/>
                  </a:lnTo>
                  <a:lnTo>
                    <a:pt x="51" y="1239"/>
                  </a:lnTo>
                  <a:lnTo>
                    <a:pt x="58" y="1348"/>
                  </a:lnTo>
                  <a:lnTo>
                    <a:pt x="64" y="1445"/>
                  </a:lnTo>
                  <a:lnTo>
                    <a:pt x="64" y="1541"/>
                  </a:lnTo>
                  <a:lnTo>
                    <a:pt x="71" y="1631"/>
                  </a:lnTo>
                  <a:lnTo>
                    <a:pt x="77" y="1714"/>
                  </a:lnTo>
                  <a:lnTo>
                    <a:pt x="77" y="1791"/>
                  </a:lnTo>
                  <a:lnTo>
                    <a:pt x="83" y="1862"/>
                  </a:lnTo>
                  <a:lnTo>
                    <a:pt x="83" y="1920"/>
                  </a:lnTo>
                  <a:lnTo>
                    <a:pt x="90" y="1965"/>
                  </a:lnTo>
                  <a:lnTo>
                    <a:pt x="96" y="2003"/>
                  </a:lnTo>
                  <a:lnTo>
                    <a:pt x="96" y="2035"/>
                  </a:lnTo>
                  <a:lnTo>
                    <a:pt x="102" y="2048"/>
                  </a:lnTo>
                  <a:lnTo>
                    <a:pt x="102" y="2061"/>
                  </a:lnTo>
                  <a:lnTo>
                    <a:pt x="109" y="2061"/>
                  </a:lnTo>
                  <a:lnTo>
                    <a:pt x="115" y="2048"/>
                  </a:lnTo>
                  <a:lnTo>
                    <a:pt x="115" y="2029"/>
                  </a:lnTo>
                  <a:lnTo>
                    <a:pt x="122" y="1997"/>
                  </a:lnTo>
                  <a:lnTo>
                    <a:pt x="128" y="1965"/>
                  </a:lnTo>
                  <a:lnTo>
                    <a:pt x="128" y="1920"/>
                  </a:lnTo>
                  <a:lnTo>
                    <a:pt x="134" y="1868"/>
                  </a:lnTo>
                  <a:lnTo>
                    <a:pt x="134" y="1817"/>
                  </a:lnTo>
                  <a:lnTo>
                    <a:pt x="141" y="1753"/>
                  </a:lnTo>
                  <a:lnTo>
                    <a:pt x="147" y="1695"/>
                  </a:lnTo>
                  <a:lnTo>
                    <a:pt x="147" y="1624"/>
                  </a:lnTo>
                  <a:lnTo>
                    <a:pt x="154" y="1560"/>
                  </a:lnTo>
                  <a:lnTo>
                    <a:pt x="160" y="1490"/>
                  </a:lnTo>
                  <a:lnTo>
                    <a:pt x="160" y="1425"/>
                  </a:lnTo>
                  <a:lnTo>
                    <a:pt x="166" y="1361"/>
                  </a:lnTo>
                  <a:lnTo>
                    <a:pt x="166" y="1297"/>
                  </a:lnTo>
                  <a:lnTo>
                    <a:pt x="173" y="1239"/>
                  </a:lnTo>
                  <a:lnTo>
                    <a:pt x="179" y="1181"/>
                  </a:lnTo>
                  <a:lnTo>
                    <a:pt x="179" y="1130"/>
                  </a:lnTo>
                  <a:lnTo>
                    <a:pt x="185" y="1085"/>
                  </a:lnTo>
                  <a:lnTo>
                    <a:pt x="185" y="1047"/>
                  </a:lnTo>
                  <a:lnTo>
                    <a:pt x="192" y="1008"/>
                  </a:lnTo>
                  <a:lnTo>
                    <a:pt x="198" y="982"/>
                  </a:lnTo>
                  <a:lnTo>
                    <a:pt x="198" y="963"/>
                  </a:lnTo>
                  <a:lnTo>
                    <a:pt x="205" y="944"/>
                  </a:lnTo>
                  <a:lnTo>
                    <a:pt x="211" y="937"/>
                  </a:lnTo>
                  <a:lnTo>
                    <a:pt x="217" y="944"/>
                  </a:lnTo>
                  <a:lnTo>
                    <a:pt x="217" y="957"/>
                  </a:lnTo>
                  <a:lnTo>
                    <a:pt x="224" y="976"/>
                  </a:lnTo>
                  <a:lnTo>
                    <a:pt x="230" y="1002"/>
                  </a:lnTo>
                  <a:lnTo>
                    <a:pt x="230" y="1027"/>
                  </a:lnTo>
                  <a:lnTo>
                    <a:pt x="236" y="1059"/>
                  </a:lnTo>
                  <a:lnTo>
                    <a:pt x="243" y="1098"/>
                  </a:lnTo>
                  <a:lnTo>
                    <a:pt x="243" y="1136"/>
                  </a:lnTo>
                  <a:lnTo>
                    <a:pt x="249" y="1175"/>
                  </a:lnTo>
                  <a:lnTo>
                    <a:pt x="249" y="1220"/>
                  </a:lnTo>
                  <a:lnTo>
                    <a:pt x="256" y="1258"/>
                  </a:lnTo>
                  <a:lnTo>
                    <a:pt x="262" y="1303"/>
                  </a:lnTo>
                  <a:lnTo>
                    <a:pt x="262" y="1348"/>
                  </a:lnTo>
                  <a:lnTo>
                    <a:pt x="268" y="1387"/>
                  </a:lnTo>
                  <a:lnTo>
                    <a:pt x="275" y="1425"/>
                  </a:lnTo>
                  <a:lnTo>
                    <a:pt x="275" y="1458"/>
                  </a:lnTo>
                  <a:lnTo>
                    <a:pt x="281" y="1490"/>
                  </a:lnTo>
                  <a:lnTo>
                    <a:pt x="281" y="1515"/>
                  </a:lnTo>
                  <a:lnTo>
                    <a:pt x="287" y="1541"/>
                  </a:lnTo>
                  <a:lnTo>
                    <a:pt x="294" y="1560"/>
                  </a:lnTo>
                  <a:lnTo>
                    <a:pt x="294" y="1573"/>
                  </a:lnTo>
                  <a:lnTo>
                    <a:pt x="300" y="1580"/>
                  </a:lnTo>
                  <a:lnTo>
                    <a:pt x="300" y="1586"/>
                  </a:lnTo>
                  <a:lnTo>
                    <a:pt x="307" y="1580"/>
                  </a:lnTo>
                  <a:lnTo>
                    <a:pt x="313" y="1573"/>
                  </a:lnTo>
                  <a:lnTo>
                    <a:pt x="313" y="1560"/>
                  </a:lnTo>
                  <a:lnTo>
                    <a:pt x="319" y="1547"/>
                  </a:lnTo>
                  <a:lnTo>
                    <a:pt x="326" y="1528"/>
                  </a:lnTo>
                  <a:lnTo>
                    <a:pt x="326" y="1502"/>
                  </a:lnTo>
                  <a:lnTo>
                    <a:pt x="332" y="1477"/>
                  </a:lnTo>
                  <a:lnTo>
                    <a:pt x="332" y="1445"/>
                  </a:lnTo>
                  <a:lnTo>
                    <a:pt x="338" y="1413"/>
                  </a:lnTo>
                  <a:lnTo>
                    <a:pt x="345" y="1374"/>
                  </a:lnTo>
                  <a:lnTo>
                    <a:pt x="345" y="1342"/>
                  </a:lnTo>
                  <a:lnTo>
                    <a:pt x="351" y="1303"/>
                  </a:lnTo>
                  <a:lnTo>
                    <a:pt x="358" y="1271"/>
                  </a:lnTo>
                  <a:lnTo>
                    <a:pt x="358" y="1233"/>
                  </a:lnTo>
                  <a:lnTo>
                    <a:pt x="364" y="1201"/>
                  </a:lnTo>
                  <a:lnTo>
                    <a:pt x="364" y="1169"/>
                  </a:lnTo>
                  <a:lnTo>
                    <a:pt x="370" y="1136"/>
                  </a:lnTo>
                  <a:lnTo>
                    <a:pt x="377" y="1111"/>
                  </a:lnTo>
                  <a:lnTo>
                    <a:pt x="377" y="1092"/>
                  </a:lnTo>
                  <a:lnTo>
                    <a:pt x="383" y="1072"/>
                  </a:lnTo>
                  <a:lnTo>
                    <a:pt x="383" y="1053"/>
                  </a:lnTo>
                  <a:lnTo>
                    <a:pt x="390" y="1047"/>
                  </a:lnTo>
                  <a:lnTo>
                    <a:pt x="396" y="1034"/>
                  </a:lnTo>
                  <a:lnTo>
                    <a:pt x="402" y="1040"/>
                  </a:lnTo>
                  <a:lnTo>
                    <a:pt x="409" y="1047"/>
                  </a:lnTo>
                  <a:lnTo>
                    <a:pt x="409" y="1053"/>
                  </a:lnTo>
                  <a:lnTo>
                    <a:pt x="415" y="1072"/>
                  </a:lnTo>
                  <a:lnTo>
                    <a:pt x="415" y="1092"/>
                  </a:lnTo>
                  <a:lnTo>
                    <a:pt x="421" y="1111"/>
                  </a:lnTo>
                  <a:lnTo>
                    <a:pt x="428" y="1136"/>
                  </a:lnTo>
                  <a:lnTo>
                    <a:pt x="428" y="1162"/>
                  </a:lnTo>
                  <a:lnTo>
                    <a:pt x="434" y="1194"/>
                  </a:lnTo>
                  <a:lnTo>
                    <a:pt x="441" y="1226"/>
                  </a:lnTo>
                  <a:lnTo>
                    <a:pt x="441" y="1258"/>
                  </a:lnTo>
                  <a:lnTo>
                    <a:pt x="447" y="1291"/>
                  </a:lnTo>
                  <a:lnTo>
                    <a:pt x="447" y="1323"/>
                  </a:lnTo>
                  <a:lnTo>
                    <a:pt x="453" y="1355"/>
                  </a:lnTo>
                  <a:lnTo>
                    <a:pt x="460" y="1387"/>
                  </a:lnTo>
                  <a:lnTo>
                    <a:pt x="460" y="1413"/>
                  </a:lnTo>
                  <a:lnTo>
                    <a:pt x="466" y="1438"/>
                  </a:lnTo>
                  <a:lnTo>
                    <a:pt x="472" y="1464"/>
                  </a:lnTo>
                  <a:lnTo>
                    <a:pt x="472" y="1483"/>
                  </a:lnTo>
                  <a:lnTo>
                    <a:pt x="479" y="1502"/>
                  </a:lnTo>
                  <a:lnTo>
                    <a:pt x="479" y="1515"/>
                  </a:lnTo>
                  <a:lnTo>
                    <a:pt x="485" y="1522"/>
                  </a:lnTo>
                  <a:lnTo>
                    <a:pt x="492" y="1528"/>
                  </a:lnTo>
                </a:path>
              </a:pathLst>
            </a:custGeom>
            <a:noFill/>
            <a:ln w="57150">
              <a:solidFill>
                <a:srgbClr val="1269B0"/>
              </a:solidFill>
              <a:round/>
              <a:headEnd/>
              <a:tailEnd/>
            </a:ln>
          </p:spPr>
          <p:txBody>
            <a:bodyPr/>
            <a:lstStyle/>
            <a:p>
              <a:endParaRPr lang="en-US">
                <a:latin typeface="Calibri"/>
                <a:cs typeface="Calibri"/>
              </a:endParaRPr>
            </a:p>
          </p:txBody>
        </p:sp>
      </p:grpSp>
      <p:sp>
        <p:nvSpPr>
          <p:cNvPr id="1029343" name="Line 223"/>
          <p:cNvSpPr>
            <a:spLocks noChangeShapeType="1"/>
          </p:cNvSpPr>
          <p:nvPr/>
        </p:nvSpPr>
        <p:spPr bwMode="auto">
          <a:xfrm>
            <a:off x="6588125" y="3213100"/>
            <a:ext cx="0" cy="1871663"/>
          </a:xfrm>
          <a:prstGeom prst="line">
            <a:avLst/>
          </a:prstGeom>
          <a:noFill/>
          <a:ln w="9525">
            <a:solidFill>
              <a:schemeClr val="tx1"/>
            </a:solidFill>
            <a:round/>
            <a:headEnd/>
            <a:tailEnd/>
          </a:ln>
        </p:spPr>
        <p:txBody>
          <a:bodyPr/>
          <a:lstStyle/>
          <a:p>
            <a:endParaRPr lang="en-US">
              <a:latin typeface="Calibri"/>
              <a:cs typeface="Calibri"/>
            </a:endParaRPr>
          </a:p>
        </p:txBody>
      </p:sp>
      <p:sp>
        <p:nvSpPr>
          <p:cNvPr id="1029344" name="Line 224"/>
          <p:cNvSpPr>
            <a:spLocks noChangeShapeType="1"/>
          </p:cNvSpPr>
          <p:nvPr/>
        </p:nvSpPr>
        <p:spPr bwMode="auto">
          <a:xfrm>
            <a:off x="6756400" y="3213100"/>
            <a:ext cx="0" cy="1871663"/>
          </a:xfrm>
          <a:prstGeom prst="line">
            <a:avLst/>
          </a:prstGeom>
          <a:noFill/>
          <a:ln w="9525">
            <a:solidFill>
              <a:schemeClr val="tx1"/>
            </a:solidFill>
            <a:round/>
            <a:headEnd/>
            <a:tailEnd/>
          </a:ln>
        </p:spPr>
        <p:txBody>
          <a:bodyPr/>
          <a:lstStyle/>
          <a:p>
            <a:endParaRPr lang="en-US">
              <a:latin typeface="Calibri"/>
              <a:cs typeface="Calibri"/>
            </a:endParaRPr>
          </a:p>
        </p:txBody>
      </p:sp>
      <p:sp>
        <p:nvSpPr>
          <p:cNvPr id="1029345" name="Line 225"/>
          <p:cNvSpPr>
            <a:spLocks noChangeShapeType="1"/>
          </p:cNvSpPr>
          <p:nvPr/>
        </p:nvSpPr>
        <p:spPr bwMode="auto">
          <a:xfrm>
            <a:off x="6345238" y="5040313"/>
            <a:ext cx="238125" cy="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029346" name="Line 226"/>
          <p:cNvSpPr>
            <a:spLocks noChangeShapeType="1"/>
          </p:cNvSpPr>
          <p:nvPr/>
        </p:nvSpPr>
        <p:spPr bwMode="auto">
          <a:xfrm flipH="1">
            <a:off x="6759575" y="5041900"/>
            <a:ext cx="238125" cy="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029347" name="Rectangle 227"/>
          <p:cNvSpPr>
            <a:spLocks noChangeArrowheads="1"/>
          </p:cNvSpPr>
          <p:nvPr/>
        </p:nvSpPr>
        <p:spPr bwMode="auto">
          <a:xfrm>
            <a:off x="5580063" y="5084763"/>
            <a:ext cx="2232025" cy="360362"/>
          </a:xfrm>
          <a:prstGeom prst="rect">
            <a:avLst/>
          </a:prstGeom>
          <a:noFill/>
          <a:ln w="19050">
            <a:noFill/>
            <a:miter lim="800000"/>
            <a:headEnd/>
            <a:tailEnd/>
          </a:ln>
        </p:spPr>
        <p:txBody>
          <a:bodyPr wrap="none"/>
          <a:lstStyle/>
          <a:p>
            <a:pPr marL="342900" indent="-342900" algn="ctr" eaLnBrk="0" hangingPunct="0"/>
            <a:r>
              <a:rPr lang="el-GR" baseline="0">
                <a:latin typeface="Calibri"/>
                <a:cs typeface="Calibri"/>
                <a:sym typeface="Symbol" pitchFamily="18" charset="2"/>
              </a:rPr>
              <a:t>Δ</a:t>
            </a:r>
            <a:r>
              <a:rPr lang="de-CH" baseline="0">
                <a:latin typeface="Calibri"/>
                <a:cs typeface="Calibri"/>
                <a:sym typeface="Symbol" pitchFamily="18" charset="2"/>
              </a:rPr>
              <a:t>r</a:t>
            </a:r>
            <a:endParaRPr lang="el-GR" baseline="0">
              <a:latin typeface="Calibri"/>
              <a:cs typeface="Calibri"/>
              <a:sym typeface="Symbol" pitchFamily="18" charset="2"/>
            </a:endParaRPr>
          </a:p>
        </p:txBody>
      </p:sp>
      <p:sp>
        <p:nvSpPr>
          <p:cNvPr id="1029348" name="Rectangle 228"/>
          <p:cNvSpPr>
            <a:spLocks noChangeArrowheads="1"/>
          </p:cNvSpPr>
          <p:nvPr/>
        </p:nvSpPr>
        <p:spPr bwMode="auto">
          <a:xfrm>
            <a:off x="4572000" y="5661025"/>
            <a:ext cx="4537075" cy="719138"/>
          </a:xfrm>
          <a:prstGeom prst="rect">
            <a:avLst/>
          </a:prstGeom>
          <a:noFill/>
          <a:ln w="19050">
            <a:noFill/>
            <a:miter lim="800000"/>
            <a:headEnd/>
            <a:tailEnd/>
          </a:ln>
        </p:spPr>
        <p:txBody>
          <a:bodyPr wrap="none"/>
          <a:lstStyle/>
          <a:p>
            <a:pPr marL="342900" indent="-342900" algn="ctr" eaLnBrk="0" hangingPunct="0"/>
            <a:r>
              <a:rPr lang="en-US" b="0" baseline="0" dirty="0">
                <a:solidFill>
                  <a:srgbClr val="1269B0"/>
                </a:solidFill>
                <a:latin typeface="Calibri"/>
                <a:cs typeface="Calibri"/>
                <a:sym typeface="Symbol" pitchFamily="18" charset="2"/>
              </a:rPr>
              <a:t>“Ramachandran &amp; </a:t>
            </a:r>
            <a:r>
              <a:rPr lang="en-US" b="0" baseline="0" dirty="0" err="1">
                <a:solidFill>
                  <a:srgbClr val="1269B0"/>
                </a:solidFill>
                <a:latin typeface="Calibri"/>
                <a:cs typeface="Calibri"/>
                <a:sym typeface="Symbol" pitchFamily="18" charset="2"/>
              </a:rPr>
              <a:t>Lakshminarayanan</a:t>
            </a:r>
            <a:r>
              <a:rPr lang="en-US" b="0" baseline="0" dirty="0">
                <a:solidFill>
                  <a:srgbClr val="1269B0"/>
                </a:solidFill>
                <a:latin typeface="Calibri"/>
                <a:cs typeface="Calibri"/>
                <a:sym typeface="Symbol" pitchFamily="18" charset="2"/>
              </a:rPr>
              <a:t>”</a:t>
            </a:r>
          </a:p>
          <a:p>
            <a:pPr marL="342900" indent="-342900" algn="ctr" eaLnBrk="0" hangingPunct="0"/>
            <a:r>
              <a:rPr lang="en-US" b="0" baseline="0" dirty="0">
                <a:solidFill>
                  <a:srgbClr val="1269B0"/>
                </a:solidFill>
                <a:latin typeface="Calibri"/>
                <a:cs typeface="Calibri"/>
                <a:sym typeface="Symbol" pitchFamily="18" charset="2"/>
              </a:rPr>
              <a:t>=“Ram-Lak”</a:t>
            </a:r>
          </a:p>
        </p:txBody>
      </p:sp>
      <p:sp>
        <p:nvSpPr>
          <p:cNvPr id="1029349" name="Rectangle 229"/>
          <p:cNvSpPr>
            <a:spLocks noChangeArrowheads="1"/>
          </p:cNvSpPr>
          <p:nvPr/>
        </p:nvSpPr>
        <p:spPr bwMode="auto">
          <a:xfrm>
            <a:off x="5508625" y="2133600"/>
            <a:ext cx="2232025" cy="360363"/>
          </a:xfrm>
          <a:prstGeom prst="rect">
            <a:avLst/>
          </a:prstGeom>
          <a:noFill/>
          <a:ln w="19050">
            <a:noFill/>
            <a:miter lim="800000"/>
            <a:headEnd/>
            <a:tailEnd/>
          </a:ln>
        </p:spPr>
        <p:txBody>
          <a:bodyPr wrap="none"/>
          <a:lstStyle/>
          <a:p>
            <a:pPr marL="342900" indent="-342900" algn="ctr" eaLnBrk="0" hangingPunct="0"/>
            <a:r>
              <a:rPr lang="en-US" baseline="0" dirty="0">
                <a:latin typeface="Calibri"/>
                <a:cs typeface="Calibri"/>
                <a:sym typeface="Symbol" pitchFamily="18" charset="2"/>
              </a:rPr>
              <a:t> 1/r</a:t>
            </a:r>
            <a:r>
              <a:rPr lang="en-US" baseline="30000" dirty="0">
                <a:latin typeface="Calibri"/>
                <a:cs typeface="Calibri"/>
                <a:sym typeface="Symbol" pitchFamily="18" charset="2"/>
              </a:rPr>
              <a:t>2</a:t>
            </a:r>
          </a:p>
        </p:txBody>
      </p:sp>
      <p:sp>
        <p:nvSpPr>
          <p:cNvPr id="1029350" name="Oval 230"/>
          <p:cNvSpPr>
            <a:spLocks noChangeArrowheads="1"/>
          </p:cNvSpPr>
          <p:nvPr/>
        </p:nvSpPr>
        <p:spPr bwMode="auto">
          <a:xfrm>
            <a:off x="6156325" y="1989138"/>
            <a:ext cx="1011238" cy="720725"/>
          </a:xfrm>
          <a:prstGeom prst="ellipse">
            <a:avLst/>
          </a:prstGeom>
          <a:noFill/>
          <a:ln w="57150" cap="rnd">
            <a:solidFill>
              <a:srgbClr val="1269B0"/>
            </a:solidFill>
            <a:prstDash val="sysDot"/>
            <a:round/>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8766B408-77D4-E147-985B-39B532C7DF12}"/>
              </a:ext>
            </a:extLst>
          </p:cNvPr>
          <p:cNvSpPr>
            <a:spLocks noGrp="1"/>
          </p:cNvSpPr>
          <p:nvPr>
            <p:ph type="sldNum" sz="quarter" idx="4"/>
          </p:nvPr>
        </p:nvSpPr>
        <p:spPr/>
        <p:txBody>
          <a:bodyPr/>
          <a:lstStyle/>
          <a:p>
            <a:fld id="{79594931-7310-8546-9CE2-0B8C244628BE}" type="slidenum">
              <a:rPr lang="en-US" smtClean="0"/>
              <a:pPr/>
              <a:t>5</a:t>
            </a:fld>
            <a:endParaRPr lang="en-US"/>
          </a:p>
        </p:txBody>
      </p:sp>
      <p:sp>
        <p:nvSpPr>
          <p:cNvPr id="34" name="AutoShape 10">
            <a:hlinkClick r:id="rId2" action="ppaction://hlinksldjump" highlightClick="1"/>
            <a:extLst>
              <a:ext uri="{FF2B5EF4-FFF2-40B4-BE49-F238E27FC236}">
                <a16:creationId xmlns:a16="http://schemas.microsoft.com/office/drawing/2014/main" id="{54F2E46C-84CC-9143-BDD9-00357B9ECED1}"/>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416422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9219"/>
                                        </p:tgtEl>
                                        <p:attrNameLst>
                                          <p:attrName>style.visibility</p:attrName>
                                        </p:attrNameLst>
                                      </p:cBhvr>
                                      <p:to>
                                        <p:strVal val="visible"/>
                                      </p:to>
                                    </p:set>
                                    <p:animEffect transition="in" filter="fade">
                                      <p:cBhvr>
                                        <p:cTn id="7" dur="500"/>
                                        <p:tgtEl>
                                          <p:spTgt spid="10292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9220"/>
                                        </p:tgtEl>
                                        <p:attrNameLst>
                                          <p:attrName>style.visibility</p:attrName>
                                        </p:attrNameLst>
                                      </p:cBhvr>
                                      <p:to>
                                        <p:strVal val="visible"/>
                                      </p:to>
                                    </p:set>
                                    <p:animEffect transition="in" filter="fade">
                                      <p:cBhvr>
                                        <p:cTn id="10" dur="500"/>
                                        <p:tgtEl>
                                          <p:spTgt spid="10292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9221"/>
                                        </p:tgtEl>
                                        <p:attrNameLst>
                                          <p:attrName>style.visibility</p:attrName>
                                        </p:attrNameLst>
                                      </p:cBhvr>
                                      <p:to>
                                        <p:strVal val="visible"/>
                                      </p:to>
                                    </p:set>
                                    <p:animEffect transition="in" filter="fade">
                                      <p:cBhvr>
                                        <p:cTn id="13" dur="500"/>
                                        <p:tgtEl>
                                          <p:spTgt spid="1029221"/>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29343"/>
                                        </p:tgtEl>
                                        <p:attrNameLst>
                                          <p:attrName>style.visibility</p:attrName>
                                        </p:attrNameLst>
                                      </p:cBhvr>
                                      <p:to>
                                        <p:strVal val="visible"/>
                                      </p:to>
                                    </p:set>
                                    <p:animEffect transition="in" filter="fade">
                                      <p:cBhvr>
                                        <p:cTn id="19" dur="500"/>
                                        <p:tgtEl>
                                          <p:spTgt spid="10293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29344"/>
                                        </p:tgtEl>
                                        <p:attrNameLst>
                                          <p:attrName>style.visibility</p:attrName>
                                        </p:attrNameLst>
                                      </p:cBhvr>
                                      <p:to>
                                        <p:strVal val="visible"/>
                                      </p:to>
                                    </p:set>
                                    <p:animEffect transition="in" filter="fade">
                                      <p:cBhvr>
                                        <p:cTn id="22" dur="500"/>
                                        <p:tgtEl>
                                          <p:spTgt spid="10293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29345"/>
                                        </p:tgtEl>
                                        <p:attrNameLst>
                                          <p:attrName>style.visibility</p:attrName>
                                        </p:attrNameLst>
                                      </p:cBhvr>
                                      <p:to>
                                        <p:strVal val="visible"/>
                                      </p:to>
                                    </p:set>
                                    <p:animEffect transition="in" filter="fade">
                                      <p:cBhvr>
                                        <p:cTn id="25" dur="500"/>
                                        <p:tgtEl>
                                          <p:spTgt spid="10293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29346"/>
                                        </p:tgtEl>
                                        <p:attrNameLst>
                                          <p:attrName>style.visibility</p:attrName>
                                        </p:attrNameLst>
                                      </p:cBhvr>
                                      <p:to>
                                        <p:strVal val="visible"/>
                                      </p:to>
                                    </p:set>
                                    <p:animEffect transition="in" filter="fade">
                                      <p:cBhvr>
                                        <p:cTn id="28" dur="500"/>
                                        <p:tgtEl>
                                          <p:spTgt spid="10293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9347"/>
                                        </p:tgtEl>
                                        <p:attrNameLst>
                                          <p:attrName>style.visibility</p:attrName>
                                        </p:attrNameLst>
                                      </p:cBhvr>
                                      <p:to>
                                        <p:strVal val="visible"/>
                                      </p:to>
                                    </p:set>
                                    <p:animEffect transition="in" filter="fade">
                                      <p:cBhvr>
                                        <p:cTn id="31" dur="500"/>
                                        <p:tgtEl>
                                          <p:spTgt spid="10293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29348"/>
                                        </p:tgtEl>
                                        <p:attrNameLst>
                                          <p:attrName>style.visibility</p:attrName>
                                        </p:attrNameLst>
                                      </p:cBhvr>
                                      <p:to>
                                        <p:strVal val="visible"/>
                                      </p:to>
                                    </p:set>
                                    <p:animEffect transition="in" filter="fade">
                                      <p:cBhvr>
                                        <p:cTn id="34" dur="500"/>
                                        <p:tgtEl>
                                          <p:spTgt spid="1029348"/>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499"/>
                                          </p:stCondLst>
                                        </p:cTn>
                                        <p:tgtEl>
                                          <p:spTgt spid="102934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29350"/>
                                        </p:tgtEl>
                                        <p:attrNameLst>
                                          <p:attrName>style.visibility</p:attrName>
                                        </p:attrNameLst>
                                      </p:cBhvr>
                                      <p:to>
                                        <p:strVal val="visible"/>
                                      </p:to>
                                    </p:set>
                                    <p:animEffect transition="in" filter="wipe(down)">
                                      <p:cBhvr>
                                        <p:cTn id="42" dur="500"/>
                                        <p:tgtEl>
                                          <p:spTgt spid="1029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219" grpId="0" animBg="1"/>
      <p:bldP spid="1029220" grpId="0" animBg="1"/>
      <p:bldP spid="1029221" grpId="0"/>
      <p:bldP spid="1029343" grpId="0" animBg="1"/>
      <p:bldP spid="1029344" grpId="0" animBg="1"/>
      <p:bldP spid="1029345" grpId="0" animBg="1"/>
      <p:bldP spid="1029346" grpId="0" animBg="1"/>
      <p:bldP spid="1029347" grpId="0"/>
      <p:bldP spid="1029348" grpId="0"/>
      <p:bldP spid="1029349" grpId="0" autoUpdateAnimBg="0"/>
      <p:bldP spid="102935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p:cNvSpPr>
            <a:spLocks noGrp="1" noChangeArrowheads="1"/>
          </p:cNvSpPr>
          <p:nvPr>
            <p:ph type="title"/>
          </p:nvPr>
        </p:nvSpPr>
        <p:spPr/>
        <p:txBody>
          <a:bodyPr/>
          <a:lstStyle/>
          <a:p>
            <a:pPr eaLnBrk="1" hangingPunct="1"/>
            <a:r>
              <a:rPr lang="en-US">
                <a:latin typeface="Calibri"/>
                <a:cs typeface="Calibri"/>
              </a:rPr>
              <a:t>Dose considerations</a:t>
            </a:r>
          </a:p>
        </p:txBody>
      </p:sp>
      <p:sp>
        <p:nvSpPr>
          <p:cNvPr id="142341" name="Rectangle 11"/>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Swiss Federal Office for Public Health (BAG data 2010)</a:t>
            </a:r>
            <a:endParaRPr lang="en-GB" sz="1800" b="0" baseline="0" dirty="0">
              <a:latin typeface="Calibri"/>
              <a:cs typeface="Calibri"/>
            </a:endParaRPr>
          </a:p>
        </p:txBody>
      </p:sp>
      <p:sp>
        <p:nvSpPr>
          <p:cNvPr id="13" name="Rectangle 12"/>
          <p:cNvSpPr/>
          <p:nvPr/>
        </p:nvSpPr>
        <p:spPr bwMode="auto">
          <a:xfrm>
            <a:off x="2438400" y="4876800"/>
            <a:ext cx="2971800" cy="304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pic>
        <p:nvPicPr>
          <p:cNvPr id="8" name="Picture 7"/>
          <p:cNvPicPr>
            <a:picLocks noChangeAspect="1"/>
          </p:cNvPicPr>
          <p:nvPr/>
        </p:nvPicPr>
        <p:blipFill>
          <a:blip r:embed="rId3"/>
          <a:stretch>
            <a:fillRect/>
          </a:stretch>
        </p:blipFill>
        <p:spPr>
          <a:xfrm>
            <a:off x="990600" y="1685636"/>
            <a:ext cx="7162800" cy="4818611"/>
          </a:xfrm>
          <a:prstGeom prst="rect">
            <a:avLst/>
          </a:prstGeom>
          <a:effectLst>
            <a:outerShdw blurRad="50800" dist="38100" dir="2700000" algn="tl" rotWithShape="0">
              <a:srgbClr val="000000">
                <a:alpha val="43000"/>
              </a:srgbClr>
            </a:outerShdw>
          </a:effectLst>
        </p:spPr>
      </p:pic>
      <p:sp>
        <p:nvSpPr>
          <p:cNvPr id="9" name="Oval 11"/>
          <p:cNvSpPr>
            <a:spLocks noChangeArrowheads="1"/>
          </p:cNvSpPr>
          <p:nvPr/>
        </p:nvSpPr>
        <p:spPr bwMode="auto">
          <a:xfrm>
            <a:off x="5562600" y="1905000"/>
            <a:ext cx="773113" cy="4724400"/>
          </a:xfrm>
          <a:prstGeom prst="ellipse">
            <a:avLst/>
          </a:prstGeom>
          <a:noFill/>
          <a:ln w="76200" cap="rnd">
            <a:solidFill>
              <a:srgbClr val="1269B0"/>
            </a:solidFill>
            <a:prstDash val="sysDot"/>
            <a:round/>
            <a:headEnd/>
            <a:tailEnd/>
          </a:ln>
        </p:spPr>
        <p:txBody>
          <a:bodyPr wrap="none" anchor="ctr"/>
          <a:lstStyle/>
          <a:p>
            <a:endParaRPr lang="en-US">
              <a:latin typeface="Calibri"/>
              <a:cs typeface="Calibri"/>
            </a:endParaRPr>
          </a:p>
        </p:txBody>
      </p:sp>
      <p:sp>
        <p:nvSpPr>
          <p:cNvPr id="2" name="Slide Number Placeholder 1">
            <a:extLst>
              <a:ext uri="{FF2B5EF4-FFF2-40B4-BE49-F238E27FC236}">
                <a16:creationId xmlns:a16="http://schemas.microsoft.com/office/drawing/2014/main" id="{95F4D264-8F47-D845-B912-B768EF99E38E}"/>
              </a:ext>
            </a:extLst>
          </p:cNvPr>
          <p:cNvSpPr>
            <a:spLocks noGrp="1"/>
          </p:cNvSpPr>
          <p:nvPr>
            <p:ph type="sldNum" sz="quarter" idx="4"/>
          </p:nvPr>
        </p:nvSpPr>
        <p:spPr/>
        <p:txBody>
          <a:bodyPr/>
          <a:lstStyle/>
          <a:p>
            <a:fld id="{79594931-7310-8546-9CE2-0B8C244628BE}" type="slidenum">
              <a:rPr lang="en-US" smtClean="0"/>
              <a:pPr/>
              <a:t>50</a:t>
            </a:fld>
            <a:endParaRPr lang="en-US"/>
          </a:p>
        </p:txBody>
      </p:sp>
    </p:spTree>
    <p:extLst>
      <p:ext uri="{BB962C8B-B14F-4D97-AF65-F5344CB8AC3E}">
        <p14:creationId xmlns:p14="http://schemas.microsoft.com/office/powerpoint/2010/main" val="426758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p:cNvSpPr>
            <a:spLocks noGrp="1" noChangeArrowheads="1"/>
          </p:cNvSpPr>
          <p:nvPr>
            <p:ph type="title"/>
          </p:nvPr>
        </p:nvSpPr>
        <p:spPr/>
        <p:txBody>
          <a:bodyPr/>
          <a:lstStyle/>
          <a:p>
            <a:pPr eaLnBrk="1" hangingPunct="1"/>
            <a:r>
              <a:rPr lang="en-US">
                <a:latin typeface="Calibri"/>
                <a:cs typeface="Calibri"/>
              </a:rPr>
              <a:t>Dose considerations</a:t>
            </a:r>
          </a:p>
        </p:txBody>
      </p:sp>
      <p:sp>
        <p:nvSpPr>
          <p:cNvPr id="142341" name="Rectangle 11"/>
          <p:cNvSpPr>
            <a:spLocks noChangeArrowheads="1"/>
          </p:cNvSpPr>
          <p:nvPr/>
        </p:nvSpPr>
        <p:spPr bwMode="auto">
          <a:xfrm>
            <a:off x="684213" y="981075"/>
            <a:ext cx="7632700" cy="6492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aseline="0" dirty="0">
                <a:latin typeface="Calibri"/>
                <a:cs typeface="Calibri"/>
              </a:rPr>
              <a:t>Swiss Federal Office for Public Health (1998-2014)</a:t>
            </a:r>
            <a:endParaRPr lang="en-GB" sz="1800" b="0" baseline="0" dirty="0">
              <a:latin typeface="Calibri"/>
              <a:cs typeface="Calibri"/>
            </a:endParaRPr>
          </a:p>
        </p:txBody>
      </p:sp>
      <p:sp>
        <p:nvSpPr>
          <p:cNvPr id="13" name="Rectangle 12"/>
          <p:cNvSpPr/>
          <p:nvPr/>
        </p:nvSpPr>
        <p:spPr bwMode="auto">
          <a:xfrm>
            <a:off x="2438400" y="4876800"/>
            <a:ext cx="2971800" cy="304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cxnSp>
        <p:nvCxnSpPr>
          <p:cNvPr id="10" name="Straight Arrow Connector 9"/>
          <p:cNvCxnSpPr/>
          <p:nvPr/>
        </p:nvCxnSpPr>
        <p:spPr bwMode="auto">
          <a:xfrm rot="5400000" flipH="1" flipV="1">
            <a:off x="571500" y="3924300"/>
            <a:ext cx="3886200" cy="1588"/>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triangle"/>
          </a:ln>
          <a:effectLst/>
        </p:spPr>
      </p:cxnSp>
      <p:cxnSp>
        <p:nvCxnSpPr>
          <p:cNvPr id="12" name="Straight Arrow Connector 11"/>
          <p:cNvCxnSpPr/>
          <p:nvPr/>
        </p:nvCxnSpPr>
        <p:spPr bwMode="auto">
          <a:xfrm flipV="1">
            <a:off x="2514600" y="5791200"/>
            <a:ext cx="4267200" cy="76200"/>
          </a:xfrm>
          <a:prstGeom prst="straightConnector1">
            <a:avLst/>
          </a:prstGeom>
          <a:solidFill>
            <a:schemeClr val="accent1"/>
          </a:solidFill>
          <a:ln w="38100" cap="flat" cmpd="sng" algn="ctr">
            <a:solidFill>
              <a:schemeClr val="tx1">
                <a:lumMod val="75000"/>
                <a:lumOff val="25000"/>
              </a:schemeClr>
            </a:solidFill>
            <a:prstDash val="solid"/>
            <a:round/>
            <a:headEnd type="none" w="med" len="med"/>
            <a:tailEnd type="triangle"/>
          </a:ln>
          <a:effectLst/>
        </p:spPr>
      </p:cxnSp>
      <p:cxnSp>
        <p:nvCxnSpPr>
          <p:cNvPr id="15" name="Straight Connector 14"/>
          <p:cNvCxnSpPr/>
          <p:nvPr/>
        </p:nvCxnSpPr>
        <p:spPr bwMode="auto">
          <a:xfrm flipV="1">
            <a:off x="3124200" y="2819400"/>
            <a:ext cx="2895600" cy="2438400"/>
          </a:xfrm>
          <a:prstGeom prst="line">
            <a:avLst/>
          </a:prstGeom>
          <a:solidFill>
            <a:schemeClr val="accent1"/>
          </a:solidFill>
          <a:ln w="38100" cap="flat" cmpd="sng" algn="ctr">
            <a:solidFill>
              <a:srgbClr val="1269B0"/>
            </a:solidFill>
            <a:prstDash val="sysDot"/>
            <a:round/>
            <a:headEnd type="oval" w="med" len="med"/>
            <a:tailEnd type="oval" w="med" len="med"/>
          </a:ln>
          <a:effectLst/>
        </p:spPr>
      </p:cxnSp>
      <p:sp>
        <p:nvSpPr>
          <p:cNvPr id="16" name="TextBox 15"/>
          <p:cNvSpPr txBox="1"/>
          <p:nvPr/>
        </p:nvSpPr>
        <p:spPr>
          <a:xfrm>
            <a:off x="2819400" y="5850546"/>
            <a:ext cx="884730" cy="369332"/>
          </a:xfrm>
          <a:prstGeom prst="rect">
            <a:avLst/>
          </a:prstGeom>
          <a:noFill/>
        </p:spPr>
        <p:txBody>
          <a:bodyPr wrap="square" rtlCol="0">
            <a:spAutoFit/>
          </a:bodyPr>
          <a:lstStyle/>
          <a:p>
            <a:r>
              <a:rPr lang="en-US" baseline="0" dirty="0">
                <a:solidFill>
                  <a:srgbClr val="1269B0"/>
                </a:solidFill>
                <a:latin typeface="Calibri"/>
                <a:cs typeface="Calibri"/>
              </a:rPr>
              <a:t>1998</a:t>
            </a:r>
          </a:p>
        </p:txBody>
      </p:sp>
      <p:sp>
        <p:nvSpPr>
          <p:cNvPr id="17" name="TextBox 16"/>
          <p:cNvSpPr txBox="1"/>
          <p:nvPr/>
        </p:nvSpPr>
        <p:spPr>
          <a:xfrm>
            <a:off x="5712016" y="5791200"/>
            <a:ext cx="810819" cy="369332"/>
          </a:xfrm>
          <a:prstGeom prst="rect">
            <a:avLst/>
          </a:prstGeom>
          <a:noFill/>
        </p:spPr>
        <p:txBody>
          <a:bodyPr wrap="square" rtlCol="0">
            <a:spAutoFit/>
          </a:bodyPr>
          <a:lstStyle/>
          <a:p>
            <a:r>
              <a:rPr lang="en-US" baseline="0" dirty="0">
                <a:solidFill>
                  <a:srgbClr val="1269B0"/>
                </a:solidFill>
                <a:latin typeface="Calibri"/>
                <a:cs typeface="Calibri"/>
              </a:rPr>
              <a:t>2014</a:t>
            </a:r>
          </a:p>
        </p:txBody>
      </p:sp>
      <p:sp>
        <p:nvSpPr>
          <p:cNvPr id="18" name="TextBox 17"/>
          <p:cNvSpPr txBox="1"/>
          <p:nvPr/>
        </p:nvSpPr>
        <p:spPr>
          <a:xfrm>
            <a:off x="3200400" y="1905000"/>
            <a:ext cx="3260060" cy="369332"/>
          </a:xfrm>
          <a:prstGeom prst="rect">
            <a:avLst/>
          </a:prstGeom>
          <a:noFill/>
        </p:spPr>
        <p:txBody>
          <a:bodyPr wrap="none" rtlCol="0">
            <a:spAutoFit/>
          </a:bodyPr>
          <a:lstStyle/>
          <a:p>
            <a:r>
              <a:rPr lang="en-US" baseline="0" dirty="0">
                <a:solidFill>
                  <a:srgbClr val="1269B0"/>
                </a:solidFill>
                <a:latin typeface="Calibri"/>
                <a:cs typeface="Calibri"/>
              </a:rPr>
              <a:t>Number CT exams in Switzerland</a:t>
            </a:r>
          </a:p>
        </p:txBody>
      </p:sp>
      <p:sp>
        <p:nvSpPr>
          <p:cNvPr id="19" name="TextBox 18"/>
          <p:cNvSpPr txBox="1"/>
          <p:nvPr/>
        </p:nvSpPr>
        <p:spPr>
          <a:xfrm>
            <a:off x="1745676" y="5029200"/>
            <a:ext cx="639919" cy="369332"/>
          </a:xfrm>
          <a:prstGeom prst="rect">
            <a:avLst/>
          </a:prstGeom>
          <a:noFill/>
        </p:spPr>
        <p:txBody>
          <a:bodyPr wrap="none" rtlCol="0">
            <a:spAutoFit/>
          </a:bodyPr>
          <a:lstStyle/>
          <a:p>
            <a:r>
              <a:rPr lang="en-US" dirty="0">
                <a:solidFill>
                  <a:srgbClr val="1269B0"/>
                </a:solidFill>
                <a:latin typeface="Calibri"/>
                <a:cs typeface="Calibri"/>
              </a:rPr>
              <a:t>250</a:t>
            </a:r>
            <a:r>
              <a:rPr lang="en-US" baseline="0" dirty="0">
                <a:solidFill>
                  <a:srgbClr val="1269B0"/>
                </a:solidFill>
                <a:latin typeface="Calibri"/>
                <a:cs typeface="Calibri"/>
              </a:rPr>
              <a:t>k</a:t>
            </a:r>
          </a:p>
        </p:txBody>
      </p:sp>
      <p:sp>
        <p:nvSpPr>
          <p:cNvPr id="20" name="TextBox 19"/>
          <p:cNvSpPr txBox="1"/>
          <p:nvPr/>
        </p:nvSpPr>
        <p:spPr>
          <a:xfrm>
            <a:off x="1753598" y="2571690"/>
            <a:ext cx="639919" cy="369332"/>
          </a:xfrm>
          <a:prstGeom prst="rect">
            <a:avLst/>
          </a:prstGeom>
          <a:noFill/>
        </p:spPr>
        <p:txBody>
          <a:bodyPr wrap="none" rtlCol="0">
            <a:spAutoFit/>
          </a:bodyPr>
          <a:lstStyle/>
          <a:p>
            <a:r>
              <a:rPr lang="en-US" baseline="0" dirty="0">
                <a:solidFill>
                  <a:srgbClr val="1269B0"/>
                </a:solidFill>
                <a:latin typeface="Calibri"/>
                <a:cs typeface="Calibri"/>
              </a:rPr>
              <a:t>810k</a:t>
            </a:r>
          </a:p>
        </p:txBody>
      </p:sp>
      <p:sp>
        <p:nvSpPr>
          <p:cNvPr id="2" name="Slide Number Placeholder 1">
            <a:extLst>
              <a:ext uri="{FF2B5EF4-FFF2-40B4-BE49-F238E27FC236}">
                <a16:creationId xmlns:a16="http://schemas.microsoft.com/office/drawing/2014/main" id="{9F1D3797-6C7F-B04E-A72E-455B5C9E1A61}"/>
              </a:ext>
            </a:extLst>
          </p:cNvPr>
          <p:cNvSpPr>
            <a:spLocks noGrp="1"/>
          </p:cNvSpPr>
          <p:nvPr>
            <p:ph type="sldNum" sz="quarter" idx="4"/>
          </p:nvPr>
        </p:nvSpPr>
        <p:spPr/>
        <p:txBody>
          <a:bodyPr/>
          <a:lstStyle/>
          <a:p>
            <a:fld id="{79594931-7310-8546-9CE2-0B8C244628BE}" type="slidenum">
              <a:rPr lang="en-US" smtClean="0"/>
              <a:pPr/>
              <a:t>51</a:t>
            </a:fld>
            <a:endParaRPr lang="en-US"/>
          </a:p>
        </p:txBody>
      </p:sp>
    </p:spTree>
    <p:extLst>
      <p:ext uri="{BB962C8B-B14F-4D97-AF65-F5344CB8AC3E}">
        <p14:creationId xmlns:p14="http://schemas.microsoft.com/office/powerpoint/2010/main" val="180747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9238" y="2030406"/>
            <a:ext cx="1343638" cy="30946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510" b="0" i="0" u="none" strike="noStrike" kern="1200" cap="none" spc="0" normalizeH="0" baseline="0" noProof="0" dirty="0">
                <a:ln>
                  <a:noFill/>
                </a:ln>
                <a:solidFill>
                  <a:prstClr val="white">
                    <a:lumMod val="95000"/>
                  </a:prstClr>
                </a:solidFill>
                <a:effectLst/>
                <a:uLnTx/>
                <a:uFillTx/>
                <a:latin typeface="Calibri"/>
                <a:ea typeface="+mn-ea"/>
                <a:cs typeface="Calibri"/>
              </a:rPr>
              <a:t>?</a:t>
            </a:r>
          </a:p>
        </p:txBody>
      </p:sp>
      <p:sp>
        <p:nvSpPr>
          <p:cNvPr id="5" name="Rectangle 4">
            <a:extLst>
              <a:ext uri="{FF2B5EF4-FFF2-40B4-BE49-F238E27FC236}">
                <a16:creationId xmlns:a16="http://schemas.microsoft.com/office/drawing/2014/main" id="{FC1E3A48-3EDC-D04C-A15B-4AADC442B2AA}"/>
              </a:ext>
            </a:extLst>
          </p:cNvPr>
          <p:cNvSpPr/>
          <p:nvPr/>
        </p:nvSpPr>
        <p:spPr>
          <a:xfrm>
            <a:off x="356529" y="1508679"/>
            <a:ext cx="7959888" cy="2070182"/>
          </a:xfrm>
          <a:prstGeom prst="rect">
            <a:avLst/>
          </a:prstGeom>
        </p:spPr>
        <p:txBody>
          <a:bodyPr wrap="square">
            <a:spAutoFit/>
          </a:bodyPr>
          <a:lstStyle/>
          <a:p>
            <a:pPr lvl="0"/>
            <a:r>
              <a:rPr lang="en-US" sz="1801" b="1" dirty="0">
                <a:solidFill>
                  <a:srgbClr val="1269B0"/>
                </a:solidFill>
                <a:latin typeface="Calibri" panose="020F0502020204030204" pitchFamily="34" charset="0"/>
                <a:cs typeface="Calibri" panose="020F0502020204030204" pitchFamily="34" charset="0"/>
              </a:rPr>
              <a:t>If the product of tube-current and scan time doubles, the signal-to-noise ratio (SNR) of a CT image</a:t>
            </a:r>
          </a:p>
          <a:p>
            <a:pPr lvl="0"/>
            <a:endParaRPr kumimoji="0" lang="en-US" sz="1351" b="1" i="0" u="none" strike="noStrike" kern="1200" cap="none" spc="0" normalizeH="0" baseline="0" noProof="0" dirty="0">
              <a:ln>
                <a:noFill/>
              </a:ln>
              <a:solidFill>
                <a:srgbClr val="1269B0"/>
              </a:solidFill>
              <a:effectLst/>
              <a:uLnTx/>
              <a:uFillTx/>
              <a:latin typeface="Calibri" panose="020F0502020204030204" pitchFamily="34" charset="0"/>
              <a:ea typeface="+mn-ea"/>
              <a:cs typeface="Calibri" panose="020F0502020204030204" pitchFamily="34" charset="0"/>
            </a:endParaRPr>
          </a:p>
          <a:p>
            <a:pPr lvl="0">
              <a:spcAft>
                <a:spcPts val="600"/>
              </a:spcAft>
            </a:pPr>
            <a:r>
              <a:rPr kumimoji="0" lang="en-US" sz="1351" b="1" i="0" u="none" strike="noStrike" kern="1200" cap="none" spc="0" normalizeH="0" baseline="0" noProof="0" dirty="0">
                <a:ln>
                  <a:noFill/>
                </a:ln>
                <a:solidFill>
                  <a:srgbClr val="1269B0"/>
                </a:solidFill>
                <a:effectLst/>
                <a:uLnTx/>
                <a:uFillTx/>
                <a:latin typeface="Calibri" panose="020F0502020204030204" pitchFamily="34" charset="0"/>
                <a:ea typeface="+mn-ea"/>
                <a:cs typeface="Calibri" panose="020F0502020204030204" pitchFamily="34" charset="0"/>
              </a:rPr>
              <a:t>• </a:t>
            </a:r>
            <a:r>
              <a:rPr lang="en-US" sz="1600" dirty="0">
                <a:solidFill>
                  <a:srgbClr val="1269B0"/>
                </a:solidFill>
                <a:latin typeface="Calibri" panose="020F0502020204030204" pitchFamily="34" charset="0"/>
                <a:cs typeface="Calibri" panose="020F0502020204030204" pitchFamily="34" charset="0"/>
              </a:rPr>
              <a:t>is increased by a factor of 2</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is increased by a factor of sqrt(2)</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remains unchanged</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is reduced by a factor 2</a:t>
            </a:r>
          </a:p>
        </p:txBody>
      </p:sp>
      <p:sp>
        <p:nvSpPr>
          <p:cNvPr id="2" name="Title 1"/>
          <p:cNvSpPr>
            <a:spLocks noGrp="1"/>
          </p:cNvSpPr>
          <p:nvPr>
            <p:ph type="title"/>
          </p:nvPr>
        </p:nvSpPr>
        <p:spPr/>
        <p:txBody>
          <a:bodyPr/>
          <a:lstStyle/>
          <a:p>
            <a:r>
              <a:rPr lang="en-US" dirty="0">
                <a:latin typeface="Calibri"/>
                <a:cs typeface="Calibri"/>
              </a:rPr>
              <a:t>Clicker Activity </a:t>
            </a:r>
            <a:r>
              <a:rPr lang="en-US" b="0" dirty="0">
                <a:latin typeface="Calibri"/>
                <a:cs typeface="Calibri"/>
              </a:rPr>
              <a:t>(5 min)</a:t>
            </a:r>
          </a:p>
        </p:txBody>
      </p:sp>
      <p:sp>
        <p:nvSpPr>
          <p:cNvPr id="3" name="Slide Number Placeholder 2">
            <a:extLst>
              <a:ext uri="{FF2B5EF4-FFF2-40B4-BE49-F238E27FC236}">
                <a16:creationId xmlns:a16="http://schemas.microsoft.com/office/drawing/2014/main" id="{5101B1BA-38D0-404A-871B-6158407740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en-GB" sz="10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8" name="Picture 4" descr="Image result for eth edu app">
            <a:extLst>
              <a:ext uri="{FF2B5EF4-FFF2-40B4-BE49-F238E27FC236}">
                <a16:creationId xmlns:a16="http://schemas.microsoft.com/office/drawing/2014/main" id="{B088ABF4-3F11-1B40-8114-7EA9E7C41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D9BF1B-E09E-1A4A-8173-8446BF0C8084}"/>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pic>
        <p:nvPicPr>
          <p:cNvPr id="7" name="Picture 6">
            <a:extLst>
              <a:ext uri="{FF2B5EF4-FFF2-40B4-BE49-F238E27FC236}">
                <a16:creationId xmlns:a16="http://schemas.microsoft.com/office/drawing/2014/main" id="{8F56D424-097F-7548-96B8-0E4117045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238" y="2348880"/>
            <a:ext cx="3960440" cy="1953566"/>
          </a:xfrm>
          <a:prstGeom prst="rect">
            <a:avLst/>
          </a:prstGeom>
        </p:spPr>
      </p:pic>
    </p:spTree>
    <p:extLst>
      <p:ext uri="{BB962C8B-B14F-4D97-AF65-F5344CB8AC3E}">
        <p14:creationId xmlns:p14="http://schemas.microsoft.com/office/powerpoint/2010/main" val="330471448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Clicker Activity </a:t>
            </a:r>
            <a:r>
              <a:rPr lang="en-US" b="0" dirty="0">
                <a:latin typeface="Calibri"/>
                <a:cs typeface="Calibri"/>
              </a:rPr>
              <a:t>(Notes)</a:t>
            </a:r>
            <a:endParaRPr lang="en-US" dirty="0">
              <a:latin typeface="Calibri"/>
              <a:cs typeface="Calibri"/>
            </a:endParaRPr>
          </a:p>
        </p:txBody>
      </p:sp>
      <p:graphicFrame>
        <p:nvGraphicFramePr>
          <p:cNvPr id="12" name="Object 10"/>
          <p:cNvGraphicFramePr>
            <a:graphicFrameLocks noChangeAspect="1"/>
          </p:cNvGraphicFramePr>
          <p:nvPr>
            <p:extLst/>
          </p:nvPr>
        </p:nvGraphicFramePr>
        <p:xfrm>
          <a:off x="2508622" y="3389734"/>
          <a:ext cx="2711450" cy="1695450"/>
        </p:xfrm>
        <a:graphic>
          <a:graphicData uri="http://schemas.openxmlformats.org/presentationml/2006/ole">
            <mc:AlternateContent xmlns:mc="http://schemas.openxmlformats.org/markup-compatibility/2006">
              <mc:Choice xmlns:v="urn:schemas-microsoft-com:vml" Requires="v">
                <p:oleObj spid="_x0000_s48277" name="Equation" r:id="rId3" imgW="812800" imgH="508000" progId="Equation.DSMT4">
                  <p:embed/>
                </p:oleObj>
              </mc:Choice>
              <mc:Fallback>
                <p:oleObj name="Equation" r:id="rId3" imgW="812800" imgH="508000" progId="Equation.DSMT4">
                  <p:embed/>
                  <p:pic>
                    <p:nvPicPr>
                      <p:cNvPr id="12" name="Object 10"/>
                      <p:cNvPicPr>
                        <a:picLocks noChangeAspect="1" noChangeArrowheads="1"/>
                      </p:cNvPicPr>
                      <p:nvPr/>
                    </p:nvPicPr>
                    <p:blipFill>
                      <a:blip r:embed="rId4"/>
                      <a:srcRect/>
                      <a:stretch>
                        <a:fillRect/>
                      </a:stretch>
                    </p:blipFill>
                    <p:spPr bwMode="auto">
                      <a:xfrm>
                        <a:off x="2508622" y="3389734"/>
                        <a:ext cx="2711450" cy="1695450"/>
                      </a:xfrm>
                      <a:prstGeom prst="rect">
                        <a:avLst/>
                      </a:prstGeom>
                      <a:noFill/>
                      <a:ln>
                        <a:noFill/>
                      </a:ln>
                      <a:extLst/>
                    </p:spPr>
                  </p:pic>
                </p:oleObj>
              </mc:Fallback>
            </mc:AlternateContent>
          </a:graphicData>
        </a:graphic>
      </p:graphicFrame>
      <p:graphicFrame>
        <p:nvGraphicFramePr>
          <p:cNvPr id="13" name="Object 10"/>
          <p:cNvGraphicFramePr>
            <a:graphicFrameLocks noChangeAspect="1"/>
          </p:cNvGraphicFramePr>
          <p:nvPr>
            <p:extLst>
              <p:ext uri="{D42A27DB-BD31-4B8C-83A1-F6EECF244321}">
                <p14:modId xmlns:p14="http://schemas.microsoft.com/office/powerpoint/2010/main" val="3352988540"/>
              </p:ext>
            </p:extLst>
          </p:nvPr>
        </p:nvGraphicFramePr>
        <p:xfrm>
          <a:off x="2351013" y="2133600"/>
          <a:ext cx="3013075" cy="1295400"/>
        </p:xfrm>
        <a:graphic>
          <a:graphicData uri="http://schemas.openxmlformats.org/presentationml/2006/ole">
            <mc:AlternateContent xmlns:mc="http://schemas.openxmlformats.org/markup-compatibility/2006">
              <mc:Choice xmlns:v="urn:schemas-microsoft-com:vml" Requires="v">
                <p:oleObj spid="_x0000_s48278" name="Equation" r:id="rId5" imgW="622300" imgH="266700" progId="Equation.DSMT4">
                  <p:embed/>
                </p:oleObj>
              </mc:Choice>
              <mc:Fallback>
                <p:oleObj name="Equation" r:id="rId5" imgW="622300" imgH="266700" progId="Equation.DSMT4">
                  <p:embed/>
                  <p:pic>
                    <p:nvPicPr>
                      <p:cNvPr id="13" name="Object 10"/>
                      <p:cNvPicPr>
                        <a:picLocks noChangeAspect="1" noChangeArrowheads="1"/>
                      </p:cNvPicPr>
                      <p:nvPr/>
                    </p:nvPicPr>
                    <p:blipFill>
                      <a:blip r:embed="rId6"/>
                      <a:srcRect/>
                      <a:stretch>
                        <a:fillRect/>
                      </a:stretch>
                    </p:blipFill>
                    <p:spPr bwMode="auto">
                      <a:xfrm>
                        <a:off x="2351013" y="2133600"/>
                        <a:ext cx="3013075" cy="1295400"/>
                      </a:xfrm>
                      <a:prstGeom prst="rect">
                        <a:avLst/>
                      </a:prstGeom>
                      <a:noFill/>
                      <a:ln>
                        <a:noFill/>
                      </a:ln>
                      <a:extLst/>
                    </p:spPr>
                  </p:pic>
                </p:oleObj>
              </mc:Fallback>
            </mc:AlternateContent>
          </a:graphicData>
        </a:graphic>
      </p:graphicFrame>
      <p:sp>
        <p:nvSpPr>
          <p:cNvPr id="14" name="Oval 13"/>
          <p:cNvSpPr/>
          <p:nvPr/>
        </p:nvSpPr>
        <p:spPr bwMode="auto">
          <a:xfrm>
            <a:off x="1691680" y="2380927"/>
            <a:ext cx="504056" cy="504056"/>
          </a:xfrm>
          <a:prstGeom prst="ellipse">
            <a:avLst/>
          </a:prstGeom>
          <a:solidFill>
            <a:srgbClr val="1269B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Calibri"/>
              <a:cs typeface="Calibri"/>
            </a:endParaRPr>
          </a:p>
        </p:txBody>
      </p:sp>
      <p:sp>
        <p:nvSpPr>
          <p:cNvPr id="5" name="TextBox 4"/>
          <p:cNvSpPr txBox="1"/>
          <p:nvPr/>
        </p:nvSpPr>
        <p:spPr>
          <a:xfrm>
            <a:off x="1650314" y="3933056"/>
            <a:ext cx="905642" cy="553998"/>
          </a:xfrm>
          <a:prstGeom prst="rect">
            <a:avLst/>
          </a:prstGeom>
          <a:noFill/>
        </p:spPr>
        <p:txBody>
          <a:bodyPr wrap="none" rtlCol="0">
            <a:spAutoFit/>
          </a:bodyPr>
          <a:lstStyle/>
          <a:p>
            <a:r>
              <a:rPr lang="en-US" sz="3000" baseline="0" dirty="0">
                <a:latin typeface="Calibri"/>
                <a:cs typeface="Calibri"/>
              </a:rPr>
              <a:t>with</a:t>
            </a:r>
          </a:p>
        </p:txBody>
      </p:sp>
      <p:sp>
        <p:nvSpPr>
          <p:cNvPr id="6" name="Slide Number Placeholder 5">
            <a:extLst>
              <a:ext uri="{FF2B5EF4-FFF2-40B4-BE49-F238E27FC236}">
                <a16:creationId xmlns:a16="http://schemas.microsoft.com/office/drawing/2014/main" id="{BD4F4B38-C9E4-2D47-A919-5653145ADB8A}"/>
              </a:ext>
            </a:extLst>
          </p:cNvPr>
          <p:cNvSpPr>
            <a:spLocks noGrp="1"/>
          </p:cNvSpPr>
          <p:nvPr>
            <p:ph type="sldNum" sz="quarter" idx="4"/>
          </p:nvPr>
        </p:nvSpPr>
        <p:spPr/>
        <p:txBody>
          <a:bodyPr/>
          <a:lstStyle/>
          <a:p>
            <a:fld id="{79594931-7310-8546-9CE2-0B8C244628BE}" type="slidenum">
              <a:rPr lang="en-US" smtClean="0"/>
              <a:pPr/>
              <a:t>53</a:t>
            </a:fld>
            <a:endParaRPr lang="en-US"/>
          </a:p>
        </p:txBody>
      </p:sp>
      <p:pic>
        <p:nvPicPr>
          <p:cNvPr id="10" name="Picture 4" descr="Image result for eth edu app">
            <a:extLst>
              <a:ext uri="{FF2B5EF4-FFF2-40B4-BE49-F238E27FC236}">
                <a16:creationId xmlns:a16="http://schemas.microsoft.com/office/drawing/2014/main" id="{5996B1A5-3769-E844-B1B2-67E4148F9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EBB274C-42AD-2747-9DB5-A05300419373}"/>
              </a:ext>
            </a:extLst>
          </p:cNvPr>
          <p:cNvPicPr>
            <a:picLocks noChangeAspect="1"/>
          </p:cNvPicPr>
          <p:nvPr/>
        </p:nvPicPr>
        <p:blipFill>
          <a:blip r:embed="rId8">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sp>
        <p:nvSpPr>
          <p:cNvPr id="7" name="Rectangle 6">
            <a:extLst>
              <a:ext uri="{FF2B5EF4-FFF2-40B4-BE49-F238E27FC236}">
                <a16:creationId xmlns:a16="http://schemas.microsoft.com/office/drawing/2014/main" id="{9B8608BB-D2B2-EE4E-A735-A51B7C30F20B}"/>
              </a:ext>
            </a:extLst>
          </p:cNvPr>
          <p:cNvSpPr/>
          <p:nvPr/>
        </p:nvSpPr>
        <p:spPr>
          <a:xfrm>
            <a:off x="1043608" y="1628800"/>
            <a:ext cx="6408712" cy="381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8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9"/>
          <p:cNvSpPr>
            <a:spLocks noGrp="1" noChangeArrowheads="1"/>
          </p:cNvSpPr>
          <p:nvPr>
            <p:ph type="title"/>
          </p:nvPr>
        </p:nvSpPr>
        <p:spPr/>
        <p:txBody>
          <a:bodyPr/>
          <a:lstStyle/>
          <a:p>
            <a:pPr eaLnBrk="1" hangingPunct="1"/>
            <a:r>
              <a:rPr lang="en-US">
                <a:latin typeface="Calibri"/>
                <a:cs typeface="Calibri"/>
              </a:rPr>
              <a:t>Biomedical Imaging</a:t>
            </a:r>
          </a:p>
        </p:txBody>
      </p:sp>
      <p:sp>
        <p:nvSpPr>
          <p:cNvPr id="143363" name="Rectangle 5"/>
          <p:cNvSpPr>
            <a:spLocks noChangeArrowheads="1"/>
          </p:cNvSpPr>
          <p:nvPr/>
        </p:nvSpPr>
        <p:spPr bwMode="auto">
          <a:xfrm>
            <a:off x="395536" y="1210467"/>
            <a:ext cx="8135937" cy="5449887"/>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pPr>
            <a:r>
              <a:rPr lang="en-GB" sz="2400" baseline="0" dirty="0">
                <a:latin typeface="Calibri"/>
                <a:cs typeface="Calibri"/>
              </a:rPr>
              <a:t>Imaging Mode:	</a:t>
            </a:r>
            <a:r>
              <a:rPr lang="en-US" sz="2800" baseline="0" dirty="0">
                <a:solidFill>
                  <a:srgbClr val="2A6AB3"/>
                </a:solidFill>
                <a:latin typeface="Calibri"/>
                <a:cs typeface="Calibri"/>
              </a:rPr>
              <a:t>X-ray Imaging</a:t>
            </a:r>
            <a:endParaRPr lang="en-GB" sz="3000" baseline="0" dirty="0">
              <a:solidFill>
                <a:schemeClr val="tx1">
                  <a:lumMod val="85000"/>
                  <a:lumOff val="15000"/>
                </a:schemeClr>
              </a:solidFill>
              <a:latin typeface="Calibri"/>
              <a:cs typeface="Calibri"/>
            </a:endParaRPr>
          </a:p>
          <a:p>
            <a:pPr marL="342900" indent="-342900">
              <a:spcBef>
                <a:spcPts val="800"/>
              </a:spcBef>
              <a:buClr>
                <a:srgbClr val="2A6AB3"/>
              </a:buClr>
              <a:buSzPct val="110000"/>
              <a:buFont typeface="Wingdings" pitchFamily="2" charset="2"/>
              <a:buChar char="§"/>
            </a:pPr>
            <a:endParaRPr lang="en-GB" baseline="0" dirty="0">
              <a:latin typeface="Calibri"/>
              <a:cs typeface="Calibri"/>
            </a:endParaRPr>
          </a:p>
          <a:p>
            <a:pPr marL="342900" indent="-342900">
              <a:spcBef>
                <a:spcPts val="800"/>
              </a:spcBef>
              <a:buClr>
                <a:srgbClr val="2A6AB3"/>
              </a:buClr>
              <a:buSzPct val="110000"/>
              <a:buFont typeface="Wingdings" pitchFamily="2" charset="2"/>
              <a:buChar char="§"/>
            </a:pPr>
            <a:r>
              <a:rPr lang="en-GB" baseline="0" dirty="0">
                <a:latin typeface="Calibri"/>
                <a:cs typeface="Calibri"/>
              </a:rPr>
              <a:t>Probe:		</a:t>
            </a:r>
            <a:r>
              <a:rPr lang="en-GB" baseline="0" dirty="0">
                <a:solidFill>
                  <a:srgbClr val="2A6AB3"/>
                </a:solidFill>
                <a:latin typeface="Calibri"/>
                <a:cs typeface="Calibri"/>
              </a:rPr>
              <a:t>X-ray photons</a:t>
            </a:r>
          </a:p>
          <a:p>
            <a:pPr marL="342900" indent="-342900">
              <a:spcBef>
                <a:spcPts val="800"/>
              </a:spcBef>
              <a:buClr>
                <a:srgbClr val="2A6AB3"/>
              </a:buClr>
              <a:buSzPct val="110000"/>
              <a:buFont typeface="Wingdings" pitchFamily="2" charset="2"/>
              <a:buChar char="§"/>
            </a:pPr>
            <a:r>
              <a:rPr lang="en-GB" baseline="0" dirty="0">
                <a:latin typeface="Calibri"/>
                <a:cs typeface="Calibri"/>
              </a:rPr>
              <a:t>Wavelength:		</a:t>
            </a:r>
            <a:r>
              <a:rPr lang="en-GB" baseline="0" dirty="0">
                <a:solidFill>
                  <a:srgbClr val="2A6AB3"/>
                </a:solidFill>
                <a:latin typeface="Calibri"/>
                <a:cs typeface="Calibri"/>
              </a:rPr>
              <a:t>10 pm – 10 nm</a:t>
            </a:r>
          </a:p>
          <a:p>
            <a:pPr marL="342900" indent="-342900">
              <a:spcBef>
                <a:spcPts val="800"/>
              </a:spcBef>
              <a:buClr>
                <a:srgbClr val="2A6AB3"/>
              </a:buClr>
              <a:buSzPct val="110000"/>
              <a:buFont typeface="Wingdings" pitchFamily="2" charset="2"/>
              <a:buChar char="§"/>
            </a:pPr>
            <a:r>
              <a:rPr lang="en-GB" baseline="0" dirty="0">
                <a:latin typeface="Calibri"/>
                <a:cs typeface="Calibri"/>
              </a:rPr>
              <a:t>Matter interaction:	</a:t>
            </a:r>
            <a:r>
              <a:rPr lang="en-GB" baseline="0" dirty="0">
                <a:solidFill>
                  <a:srgbClr val="2A6AB3"/>
                </a:solidFill>
                <a:latin typeface="Calibri"/>
                <a:cs typeface="Calibri"/>
              </a:rPr>
              <a:t>absorption, scatter</a:t>
            </a:r>
          </a:p>
          <a:p>
            <a:pPr marL="342900" indent="-342900">
              <a:lnSpc>
                <a:spcPct val="150000"/>
              </a:lnSpc>
              <a:spcBef>
                <a:spcPts val="800"/>
              </a:spcBef>
              <a:buClr>
                <a:srgbClr val="2A6AB3"/>
              </a:buClr>
              <a:buSzPct val="110000"/>
              <a:buFont typeface="Wingdings" pitchFamily="2" charset="2"/>
              <a:buChar char="§"/>
            </a:pPr>
            <a:r>
              <a:rPr lang="en-GB" baseline="0" dirty="0">
                <a:latin typeface="Calibri"/>
                <a:cs typeface="Calibri"/>
              </a:rPr>
              <a:t>Modalities:		</a:t>
            </a:r>
            <a:r>
              <a:rPr lang="en-GB" u="sng" baseline="0" dirty="0">
                <a:solidFill>
                  <a:srgbClr val="2A6AB3"/>
                </a:solidFill>
                <a:latin typeface="Calibri"/>
                <a:cs typeface="Calibri"/>
              </a:rPr>
              <a:t>Projection imaging</a:t>
            </a:r>
            <a:br>
              <a:rPr lang="en-GB" baseline="0" dirty="0">
                <a:solidFill>
                  <a:srgbClr val="2A6AB3"/>
                </a:solidFill>
                <a:latin typeface="Calibri"/>
                <a:cs typeface="Calibri"/>
              </a:rPr>
            </a:br>
            <a:r>
              <a:rPr lang="en-GB" baseline="0" dirty="0">
                <a:solidFill>
                  <a:srgbClr val="2A6AB3"/>
                </a:solidFill>
                <a:latin typeface="Calibri"/>
                <a:cs typeface="Calibri"/>
              </a:rPr>
              <a:t>			</a:t>
            </a:r>
            <a:r>
              <a:rPr lang="en-GB" u="sng" baseline="0" dirty="0">
                <a:solidFill>
                  <a:srgbClr val="2A6AB3"/>
                </a:solidFill>
                <a:latin typeface="Calibri"/>
                <a:cs typeface="Calibri"/>
              </a:rPr>
              <a:t>Digital Subtraction Angiography (DSA)</a:t>
            </a:r>
            <a:br>
              <a:rPr lang="en-GB" u="sng" baseline="0" dirty="0">
                <a:solidFill>
                  <a:srgbClr val="2A6AB3"/>
                </a:solidFill>
                <a:latin typeface="Calibri"/>
                <a:cs typeface="Calibri"/>
              </a:rPr>
            </a:br>
            <a:r>
              <a:rPr lang="en-GB" baseline="0" dirty="0">
                <a:solidFill>
                  <a:srgbClr val="2A6AB3"/>
                </a:solidFill>
                <a:latin typeface="Calibri"/>
                <a:cs typeface="Calibri"/>
              </a:rPr>
              <a:t>			</a:t>
            </a:r>
            <a:r>
              <a:rPr lang="en-GB" u="sng" baseline="0" dirty="0">
                <a:solidFill>
                  <a:srgbClr val="2A6AB3"/>
                </a:solidFill>
                <a:latin typeface="Calibri"/>
                <a:cs typeface="Calibri"/>
              </a:rPr>
              <a:t>Computed tomography</a:t>
            </a:r>
            <a:endParaRPr lang="en-GB" baseline="0" dirty="0">
              <a:solidFill>
                <a:srgbClr val="2A6AB3"/>
              </a:solidFill>
              <a:latin typeface="Calibri"/>
              <a:cs typeface="Calibri"/>
            </a:endParaRPr>
          </a:p>
          <a:p>
            <a:pPr marL="342900" indent="-342900">
              <a:lnSpc>
                <a:spcPct val="150000"/>
              </a:lnSpc>
              <a:spcBef>
                <a:spcPts val="800"/>
              </a:spcBef>
              <a:buClr>
                <a:srgbClr val="2A6AB3"/>
              </a:buClr>
              <a:buSzPct val="110000"/>
              <a:buFont typeface="Wingdings" pitchFamily="2" charset="2"/>
              <a:buChar char="§"/>
            </a:pPr>
            <a:r>
              <a:rPr lang="en-GB" baseline="0" dirty="0">
                <a:latin typeface="Calibri"/>
                <a:cs typeface="Calibri"/>
              </a:rPr>
              <a:t>Resolution:		</a:t>
            </a:r>
            <a:r>
              <a:rPr lang="en-GB" sz="1600" baseline="0" dirty="0">
                <a:latin typeface="Calibri"/>
                <a:cs typeface="Calibri"/>
              </a:rPr>
              <a:t>50 </a:t>
            </a:r>
            <a:r>
              <a:rPr lang="en-GB" sz="1600" baseline="0" dirty="0" err="1">
                <a:latin typeface="Calibri"/>
                <a:cs typeface="Calibri"/>
              </a:rPr>
              <a:t>μm</a:t>
            </a:r>
            <a:r>
              <a:rPr lang="en-GB" sz="1600" baseline="0" dirty="0">
                <a:latin typeface="Calibri"/>
                <a:cs typeface="Calibri"/>
              </a:rPr>
              <a:t> – 1 mm</a:t>
            </a:r>
          </a:p>
          <a:p>
            <a:pPr marL="342900" indent="-342900">
              <a:spcBef>
                <a:spcPts val="800"/>
              </a:spcBef>
              <a:buClr>
                <a:srgbClr val="2A6AB3"/>
              </a:buClr>
              <a:buSzPct val="110000"/>
              <a:buFont typeface="Wingdings" pitchFamily="2" charset="2"/>
              <a:buChar char="§"/>
            </a:pPr>
            <a:r>
              <a:rPr lang="en-GB" baseline="0" dirty="0">
                <a:latin typeface="Calibri"/>
                <a:cs typeface="Calibri"/>
              </a:rPr>
              <a:t>Applications:		</a:t>
            </a:r>
            <a:r>
              <a:rPr lang="en-GB" sz="1600" baseline="0" dirty="0">
                <a:latin typeface="Calibri"/>
                <a:cs typeface="Calibri"/>
              </a:rPr>
              <a:t>Mammography, body, </a:t>
            </a:r>
            <a:r>
              <a:rPr lang="en-GB" sz="1600" baseline="0" dirty="0" err="1">
                <a:latin typeface="Calibri"/>
                <a:cs typeface="Calibri"/>
              </a:rPr>
              <a:t>neuro</a:t>
            </a:r>
            <a:r>
              <a:rPr lang="en-GB" sz="1600" baseline="0" dirty="0">
                <a:latin typeface="Calibri"/>
                <a:cs typeface="Calibri"/>
              </a:rPr>
              <a:t>, lung, cardiac, </a:t>
            </a:r>
            <a:r>
              <a:rPr lang="en-GB" sz="1600" baseline="0" dirty="0" err="1">
                <a:latin typeface="Calibri"/>
                <a:cs typeface="Calibri"/>
              </a:rPr>
              <a:t>angio</a:t>
            </a:r>
            <a:endParaRPr lang="en-GB" sz="1600" baseline="0" dirty="0">
              <a:latin typeface="Calibri"/>
              <a:cs typeface="Calibri"/>
            </a:endParaRPr>
          </a:p>
          <a:p>
            <a:pPr marL="342900" indent="-342900">
              <a:spcBef>
                <a:spcPts val="800"/>
              </a:spcBef>
              <a:buClr>
                <a:srgbClr val="2A6AB3"/>
              </a:buClr>
              <a:buSzPct val="110000"/>
              <a:buFont typeface="Wingdings" pitchFamily="2" charset="2"/>
              <a:buChar char="§"/>
            </a:pPr>
            <a:r>
              <a:rPr lang="en-GB" baseline="0" dirty="0">
                <a:latin typeface="Calibri"/>
                <a:cs typeface="Calibri"/>
              </a:rPr>
              <a:t>Advantages:		</a:t>
            </a:r>
            <a:r>
              <a:rPr lang="en-GB" sz="1600" baseline="0" dirty="0">
                <a:latin typeface="Calibri"/>
                <a:cs typeface="Calibri"/>
              </a:rPr>
              <a:t>Very fast, high throughput, 3D</a:t>
            </a:r>
          </a:p>
          <a:p>
            <a:pPr marL="342900" indent="-342900">
              <a:spcBef>
                <a:spcPts val="800"/>
              </a:spcBef>
              <a:buClr>
                <a:srgbClr val="2A6AB3"/>
              </a:buClr>
              <a:buSzPct val="110000"/>
              <a:buFont typeface="Wingdings" pitchFamily="2" charset="2"/>
              <a:buChar char="§"/>
            </a:pPr>
            <a:r>
              <a:rPr lang="en-GB" baseline="0" dirty="0">
                <a:latin typeface="Calibri"/>
                <a:cs typeface="Calibri"/>
              </a:rPr>
              <a:t>Limitations:		</a:t>
            </a:r>
            <a:r>
              <a:rPr lang="en-GB" sz="1600" baseline="0" dirty="0">
                <a:latin typeface="Calibri"/>
                <a:cs typeface="Calibri"/>
              </a:rPr>
              <a:t>Dose, contrast agent, functional information</a:t>
            </a:r>
            <a:r>
              <a:rPr lang="en-GB" baseline="0" dirty="0">
                <a:latin typeface="Calibri"/>
                <a:cs typeface="Calibri"/>
              </a:rPr>
              <a:t>		</a:t>
            </a:r>
          </a:p>
        </p:txBody>
      </p:sp>
      <p:sp>
        <p:nvSpPr>
          <p:cNvPr id="2" name="Slide Number Placeholder 1">
            <a:extLst>
              <a:ext uri="{FF2B5EF4-FFF2-40B4-BE49-F238E27FC236}">
                <a16:creationId xmlns:a16="http://schemas.microsoft.com/office/drawing/2014/main" id="{DA345400-5017-8348-B675-7BADD3D4212F}"/>
              </a:ext>
            </a:extLst>
          </p:cNvPr>
          <p:cNvSpPr>
            <a:spLocks noGrp="1"/>
          </p:cNvSpPr>
          <p:nvPr>
            <p:ph type="sldNum" sz="quarter" idx="4"/>
          </p:nvPr>
        </p:nvSpPr>
        <p:spPr/>
        <p:txBody>
          <a:bodyPr/>
          <a:lstStyle/>
          <a:p>
            <a:fld id="{79594931-7310-8546-9CE2-0B8C244628BE}" type="slidenum">
              <a:rPr lang="en-US" smtClean="0"/>
              <a:pPr/>
              <a:t>54</a:t>
            </a:fld>
            <a:endParaRPr lang="en-US"/>
          </a:p>
        </p:txBody>
      </p:sp>
    </p:spTree>
    <p:extLst>
      <p:ext uri="{BB962C8B-B14F-4D97-AF65-F5344CB8AC3E}">
        <p14:creationId xmlns:p14="http://schemas.microsoft.com/office/powerpoint/2010/main" val="10561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ction="ppaction://hlinksldjump"/>
          </p:cNvPr>
          <p:cNvPicPr>
            <a:picLocks noChangeAspect="1"/>
          </p:cNvPicPr>
          <p:nvPr/>
        </p:nvPicPr>
        <p:blipFill>
          <a:blip r:embed="rId3"/>
          <a:stretch>
            <a:fillRect/>
          </a:stretch>
        </p:blipFill>
        <p:spPr>
          <a:xfrm>
            <a:off x="6174432" y="3028935"/>
            <a:ext cx="2286000" cy="1714500"/>
          </a:xfrm>
          <a:prstGeom prst="rect">
            <a:avLst/>
          </a:prstGeom>
          <a:ln>
            <a:solidFill>
              <a:srgbClr val="7F7F7F"/>
            </a:solidFill>
          </a:ln>
        </p:spPr>
      </p:pic>
      <p:pic>
        <p:nvPicPr>
          <p:cNvPr id="5" name="Picture 4">
            <a:hlinkClick r:id="rId4" action="ppaction://hlinksldjump"/>
          </p:cNvPr>
          <p:cNvPicPr>
            <a:picLocks noChangeAspect="1"/>
          </p:cNvPicPr>
          <p:nvPr/>
        </p:nvPicPr>
        <p:blipFill>
          <a:blip r:embed="rId5"/>
          <a:stretch>
            <a:fillRect/>
          </a:stretch>
        </p:blipFill>
        <p:spPr>
          <a:xfrm>
            <a:off x="755576" y="3028935"/>
            <a:ext cx="2286000" cy="1714500"/>
          </a:xfrm>
          <a:prstGeom prst="rect">
            <a:avLst/>
          </a:prstGeom>
          <a:ln>
            <a:solidFill>
              <a:srgbClr val="7F7F7F"/>
            </a:solidFill>
          </a:ln>
        </p:spPr>
      </p:pic>
      <p:pic>
        <p:nvPicPr>
          <p:cNvPr id="4" name="Picture 3">
            <a:hlinkClick r:id="rId6" action="ppaction://hlinksldjump"/>
          </p:cNvPr>
          <p:cNvPicPr>
            <a:picLocks noChangeAspect="1"/>
          </p:cNvPicPr>
          <p:nvPr/>
        </p:nvPicPr>
        <p:blipFill>
          <a:blip r:embed="rId7"/>
          <a:stretch>
            <a:fillRect/>
          </a:stretch>
        </p:blipFill>
        <p:spPr>
          <a:xfrm>
            <a:off x="6156176" y="1199577"/>
            <a:ext cx="2286000" cy="1714500"/>
          </a:xfrm>
          <a:prstGeom prst="rect">
            <a:avLst/>
          </a:prstGeom>
          <a:ln>
            <a:solidFill>
              <a:srgbClr val="7F7F7F"/>
            </a:solidFill>
          </a:ln>
        </p:spPr>
      </p:pic>
      <p:sp>
        <p:nvSpPr>
          <p:cNvPr id="103426" name="Rectangle 2"/>
          <p:cNvSpPr>
            <a:spLocks noGrp="1" noChangeArrowheads="1"/>
          </p:cNvSpPr>
          <p:nvPr>
            <p:ph type="title"/>
          </p:nvPr>
        </p:nvSpPr>
        <p:spPr/>
        <p:txBody>
          <a:bodyPr/>
          <a:lstStyle/>
          <a:p>
            <a:pPr eaLnBrk="1" hangingPunct="1"/>
            <a:r>
              <a:rPr lang="en-US" dirty="0">
                <a:latin typeface="Calibri"/>
                <a:cs typeface="Calibri"/>
              </a:rPr>
              <a:t>“The most important slides”</a:t>
            </a:r>
          </a:p>
        </p:txBody>
      </p:sp>
      <p:pic>
        <p:nvPicPr>
          <p:cNvPr id="2" name="Picture 1">
            <a:hlinkClick r:id="rId8" action="ppaction://hlinksldjump"/>
          </p:cNvPr>
          <p:cNvPicPr>
            <a:picLocks noChangeAspect="1"/>
          </p:cNvPicPr>
          <p:nvPr/>
        </p:nvPicPr>
        <p:blipFill>
          <a:blip r:embed="rId9"/>
          <a:stretch>
            <a:fillRect/>
          </a:stretch>
        </p:blipFill>
        <p:spPr>
          <a:xfrm>
            <a:off x="773832" y="1199577"/>
            <a:ext cx="2286000" cy="1714500"/>
          </a:xfrm>
          <a:prstGeom prst="rect">
            <a:avLst/>
          </a:prstGeom>
          <a:ln>
            <a:solidFill>
              <a:schemeClr val="bg1">
                <a:lumMod val="50000"/>
              </a:schemeClr>
            </a:solidFill>
          </a:ln>
        </p:spPr>
      </p:pic>
      <p:pic>
        <p:nvPicPr>
          <p:cNvPr id="3" name="Picture 2">
            <a:hlinkClick r:id="rId10" action="ppaction://hlinksldjump"/>
          </p:cNvPr>
          <p:cNvPicPr>
            <a:picLocks noChangeAspect="1"/>
          </p:cNvPicPr>
          <p:nvPr/>
        </p:nvPicPr>
        <p:blipFill>
          <a:blip r:embed="rId11"/>
          <a:stretch>
            <a:fillRect/>
          </a:stretch>
        </p:blipFill>
        <p:spPr>
          <a:xfrm>
            <a:off x="3465004" y="1199577"/>
            <a:ext cx="2286000" cy="1714500"/>
          </a:xfrm>
          <a:prstGeom prst="rect">
            <a:avLst/>
          </a:prstGeom>
          <a:ln>
            <a:solidFill>
              <a:srgbClr val="7F7F7F"/>
            </a:solidFill>
          </a:ln>
        </p:spPr>
      </p:pic>
      <p:pic>
        <p:nvPicPr>
          <p:cNvPr id="6" name="Picture 5">
            <a:hlinkClick r:id="rId12" action="ppaction://hlinksldjump"/>
          </p:cNvPr>
          <p:cNvPicPr>
            <a:picLocks noChangeAspect="1"/>
          </p:cNvPicPr>
          <p:nvPr/>
        </p:nvPicPr>
        <p:blipFill>
          <a:blip r:embed="rId13"/>
          <a:stretch>
            <a:fillRect/>
          </a:stretch>
        </p:blipFill>
        <p:spPr>
          <a:xfrm>
            <a:off x="3465004" y="3028935"/>
            <a:ext cx="2286000" cy="1714500"/>
          </a:xfrm>
          <a:prstGeom prst="rect">
            <a:avLst/>
          </a:prstGeom>
          <a:ln>
            <a:solidFill>
              <a:srgbClr val="7F7F7F"/>
            </a:solidFill>
          </a:ln>
        </p:spPr>
      </p:pic>
      <p:pic>
        <p:nvPicPr>
          <p:cNvPr id="8" name="Picture 7">
            <a:hlinkClick r:id="rId14" action="ppaction://hlinksldjump"/>
          </p:cNvPr>
          <p:cNvPicPr>
            <a:picLocks noChangeAspect="1"/>
          </p:cNvPicPr>
          <p:nvPr/>
        </p:nvPicPr>
        <p:blipFill>
          <a:blip r:embed="rId15"/>
          <a:stretch>
            <a:fillRect/>
          </a:stretch>
        </p:blipFill>
        <p:spPr>
          <a:xfrm>
            <a:off x="755576" y="4846833"/>
            <a:ext cx="2286000" cy="1714500"/>
          </a:xfrm>
          <a:prstGeom prst="rect">
            <a:avLst/>
          </a:prstGeom>
          <a:ln>
            <a:solidFill>
              <a:srgbClr val="7F7F7F"/>
            </a:solidFill>
          </a:ln>
        </p:spPr>
      </p:pic>
      <p:pic>
        <p:nvPicPr>
          <p:cNvPr id="9" name="Picture 8">
            <a:hlinkClick r:id="rId16" action="ppaction://hlinksldjump"/>
          </p:cNvPr>
          <p:cNvPicPr>
            <a:picLocks noChangeAspect="1"/>
          </p:cNvPicPr>
          <p:nvPr/>
        </p:nvPicPr>
        <p:blipFill>
          <a:blip r:embed="rId17"/>
          <a:stretch>
            <a:fillRect/>
          </a:stretch>
        </p:blipFill>
        <p:spPr>
          <a:xfrm>
            <a:off x="3465004" y="4846833"/>
            <a:ext cx="2286000" cy="1714500"/>
          </a:xfrm>
          <a:prstGeom prst="rect">
            <a:avLst/>
          </a:prstGeom>
          <a:ln>
            <a:solidFill>
              <a:srgbClr val="7F7F7F"/>
            </a:solidFill>
          </a:ln>
        </p:spPr>
      </p:pic>
      <p:pic>
        <p:nvPicPr>
          <p:cNvPr id="10" name="Picture 9">
            <a:hlinkClick r:id="rId18" action="ppaction://hlinksldjump"/>
          </p:cNvPr>
          <p:cNvPicPr>
            <a:picLocks noChangeAspect="1"/>
          </p:cNvPicPr>
          <p:nvPr/>
        </p:nvPicPr>
        <p:blipFill>
          <a:blip r:embed="rId19"/>
          <a:stretch>
            <a:fillRect/>
          </a:stretch>
        </p:blipFill>
        <p:spPr>
          <a:xfrm>
            <a:off x="6174432" y="4846833"/>
            <a:ext cx="2286000" cy="1714500"/>
          </a:xfrm>
          <a:prstGeom prst="rect">
            <a:avLst/>
          </a:prstGeom>
          <a:ln>
            <a:solidFill>
              <a:srgbClr val="7F7F7F"/>
            </a:solidFill>
          </a:ln>
        </p:spPr>
      </p:pic>
      <p:sp>
        <p:nvSpPr>
          <p:cNvPr id="12" name="Slide Number Placeholder 11">
            <a:extLst>
              <a:ext uri="{FF2B5EF4-FFF2-40B4-BE49-F238E27FC236}">
                <a16:creationId xmlns:a16="http://schemas.microsoft.com/office/drawing/2014/main" id="{DBFFE458-4F23-2C49-8DFE-B2FBF2AE1E37}"/>
              </a:ext>
            </a:extLst>
          </p:cNvPr>
          <p:cNvSpPr>
            <a:spLocks noGrp="1"/>
          </p:cNvSpPr>
          <p:nvPr>
            <p:ph type="sldNum" sz="quarter" idx="4"/>
          </p:nvPr>
        </p:nvSpPr>
        <p:spPr/>
        <p:txBody>
          <a:bodyPr/>
          <a:lstStyle/>
          <a:p>
            <a:fld id="{79594931-7310-8546-9CE2-0B8C244628BE}" type="slidenum">
              <a:rPr lang="en-US" smtClean="0"/>
              <a:pPr/>
              <a:t>55</a:t>
            </a:fld>
            <a:endParaRPr lang="en-US"/>
          </a:p>
        </p:txBody>
      </p:sp>
      <p:sp>
        <p:nvSpPr>
          <p:cNvPr id="13" name="Rectangle 12">
            <a:extLst>
              <a:ext uri="{FF2B5EF4-FFF2-40B4-BE49-F238E27FC236}">
                <a16:creationId xmlns:a16="http://schemas.microsoft.com/office/drawing/2014/main" id="{6E3F54B0-B3F8-2241-9951-33FA59912D65}"/>
              </a:ext>
            </a:extLst>
          </p:cNvPr>
          <p:cNvSpPr/>
          <p:nvPr/>
        </p:nvSpPr>
        <p:spPr>
          <a:xfrm>
            <a:off x="7956376" y="1844824"/>
            <a:ext cx="43204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16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pPr eaLnBrk="1" hangingPunct="1"/>
            <a:r>
              <a:rPr lang="en-US" dirty="0">
                <a:latin typeface="Calibri"/>
                <a:cs typeface="Calibri"/>
              </a:rPr>
              <a:t>CT – Filter</a:t>
            </a:r>
          </a:p>
        </p:txBody>
      </p:sp>
      <p:pic>
        <p:nvPicPr>
          <p:cNvPr id="18437" name="Picture 6" descr="Rö-Bildverst"/>
          <p:cNvPicPr>
            <a:picLocks noChangeAspect="1" noChangeArrowheads="1"/>
          </p:cNvPicPr>
          <p:nvPr/>
        </p:nvPicPr>
        <p:blipFill>
          <a:blip r:embed="rId2"/>
          <a:srcRect/>
          <a:stretch>
            <a:fillRect/>
          </a:stretch>
        </p:blipFill>
        <p:spPr bwMode="auto">
          <a:xfrm>
            <a:off x="4229100" y="1444623"/>
            <a:ext cx="2773363" cy="2068512"/>
          </a:xfrm>
          <a:prstGeom prst="rect">
            <a:avLst/>
          </a:prstGeom>
          <a:noFill/>
          <a:ln w="9525">
            <a:noFill/>
            <a:miter lim="800000"/>
            <a:headEnd/>
            <a:tailEnd/>
          </a:ln>
        </p:spPr>
      </p:pic>
      <p:pic>
        <p:nvPicPr>
          <p:cNvPr id="18438" name="Picture 7"/>
          <p:cNvPicPr>
            <a:picLocks noChangeAspect="1" noChangeArrowheads="1"/>
          </p:cNvPicPr>
          <p:nvPr/>
        </p:nvPicPr>
        <p:blipFill>
          <a:blip r:embed="rId3"/>
          <a:srcRect/>
          <a:stretch>
            <a:fillRect/>
          </a:stretch>
        </p:blipFill>
        <p:spPr bwMode="auto">
          <a:xfrm>
            <a:off x="1189038" y="1243010"/>
            <a:ext cx="3392487" cy="2546350"/>
          </a:xfrm>
          <a:prstGeom prst="rect">
            <a:avLst/>
          </a:prstGeom>
          <a:noFill/>
          <a:ln w="9525">
            <a:noFill/>
            <a:miter lim="800000"/>
            <a:headEnd/>
            <a:tailEnd/>
          </a:ln>
        </p:spPr>
      </p:pic>
      <p:sp>
        <p:nvSpPr>
          <p:cNvPr id="18439" name="Rectangle 8"/>
          <p:cNvSpPr>
            <a:spLocks noChangeArrowheads="1"/>
          </p:cNvSpPr>
          <p:nvPr/>
        </p:nvSpPr>
        <p:spPr bwMode="auto">
          <a:xfrm>
            <a:off x="2411413" y="1393823"/>
            <a:ext cx="1357312" cy="303212"/>
          </a:xfrm>
          <a:prstGeom prst="rect">
            <a:avLst/>
          </a:prstGeom>
          <a:noFill/>
          <a:ln w="19050">
            <a:noFill/>
            <a:miter lim="800000"/>
            <a:headEnd/>
            <a:tailEnd/>
          </a:ln>
        </p:spPr>
        <p:txBody>
          <a:bodyPr wrap="none" anchor="ctr"/>
          <a:lstStyle/>
          <a:p>
            <a:pPr algn="ctr" eaLnBrk="0" hangingPunct="0"/>
            <a:r>
              <a:rPr lang="en-US" sz="2400" baseline="0" dirty="0">
                <a:solidFill>
                  <a:srgbClr val="1269B0"/>
                </a:solidFill>
                <a:latin typeface="Calibri"/>
                <a:cs typeface="Calibri"/>
              </a:rPr>
              <a:t>Point object</a:t>
            </a:r>
          </a:p>
        </p:txBody>
      </p:sp>
      <p:sp>
        <p:nvSpPr>
          <p:cNvPr id="18440" name="Rectangle 9"/>
          <p:cNvSpPr>
            <a:spLocks noChangeArrowheads="1"/>
          </p:cNvSpPr>
          <p:nvPr/>
        </p:nvSpPr>
        <p:spPr bwMode="auto">
          <a:xfrm>
            <a:off x="4981575" y="1393823"/>
            <a:ext cx="1358900" cy="303212"/>
          </a:xfrm>
          <a:prstGeom prst="rect">
            <a:avLst/>
          </a:prstGeom>
          <a:noFill/>
          <a:ln w="19050">
            <a:noFill/>
            <a:miter lim="800000"/>
            <a:headEnd/>
            <a:tailEnd/>
          </a:ln>
        </p:spPr>
        <p:txBody>
          <a:bodyPr wrap="none" anchor="ctr"/>
          <a:lstStyle/>
          <a:p>
            <a:pPr algn="ctr" eaLnBrk="0" hangingPunct="0"/>
            <a:r>
              <a:rPr lang="en-US" sz="2400" baseline="0">
                <a:solidFill>
                  <a:srgbClr val="1269B0"/>
                </a:solidFill>
                <a:latin typeface="Calibri"/>
                <a:cs typeface="Calibri"/>
              </a:rPr>
              <a:t>Image</a:t>
            </a:r>
          </a:p>
        </p:txBody>
      </p:sp>
      <p:sp>
        <p:nvSpPr>
          <p:cNvPr id="18441" name="Rectangle 10"/>
          <p:cNvSpPr>
            <a:spLocks noChangeArrowheads="1"/>
          </p:cNvSpPr>
          <p:nvPr/>
        </p:nvSpPr>
        <p:spPr bwMode="auto">
          <a:xfrm>
            <a:off x="376709" y="3556692"/>
            <a:ext cx="7704782" cy="923330"/>
          </a:xfrm>
          <a:prstGeom prst="rect">
            <a:avLst/>
          </a:prstGeom>
          <a:noFill/>
          <a:ln w="9525">
            <a:noFill/>
            <a:miter lim="800000"/>
            <a:headEnd/>
            <a:tailEnd/>
          </a:ln>
        </p:spPr>
        <p:txBody>
          <a:bodyPr wrap="square">
            <a:spAutoFit/>
          </a:bodyPr>
          <a:lstStyle/>
          <a:p>
            <a:pPr marL="342900" indent="-342900"/>
            <a:r>
              <a:rPr lang="en-US" sz="1800" baseline="0" dirty="0">
                <a:latin typeface="Calibri"/>
                <a:cs typeface="Calibri"/>
              </a:rPr>
              <a:t>	“Ideal” </a:t>
            </a:r>
            <a:r>
              <a:rPr lang="en-US" dirty="0">
                <a:latin typeface="Calibri"/>
                <a:cs typeface="Calibri"/>
              </a:rPr>
              <a:t>Filter</a:t>
            </a:r>
            <a:r>
              <a:rPr lang="en-US" sz="1800" baseline="0" dirty="0">
                <a:latin typeface="Calibri"/>
                <a:cs typeface="Calibri"/>
              </a:rPr>
              <a:t>:	1) </a:t>
            </a:r>
            <a:r>
              <a:rPr lang="en-US" sz="1800" baseline="0" dirty="0" err="1">
                <a:latin typeface="Calibri"/>
                <a:cs typeface="Calibri"/>
              </a:rPr>
              <a:t>radius</a:t>
            </a:r>
            <a:r>
              <a:rPr lang="en-US" sz="1800" baseline="-25000" dirty="0" err="1">
                <a:latin typeface="Calibri"/>
                <a:cs typeface="Calibri"/>
              </a:rPr>
              <a:t>object</a:t>
            </a:r>
            <a:r>
              <a:rPr lang="en-US" sz="1800" baseline="0" dirty="0">
                <a:latin typeface="Calibri"/>
                <a:cs typeface="Calibri"/>
              </a:rPr>
              <a:t> </a:t>
            </a:r>
            <a:r>
              <a:rPr lang="en-US" sz="1800" baseline="0" dirty="0">
                <a:latin typeface="Calibri"/>
                <a:cs typeface="Calibri"/>
                <a:sym typeface="Symbol" pitchFamily="18" charset="2"/>
              </a:rPr>
              <a:t> 0</a:t>
            </a:r>
          </a:p>
          <a:p>
            <a:pPr marL="342900" indent="-342900"/>
            <a:r>
              <a:rPr lang="en-US" sz="1800" baseline="0" dirty="0">
                <a:latin typeface="Calibri"/>
                <a:cs typeface="Calibri"/>
                <a:sym typeface="Symbol" pitchFamily="18" charset="2"/>
              </a:rPr>
              <a:t>			2) number of projections  </a:t>
            </a:r>
          </a:p>
          <a:p>
            <a:pPr marL="342900" indent="-342900"/>
            <a:r>
              <a:rPr lang="en-US" sz="1800" baseline="0" dirty="0">
                <a:latin typeface="Calibri"/>
                <a:cs typeface="Calibri"/>
                <a:sym typeface="Symbol" pitchFamily="18" charset="2"/>
              </a:rPr>
              <a:t>			3) number samples per projection  </a:t>
            </a:r>
            <a:endParaRPr lang="en-US" sz="1800" baseline="-25000" dirty="0">
              <a:latin typeface="Calibri"/>
              <a:cs typeface="Calibri"/>
              <a:sym typeface="Symbol" pitchFamily="18" charset="2"/>
            </a:endParaRPr>
          </a:p>
        </p:txBody>
      </p:sp>
      <p:sp>
        <p:nvSpPr>
          <p:cNvPr id="1032134" name="AutoShape 966"/>
          <p:cNvSpPr>
            <a:spLocks noChangeArrowheads="1"/>
          </p:cNvSpPr>
          <p:nvPr/>
        </p:nvSpPr>
        <p:spPr bwMode="auto">
          <a:xfrm>
            <a:off x="3789721" y="4621315"/>
            <a:ext cx="1260475" cy="469900"/>
          </a:xfrm>
          <a:prstGeom prst="downArrow">
            <a:avLst>
              <a:gd name="adj1" fmla="val 64509"/>
              <a:gd name="adj2" fmla="val 69972"/>
            </a:avLst>
          </a:prstGeom>
          <a:gradFill rotWithShape="1">
            <a:gsLst>
              <a:gs pos="0">
                <a:srgbClr val="9A9A9A"/>
              </a:gs>
              <a:gs pos="100000">
                <a:srgbClr val="DDDDDD"/>
              </a:gs>
            </a:gsLst>
            <a:lin ang="5400000" scaled="1"/>
          </a:gradFill>
          <a:ln w="9525">
            <a:noFill/>
            <a:miter lim="800000"/>
            <a:headEnd/>
            <a:tailEnd/>
          </a:ln>
        </p:spPr>
        <p:txBody>
          <a:bodyPr vert="eaVert" wrap="none" anchor="ctr"/>
          <a:lstStyle/>
          <a:p>
            <a:endParaRPr lang="en-US">
              <a:latin typeface="Calibri"/>
              <a:cs typeface="Calibri"/>
            </a:endParaRPr>
          </a:p>
        </p:txBody>
      </p:sp>
      <p:sp>
        <p:nvSpPr>
          <p:cNvPr id="1032135" name="Rectangle 967"/>
          <p:cNvSpPr>
            <a:spLocks noChangeArrowheads="1"/>
          </p:cNvSpPr>
          <p:nvPr/>
        </p:nvSpPr>
        <p:spPr bwMode="auto">
          <a:xfrm>
            <a:off x="376709" y="5285480"/>
            <a:ext cx="7129463" cy="923330"/>
          </a:xfrm>
          <a:prstGeom prst="rect">
            <a:avLst/>
          </a:prstGeom>
          <a:noFill/>
          <a:ln w="9525">
            <a:noFill/>
            <a:miter lim="800000"/>
            <a:headEnd/>
            <a:tailEnd/>
          </a:ln>
        </p:spPr>
        <p:txBody>
          <a:bodyPr>
            <a:spAutoFit/>
          </a:bodyPr>
          <a:lstStyle/>
          <a:p>
            <a:pPr marL="342900" indent="-342900"/>
            <a:r>
              <a:rPr lang="en-US" sz="1800" baseline="0" dirty="0">
                <a:latin typeface="Calibri"/>
                <a:cs typeface="Calibri"/>
              </a:rPr>
              <a:t>	“Real” </a:t>
            </a:r>
            <a:r>
              <a:rPr lang="en-US" dirty="0">
                <a:latin typeface="Calibri"/>
                <a:cs typeface="Calibri"/>
              </a:rPr>
              <a:t>Filter:	1) </a:t>
            </a:r>
            <a:r>
              <a:rPr lang="en-US" dirty="0" err="1">
                <a:latin typeface="Calibri"/>
                <a:cs typeface="Calibri"/>
              </a:rPr>
              <a:t>radius</a:t>
            </a:r>
            <a:r>
              <a:rPr lang="en-US" baseline="-25000" dirty="0" err="1">
                <a:latin typeface="Calibri"/>
                <a:cs typeface="Calibri"/>
              </a:rPr>
              <a:t>object</a:t>
            </a:r>
            <a:r>
              <a:rPr lang="en-US" dirty="0">
                <a:latin typeface="Calibri"/>
                <a:cs typeface="Calibri"/>
              </a:rPr>
              <a:t> </a:t>
            </a:r>
            <a:r>
              <a:rPr lang="en-US" dirty="0">
                <a:latin typeface="Calibri"/>
                <a:cs typeface="Calibri"/>
                <a:sym typeface="Symbol" pitchFamily="18" charset="2"/>
              </a:rPr>
              <a:t> 0</a:t>
            </a:r>
          </a:p>
          <a:p>
            <a:pPr marL="342900" indent="-342900"/>
            <a:r>
              <a:rPr lang="en-US" dirty="0">
                <a:latin typeface="Calibri"/>
                <a:cs typeface="Calibri"/>
                <a:sym typeface="Symbol" pitchFamily="18" charset="2"/>
              </a:rPr>
              <a:t>			2) number of projections  </a:t>
            </a:r>
          </a:p>
          <a:p>
            <a:pPr marL="342900" indent="-342900"/>
            <a:r>
              <a:rPr lang="en-US" dirty="0">
                <a:latin typeface="Calibri"/>
                <a:cs typeface="Calibri"/>
                <a:sym typeface="Symbol" pitchFamily="18" charset="2"/>
              </a:rPr>
              <a:t>			3) number samples per projection  </a:t>
            </a:r>
            <a:r>
              <a:rPr lang="en-US" dirty="0" err="1">
                <a:latin typeface="Calibri"/>
                <a:cs typeface="Calibri"/>
                <a:sym typeface="Symbol" pitchFamily="18" charset="2"/>
              </a:rPr>
              <a:t>N</a:t>
            </a:r>
            <a:r>
              <a:rPr lang="en-US" baseline="-25000" dirty="0" err="1">
                <a:latin typeface="Calibri"/>
                <a:cs typeface="Calibri"/>
                <a:sym typeface="Symbol" pitchFamily="18" charset="2"/>
              </a:rPr>
              <a:t>r</a:t>
            </a:r>
            <a:endParaRPr lang="en-US" baseline="-25000" dirty="0">
              <a:latin typeface="Calibri"/>
              <a:cs typeface="Calibri"/>
              <a:sym typeface="Symbol" pitchFamily="18" charset="2"/>
            </a:endParaRPr>
          </a:p>
        </p:txBody>
      </p:sp>
      <p:sp>
        <p:nvSpPr>
          <p:cNvPr id="2" name="TextBox 1"/>
          <p:cNvSpPr txBox="1"/>
          <p:nvPr/>
        </p:nvSpPr>
        <p:spPr>
          <a:xfrm>
            <a:off x="2699792" y="2124842"/>
            <a:ext cx="442750" cy="205184"/>
          </a:xfrm>
          <a:prstGeom prst="rect">
            <a:avLst/>
          </a:prstGeom>
          <a:solidFill>
            <a:schemeClr val="bg1"/>
          </a:solidFill>
        </p:spPr>
        <p:txBody>
          <a:bodyPr wrap="none" rtlCol="0">
            <a:spAutoFit/>
          </a:bodyPr>
          <a:lstStyle/>
          <a:p>
            <a:r>
              <a:rPr lang="en-US" sz="1100">
                <a:latin typeface="Calibri" charset="0"/>
                <a:ea typeface="Calibri" charset="0"/>
                <a:cs typeface="Calibri" charset="0"/>
              </a:rPr>
              <a:t>Object</a:t>
            </a:r>
          </a:p>
        </p:txBody>
      </p:sp>
      <p:sp>
        <p:nvSpPr>
          <p:cNvPr id="16" name="TextBox 15"/>
          <p:cNvSpPr txBox="1"/>
          <p:nvPr/>
        </p:nvSpPr>
        <p:spPr>
          <a:xfrm>
            <a:off x="3876103" y="3132954"/>
            <a:ext cx="623889" cy="205184"/>
          </a:xfrm>
          <a:prstGeom prst="rect">
            <a:avLst/>
          </a:prstGeom>
          <a:solidFill>
            <a:schemeClr val="bg1"/>
          </a:solidFill>
        </p:spPr>
        <p:txBody>
          <a:bodyPr wrap="none" rtlCol="0">
            <a:spAutoFit/>
          </a:bodyPr>
          <a:lstStyle/>
          <a:p>
            <a:r>
              <a:rPr lang="en-US" sz="1100">
                <a:latin typeface="Calibri" charset="0"/>
                <a:ea typeface="Calibri" charset="0"/>
                <a:cs typeface="Calibri" charset="0"/>
              </a:rPr>
              <a:t>Projections</a:t>
            </a:r>
            <a:endParaRPr lang="en-US" sz="1100" dirty="0">
              <a:latin typeface="Calibri" charset="0"/>
              <a:ea typeface="Calibri" charset="0"/>
              <a:cs typeface="Calibri"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B808C4B-D866-704E-8EA6-181CA82818CB}"/>
                  </a:ext>
                </a:extLst>
              </p:cNvPr>
              <p:cNvSpPr txBox="1"/>
              <p:nvPr/>
            </p:nvSpPr>
            <p:spPr>
              <a:xfrm>
                <a:off x="6265580" y="3743968"/>
                <a:ext cx="1218218" cy="527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CH" b="0" i="0" smtClean="0">
                          <a:latin typeface="Cambria Math" panose="02040503050406030204" pitchFamily="18" charset="0"/>
                        </a:rPr>
                        <m:t>Filter</m:t>
                      </m:r>
                      <m:r>
                        <a:rPr lang="de-CH" b="0" i="0" smtClean="0">
                          <a:latin typeface="Cambria Math" panose="02040503050406030204" pitchFamily="18" charset="0"/>
                          <a:ea typeface="Cambria Math" panose="02040503050406030204" pitchFamily="18" charset="0"/>
                        </a:rPr>
                        <m:t>∝</m:t>
                      </m:r>
                      <m:d>
                        <m:dPr>
                          <m:begChr m:val="|"/>
                          <m:endChr m:val="|"/>
                          <m:ctrlPr>
                            <a:rPr lang="de-CH" b="0" smtClean="0">
                              <a:latin typeface="Cambria Math" panose="02040503050406030204" pitchFamily="18" charset="0"/>
                              <a:ea typeface="Cambria Math" panose="02040503050406030204" pitchFamily="18" charset="0"/>
                            </a:rPr>
                          </m:ctrlPr>
                        </m:dPr>
                        <m:e>
                          <m:f>
                            <m:fPr>
                              <m:ctrlPr>
                                <a:rPr lang="de-CH">
                                  <a:latin typeface="Cambria Math" panose="02040503050406030204" pitchFamily="18" charset="0"/>
                                  <a:ea typeface="Cambria Math" panose="02040503050406030204" pitchFamily="18" charset="0"/>
                                </a:rPr>
                              </m:ctrlPr>
                            </m:fPr>
                            <m:num>
                              <m:r>
                                <a:rPr lang="de-CH" i="0">
                                  <a:latin typeface="Cambria Math" panose="02040503050406030204" pitchFamily="18" charset="0"/>
                                  <a:ea typeface="Cambria Math" panose="02040503050406030204" pitchFamily="18" charset="0"/>
                                </a:rPr>
                                <m:t>1</m:t>
                              </m:r>
                            </m:num>
                            <m:den>
                              <m:r>
                                <m:rPr>
                                  <m:sty m:val="p"/>
                                </m:rPr>
                                <a:rPr lang="de-CH" i="0">
                                  <a:latin typeface="Cambria Math" panose="02040503050406030204" pitchFamily="18" charset="0"/>
                                  <a:ea typeface="Cambria Math" panose="02040503050406030204" pitchFamily="18" charset="0"/>
                                </a:rPr>
                                <m:t>r</m:t>
                              </m:r>
                              <m:r>
                                <a:rPr lang="de-CH" b="0" i="0" baseline="30000" smtClean="0">
                                  <a:latin typeface="Cambria Math" panose="02040503050406030204" pitchFamily="18" charset="0"/>
                                  <a:ea typeface="Cambria Math" panose="02040503050406030204" pitchFamily="18" charset="0"/>
                                </a:rPr>
                                <m:t>2</m:t>
                              </m:r>
                            </m:den>
                          </m:f>
                        </m:e>
                      </m:d>
                    </m:oMath>
                  </m:oMathPara>
                </a14:m>
                <a:endParaRPr lang="en-US" dirty="0"/>
              </a:p>
            </p:txBody>
          </p:sp>
        </mc:Choice>
        <mc:Fallback>
          <p:sp>
            <p:nvSpPr>
              <p:cNvPr id="3" name="TextBox 2">
                <a:extLst>
                  <a:ext uri="{FF2B5EF4-FFF2-40B4-BE49-F238E27FC236}">
                    <a16:creationId xmlns:a16="http://schemas.microsoft.com/office/drawing/2014/main" id="{2B808C4B-D866-704E-8EA6-181CA82818CB}"/>
                  </a:ext>
                </a:extLst>
              </p:cNvPr>
              <p:cNvSpPr txBox="1">
                <a:spLocks noRot="1" noChangeAspect="1" noMove="1" noResize="1" noEditPoints="1" noAdjustHandles="1" noChangeArrowheads="1" noChangeShapeType="1" noTextEdit="1"/>
              </p:cNvSpPr>
              <p:nvPr/>
            </p:nvSpPr>
            <p:spPr>
              <a:xfrm>
                <a:off x="6265580" y="3743968"/>
                <a:ext cx="1218218" cy="527901"/>
              </a:xfrm>
              <a:prstGeom prst="rect">
                <a:avLst/>
              </a:prstGeom>
              <a:blipFill>
                <a:blip r:embed="rId4"/>
                <a:stretch>
                  <a:fillRect l="-3093" t="-4762"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F4DCCBC-7F54-6348-9775-86C997B17441}"/>
                  </a:ext>
                </a:extLst>
              </p:cNvPr>
              <p:cNvSpPr txBox="1"/>
              <p:nvPr/>
            </p:nvSpPr>
            <p:spPr>
              <a:xfrm>
                <a:off x="6265580" y="5400355"/>
                <a:ext cx="2452851" cy="527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CH" b="0" i="0" smtClean="0">
                          <a:latin typeface="Cambria Math" panose="02040503050406030204" pitchFamily="18" charset="0"/>
                        </a:rPr>
                        <m:t>Filter</m:t>
                      </m:r>
                      <m:r>
                        <a:rPr lang="de-CH" b="0" i="0" smtClean="0">
                          <a:latin typeface="Cambria Math" panose="02040503050406030204" pitchFamily="18" charset="0"/>
                          <a:ea typeface="Cambria Math" panose="02040503050406030204" pitchFamily="18" charset="0"/>
                        </a:rPr>
                        <m:t>∝</m:t>
                      </m:r>
                      <m:d>
                        <m:dPr>
                          <m:begChr m:val="|"/>
                          <m:endChr m:val="|"/>
                          <m:ctrlPr>
                            <a:rPr lang="de-CH" i="1">
                              <a:latin typeface="Cambria Math" panose="02040503050406030204" pitchFamily="18" charset="0"/>
                              <a:ea typeface="Cambria Math" panose="02040503050406030204" pitchFamily="18" charset="0"/>
                            </a:rPr>
                          </m:ctrlPr>
                        </m:dPr>
                        <m:e>
                          <m:f>
                            <m:fPr>
                              <m:ctrlPr>
                                <a:rPr lang="de-CH" i="1">
                                  <a:latin typeface="Cambria Math" panose="02040503050406030204" pitchFamily="18" charset="0"/>
                                  <a:ea typeface="Cambria Math" panose="02040503050406030204" pitchFamily="18" charset="0"/>
                                </a:rPr>
                              </m:ctrlPr>
                            </m:fPr>
                            <m:num>
                              <m:r>
                                <a:rPr lang="de-CH">
                                  <a:latin typeface="Cambria Math" panose="02040503050406030204" pitchFamily="18" charset="0"/>
                                  <a:ea typeface="Cambria Math" panose="02040503050406030204" pitchFamily="18" charset="0"/>
                                </a:rPr>
                                <m:t>1</m:t>
                              </m:r>
                            </m:num>
                            <m:den>
                              <m:r>
                                <m:rPr>
                                  <m:sty m:val="p"/>
                                </m:rPr>
                                <a:rPr lang="de-CH">
                                  <a:latin typeface="Cambria Math" panose="02040503050406030204" pitchFamily="18" charset="0"/>
                                  <a:ea typeface="Cambria Math" panose="02040503050406030204" pitchFamily="18" charset="0"/>
                                </a:rPr>
                                <m:t>r</m:t>
                              </m:r>
                              <m:r>
                                <a:rPr lang="de-CH" b="0" i="0" baseline="30000" smtClean="0">
                                  <a:latin typeface="Cambria Math" panose="02040503050406030204" pitchFamily="18" charset="0"/>
                                  <a:ea typeface="Cambria Math" panose="02040503050406030204" pitchFamily="18" charset="0"/>
                                </a:rPr>
                                <m:t>2</m:t>
                              </m:r>
                            </m:den>
                          </m:f>
                        </m:e>
                      </m:d>
                      <m:r>
                        <a:rPr lang="de-CH" b="0" i="1" smtClean="0">
                          <a:latin typeface="Cambria Math" panose="02040503050406030204" pitchFamily="18" charset="0"/>
                          <a:ea typeface="Cambria Math" panose="02040503050406030204" pitchFamily="18" charset="0"/>
                        </a:rPr>
                        <m:t>∗</m:t>
                      </m:r>
                      <m:r>
                        <m:rPr>
                          <m:sty m:val="p"/>
                        </m:rPr>
                        <a:rPr lang="de-CH" b="0" i="0" smtClean="0">
                          <a:latin typeface="Cambria Math" panose="02040503050406030204" pitchFamily="18" charset="0"/>
                          <a:ea typeface="Cambria Math" panose="02040503050406030204" pitchFamily="18" charset="0"/>
                        </a:rPr>
                        <m:t>sinc</m:t>
                      </m:r>
                      <m:d>
                        <m:dPr>
                          <m:ctrlPr>
                            <a:rPr lang="de-CH" b="0" i="1" smtClean="0">
                              <a:latin typeface="Cambria Math" panose="02040503050406030204" pitchFamily="18" charset="0"/>
                              <a:ea typeface="Cambria Math" panose="02040503050406030204" pitchFamily="18" charset="0"/>
                            </a:rPr>
                          </m:ctrlPr>
                        </m:dPr>
                        <m:e>
                          <m:f>
                            <m:fPr>
                              <m:ctrlPr>
                                <a:rPr lang="de-CH" i="1">
                                  <a:latin typeface="Cambria Math" panose="02040503050406030204" pitchFamily="18" charset="0"/>
                                  <a:ea typeface="Cambria Math" panose="02040503050406030204" pitchFamily="18" charset="0"/>
                                </a:rPr>
                              </m:ctrlPr>
                            </m:fPr>
                            <m:num>
                              <m:r>
                                <m:rPr>
                                  <m:sty m:val="p"/>
                                </m:rPr>
                                <a:rPr lang="de-CH" b="0" i="0" smtClean="0">
                                  <a:latin typeface="Cambria Math" panose="02040503050406030204" pitchFamily="18" charset="0"/>
                                  <a:ea typeface="Cambria Math" panose="02040503050406030204" pitchFamily="18" charset="0"/>
                                </a:rPr>
                                <m:t>r</m:t>
                              </m:r>
                            </m:num>
                            <m:den>
                              <m:r>
                                <a:rPr lang="de-CH" b="0" i="0" smtClean="0">
                                  <a:latin typeface="Cambria Math" panose="02040503050406030204" pitchFamily="18" charset="0"/>
                                  <a:ea typeface="Cambria Math" panose="02040503050406030204" pitchFamily="18" charset="0"/>
                                </a:rPr>
                                <m:t>2∆</m:t>
                              </m:r>
                              <m:r>
                                <m:rPr>
                                  <m:sty m:val="p"/>
                                </m:rPr>
                                <a:rPr lang="de-CH" b="0" i="0" smtClean="0">
                                  <a:latin typeface="Cambria Math" panose="02040503050406030204" pitchFamily="18" charset="0"/>
                                  <a:ea typeface="Cambria Math" panose="02040503050406030204" pitchFamily="18" charset="0"/>
                                </a:rPr>
                                <m:t>r</m:t>
                              </m:r>
                            </m:den>
                          </m:f>
                        </m:e>
                      </m:d>
                    </m:oMath>
                  </m:oMathPara>
                </a14:m>
                <a:endParaRPr lang="en-US" dirty="0"/>
              </a:p>
            </p:txBody>
          </p:sp>
        </mc:Choice>
        <mc:Fallback>
          <p:sp>
            <p:nvSpPr>
              <p:cNvPr id="18" name="TextBox 17">
                <a:extLst>
                  <a:ext uri="{FF2B5EF4-FFF2-40B4-BE49-F238E27FC236}">
                    <a16:creationId xmlns:a16="http://schemas.microsoft.com/office/drawing/2014/main" id="{6F4DCCBC-7F54-6348-9775-86C997B17441}"/>
                  </a:ext>
                </a:extLst>
              </p:cNvPr>
              <p:cNvSpPr txBox="1">
                <a:spLocks noRot="1" noChangeAspect="1" noMove="1" noResize="1" noEditPoints="1" noAdjustHandles="1" noChangeArrowheads="1" noChangeShapeType="1" noTextEdit="1"/>
              </p:cNvSpPr>
              <p:nvPr/>
            </p:nvSpPr>
            <p:spPr>
              <a:xfrm>
                <a:off x="6265580" y="5400355"/>
                <a:ext cx="2452851" cy="527901"/>
              </a:xfrm>
              <a:prstGeom prst="rect">
                <a:avLst/>
              </a:prstGeom>
              <a:blipFill>
                <a:blip r:embed="rId5"/>
                <a:stretch>
                  <a:fillRect l="-1031" t="-4651" b="-930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CAB2D41-AABA-A84A-AAFA-D30CDDF90408}"/>
              </a:ext>
            </a:extLst>
          </p:cNvPr>
          <p:cNvSpPr/>
          <p:nvPr/>
        </p:nvSpPr>
        <p:spPr>
          <a:xfrm>
            <a:off x="3658820" y="4880585"/>
            <a:ext cx="1522276" cy="369332"/>
          </a:xfrm>
          <a:prstGeom prst="rect">
            <a:avLst/>
          </a:prstGeom>
        </p:spPr>
        <p:txBody>
          <a:bodyPr wrap="none">
            <a:spAutoFit/>
          </a:bodyPr>
          <a:lstStyle/>
          <a:p>
            <a:r>
              <a:rPr lang="en-US" dirty="0">
                <a:solidFill>
                  <a:srgbClr val="1269B0"/>
                </a:solidFill>
                <a:latin typeface="Calibri"/>
                <a:cs typeface="Calibri"/>
                <a:sym typeface="Symbol" pitchFamily="18" charset="2"/>
              </a:rPr>
              <a:t>Ram-Lak Filter</a:t>
            </a:r>
            <a:endParaRPr lang="en-US" dirty="0">
              <a:solidFill>
                <a:srgbClr val="1269B0"/>
              </a:solidFill>
            </a:endParaRPr>
          </a:p>
        </p:txBody>
      </p:sp>
      <p:sp>
        <p:nvSpPr>
          <p:cNvPr id="5" name="Slide Number Placeholder 4">
            <a:extLst>
              <a:ext uri="{FF2B5EF4-FFF2-40B4-BE49-F238E27FC236}">
                <a16:creationId xmlns:a16="http://schemas.microsoft.com/office/drawing/2014/main" id="{18FB34FE-F997-694B-97BD-4AC172822909}"/>
              </a:ext>
            </a:extLst>
          </p:cNvPr>
          <p:cNvSpPr>
            <a:spLocks noGrp="1"/>
          </p:cNvSpPr>
          <p:nvPr>
            <p:ph type="sldNum" sz="quarter" idx="4"/>
          </p:nvPr>
        </p:nvSpPr>
        <p:spPr/>
        <p:txBody>
          <a:bodyPr/>
          <a:lstStyle/>
          <a:p>
            <a:fld id="{79594931-7310-8546-9CE2-0B8C244628BE}" type="slidenum">
              <a:rPr lang="en-US" smtClean="0"/>
              <a:pPr/>
              <a:t>6</a:t>
            </a:fld>
            <a:endParaRPr lang="en-US"/>
          </a:p>
        </p:txBody>
      </p:sp>
      <p:sp>
        <p:nvSpPr>
          <p:cNvPr id="17" name="AutoShape 10">
            <a:hlinkClick r:id="rId6" action="ppaction://hlinksldjump" highlightClick="1"/>
            <a:extLst>
              <a:ext uri="{FF2B5EF4-FFF2-40B4-BE49-F238E27FC236}">
                <a16:creationId xmlns:a16="http://schemas.microsoft.com/office/drawing/2014/main" id="{2B7B9DEE-9181-8949-90DE-28803FB69DBA}"/>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89261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4"/>
          <p:cNvSpPr>
            <a:spLocks noGrp="1" noChangeArrowheads="1"/>
          </p:cNvSpPr>
          <p:nvPr>
            <p:ph type="title"/>
          </p:nvPr>
        </p:nvSpPr>
        <p:spPr/>
        <p:txBody>
          <a:bodyPr/>
          <a:lstStyle/>
          <a:p>
            <a:pPr eaLnBrk="1" hangingPunct="1"/>
            <a:r>
              <a:rPr lang="en-US">
                <a:latin typeface="Calibri"/>
                <a:cs typeface="Calibri"/>
              </a:rPr>
              <a:t>CT – Beam geometries</a:t>
            </a:r>
          </a:p>
        </p:txBody>
      </p:sp>
      <p:grpSp>
        <p:nvGrpSpPr>
          <p:cNvPr id="106499" name="Group 9"/>
          <p:cNvGrpSpPr>
            <a:grpSpLocks/>
          </p:cNvGrpSpPr>
          <p:nvPr/>
        </p:nvGrpSpPr>
        <p:grpSpPr bwMode="auto">
          <a:xfrm>
            <a:off x="468313" y="2708275"/>
            <a:ext cx="8208962" cy="1441450"/>
            <a:chOff x="294" y="1842"/>
            <a:chExt cx="5171" cy="908"/>
          </a:xfrm>
        </p:grpSpPr>
        <p:pic>
          <p:nvPicPr>
            <p:cNvPr id="106502" name="Picture 5" descr="FIG__2_3_PENCILBEAM_COLOR"/>
            <p:cNvPicPr>
              <a:picLocks noChangeAspect="1" noChangeArrowheads="1"/>
            </p:cNvPicPr>
            <p:nvPr/>
          </p:nvPicPr>
          <p:blipFill>
            <a:blip r:embed="rId2"/>
            <a:srcRect/>
            <a:stretch>
              <a:fillRect/>
            </a:stretch>
          </p:blipFill>
          <p:spPr bwMode="auto">
            <a:xfrm>
              <a:off x="294" y="1842"/>
              <a:ext cx="1270" cy="907"/>
            </a:xfrm>
            <a:prstGeom prst="rect">
              <a:avLst/>
            </a:prstGeom>
            <a:noFill/>
            <a:ln w="38100">
              <a:noFill/>
              <a:miter lim="800000"/>
              <a:headEnd/>
              <a:tailEnd/>
            </a:ln>
          </p:spPr>
        </p:pic>
        <p:pic>
          <p:nvPicPr>
            <p:cNvPr id="106503" name="Picture 6" descr="FIG__2_3_FANBEAM_COLOR"/>
            <p:cNvPicPr>
              <a:picLocks noChangeAspect="1" noChangeArrowheads="1"/>
            </p:cNvPicPr>
            <p:nvPr/>
          </p:nvPicPr>
          <p:blipFill>
            <a:blip r:embed="rId3"/>
            <a:srcRect/>
            <a:stretch>
              <a:fillRect/>
            </a:stretch>
          </p:blipFill>
          <p:spPr bwMode="auto">
            <a:xfrm>
              <a:off x="1610" y="1842"/>
              <a:ext cx="1270" cy="908"/>
            </a:xfrm>
            <a:prstGeom prst="rect">
              <a:avLst/>
            </a:prstGeom>
            <a:noFill/>
            <a:ln w="38100">
              <a:noFill/>
              <a:miter lim="800000"/>
              <a:headEnd/>
              <a:tailEnd/>
            </a:ln>
          </p:spPr>
        </p:pic>
        <p:pic>
          <p:nvPicPr>
            <p:cNvPr id="106504" name="Picture 7" descr="FIG__2_4_COLOR"/>
            <p:cNvPicPr>
              <a:picLocks noChangeAspect="1" noChangeArrowheads="1"/>
            </p:cNvPicPr>
            <p:nvPr/>
          </p:nvPicPr>
          <p:blipFill>
            <a:blip r:embed="rId4"/>
            <a:srcRect/>
            <a:stretch>
              <a:fillRect/>
            </a:stretch>
          </p:blipFill>
          <p:spPr bwMode="auto">
            <a:xfrm>
              <a:off x="2914" y="1842"/>
              <a:ext cx="1236" cy="907"/>
            </a:xfrm>
            <a:prstGeom prst="rect">
              <a:avLst/>
            </a:prstGeom>
            <a:noFill/>
            <a:ln w="38100">
              <a:noFill/>
              <a:miter lim="800000"/>
              <a:headEnd/>
              <a:tailEnd/>
            </a:ln>
          </p:spPr>
        </p:pic>
        <p:pic>
          <p:nvPicPr>
            <p:cNvPr id="106505" name="Picture 8" descr="FIG__2_3_CONEBEAM_COLOR"/>
            <p:cNvPicPr>
              <a:picLocks noChangeAspect="1" noChangeArrowheads="1"/>
            </p:cNvPicPr>
            <p:nvPr/>
          </p:nvPicPr>
          <p:blipFill>
            <a:blip r:embed="rId5"/>
            <a:srcRect/>
            <a:stretch>
              <a:fillRect/>
            </a:stretch>
          </p:blipFill>
          <p:spPr bwMode="auto">
            <a:xfrm>
              <a:off x="4195" y="1842"/>
              <a:ext cx="1270" cy="907"/>
            </a:xfrm>
            <a:prstGeom prst="rect">
              <a:avLst/>
            </a:prstGeom>
            <a:noFill/>
            <a:ln w="38100">
              <a:noFill/>
              <a:miter lim="800000"/>
              <a:headEnd/>
              <a:tailEnd/>
            </a:ln>
          </p:spPr>
        </p:pic>
      </p:grpSp>
      <p:sp>
        <p:nvSpPr>
          <p:cNvPr id="910346" name="AutoShape 10"/>
          <p:cNvSpPr>
            <a:spLocks noChangeArrowheads="1"/>
          </p:cNvSpPr>
          <p:nvPr/>
        </p:nvSpPr>
        <p:spPr bwMode="auto">
          <a:xfrm>
            <a:off x="468313" y="1916113"/>
            <a:ext cx="8207375" cy="794802"/>
          </a:xfrm>
          <a:prstGeom prst="rightArrow">
            <a:avLst>
              <a:gd name="adj1" fmla="val 50000"/>
              <a:gd name="adj2" fmla="val 89865"/>
            </a:avLst>
          </a:prstGeom>
          <a:gradFill rotWithShape="1">
            <a:gsLst>
              <a:gs pos="0">
                <a:srgbClr val="666666"/>
              </a:gs>
              <a:gs pos="100000">
                <a:srgbClr val="DDDDDD"/>
              </a:gs>
            </a:gsLst>
            <a:lin ang="0" scaled="1"/>
          </a:gradFill>
          <a:ln w="9525">
            <a:noFill/>
            <a:miter lim="800000"/>
            <a:headEnd/>
            <a:tailEnd/>
          </a:ln>
        </p:spPr>
        <p:txBody>
          <a:bodyPr>
            <a:spAutoFit/>
          </a:bodyPr>
          <a:lstStyle/>
          <a:p>
            <a:r>
              <a:rPr lang="en-US" baseline="0">
                <a:solidFill>
                  <a:schemeClr val="bg1"/>
                </a:solidFill>
                <a:latin typeface="Calibri"/>
                <a:cs typeface="Calibri"/>
              </a:rPr>
              <a:t>Scan efficiency</a:t>
            </a:r>
          </a:p>
        </p:txBody>
      </p:sp>
      <p:sp>
        <p:nvSpPr>
          <p:cNvPr id="910347" name="AutoShape 11"/>
          <p:cNvSpPr>
            <a:spLocks noChangeArrowheads="1"/>
          </p:cNvSpPr>
          <p:nvPr/>
        </p:nvSpPr>
        <p:spPr bwMode="auto">
          <a:xfrm>
            <a:off x="468313" y="4308475"/>
            <a:ext cx="8207375" cy="794802"/>
          </a:xfrm>
          <a:prstGeom prst="rightArrow">
            <a:avLst>
              <a:gd name="adj1" fmla="val 50000"/>
              <a:gd name="adj2" fmla="val 89865"/>
            </a:avLst>
          </a:prstGeom>
          <a:gradFill rotWithShape="1">
            <a:gsLst>
              <a:gs pos="0">
                <a:srgbClr val="666666"/>
              </a:gs>
              <a:gs pos="100000">
                <a:srgbClr val="DDDDDD"/>
              </a:gs>
            </a:gsLst>
            <a:lin ang="0" scaled="1"/>
          </a:gradFill>
          <a:ln w="9525">
            <a:noFill/>
            <a:miter lim="800000"/>
            <a:headEnd/>
            <a:tailEnd/>
          </a:ln>
        </p:spPr>
        <p:txBody>
          <a:bodyPr>
            <a:spAutoFit/>
          </a:bodyPr>
          <a:lstStyle/>
          <a:p>
            <a:r>
              <a:rPr lang="en-US" baseline="0">
                <a:solidFill>
                  <a:schemeClr val="bg1"/>
                </a:solidFill>
                <a:latin typeface="Calibri"/>
                <a:cs typeface="Calibri"/>
              </a:rPr>
              <a:t>Image reconstruction complexity</a:t>
            </a:r>
          </a:p>
        </p:txBody>
      </p:sp>
      <p:sp>
        <p:nvSpPr>
          <p:cNvPr id="2" name="Slide Number Placeholder 1">
            <a:extLst>
              <a:ext uri="{FF2B5EF4-FFF2-40B4-BE49-F238E27FC236}">
                <a16:creationId xmlns:a16="http://schemas.microsoft.com/office/drawing/2014/main" id="{2DBE5FC5-812D-1347-8C81-E1AE4A52B7AE}"/>
              </a:ext>
            </a:extLst>
          </p:cNvPr>
          <p:cNvSpPr>
            <a:spLocks noGrp="1"/>
          </p:cNvSpPr>
          <p:nvPr>
            <p:ph type="sldNum" sz="quarter" idx="4"/>
          </p:nvPr>
        </p:nvSpPr>
        <p:spPr/>
        <p:txBody>
          <a:bodyPr/>
          <a:lstStyle/>
          <a:p>
            <a:fld id="{79594931-7310-8546-9CE2-0B8C244628BE}" type="slidenum">
              <a:rPr lang="en-US" smtClean="0"/>
              <a:pPr/>
              <a:t>7</a:t>
            </a:fld>
            <a:endParaRPr lang="en-US"/>
          </a:p>
        </p:txBody>
      </p:sp>
    </p:spTree>
    <p:extLst>
      <p:ext uri="{BB962C8B-B14F-4D97-AF65-F5344CB8AC3E}">
        <p14:creationId xmlns:p14="http://schemas.microsoft.com/office/powerpoint/2010/main" val="198554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0346"/>
                                        </p:tgtEl>
                                        <p:attrNameLst>
                                          <p:attrName>style.visibility</p:attrName>
                                        </p:attrNameLst>
                                      </p:cBhvr>
                                      <p:to>
                                        <p:strVal val="visible"/>
                                      </p:to>
                                    </p:set>
                                    <p:animEffect transition="in" filter="wipe(left)">
                                      <p:cBhvr>
                                        <p:cTn id="7" dur="1000"/>
                                        <p:tgtEl>
                                          <p:spTgt spid="9103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0347"/>
                                        </p:tgtEl>
                                        <p:attrNameLst>
                                          <p:attrName>style.visibility</p:attrName>
                                        </p:attrNameLst>
                                      </p:cBhvr>
                                      <p:to>
                                        <p:strVal val="visible"/>
                                      </p:to>
                                    </p:set>
                                    <p:animEffect transition="in" filter="wipe(left)">
                                      <p:cBhvr>
                                        <p:cTn id="12" dur="1000"/>
                                        <p:tgtEl>
                                          <p:spTgt spid="910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46" grpId="0" animBg="1"/>
      <p:bldP spid="9103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p:cNvSpPr>
            <a:spLocks noGrp="1" noChangeArrowheads="1"/>
          </p:cNvSpPr>
          <p:nvPr>
            <p:ph type="title"/>
          </p:nvPr>
        </p:nvSpPr>
        <p:spPr/>
        <p:txBody>
          <a:bodyPr/>
          <a:lstStyle/>
          <a:p>
            <a:pPr eaLnBrk="1" hangingPunct="1"/>
            <a:r>
              <a:rPr lang="en-US" dirty="0">
                <a:latin typeface="Calibri"/>
                <a:cs typeface="Calibri"/>
              </a:rPr>
              <a:t>CT – General approaches to reconstruction</a:t>
            </a:r>
          </a:p>
        </p:txBody>
      </p:sp>
      <p:sp>
        <p:nvSpPr>
          <p:cNvPr id="107523" name="Rectangle 5"/>
          <p:cNvSpPr>
            <a:spLocks noChangeArrowheads="1"/>
          </p:cNvSpPr>
          <p:nvPr/>
        </p:nvSpPr>
        <p:spPr bwMode="auto">
          <a:xfrm>
            <a:off x="611188" y="1268413"/>
            <a:ext cx="8135937" cy="3240087"/>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None/>
            </a:pPr>
            <a:r>
              <a:rPr lang="en-GB" baseline="0" dirty="0">
                <a:solidFill>
                  <a:srgbClr val="CC0000"/>
                </a:solidFill>
                <a:latin typeface="Calibri"/>
                <a:cs typeface="Calibri"/>
              </a:rPr>
              <a:t>	</a:t>
            </a:r>
            <a:r>
              <a:rPr lang="en-GB" u="sng" baseline="0" dirty="0">
                <a:solidFill>
                  <a:srgbClr val="1269B0"/>
                </a:solidFill>
                <a:latin typeface="Calibri"/>
                <a:cs typeface="Calibri"/>
              </a:rPr>
              <a:t>Recon	Object O(</a:t>
            </a:r>
            <a:r>
              <a:rPr lang="en-GB" u="sng" baseline="0" dirty="0" err="1">
                <a:solidFill>
                  <a:srgbClr val="1269B0"/>
                </a:solidFill>
                <a:latin typeface="Calibri"/>
                <a:cs typeface="Calibri"/>
              </a:rPr>
              <a:t>x,y</a:t>
            </a:r>
            <a:r>
              <a:rPr lang="en-GB" u="sng" baseline="0" dirty="0">
                <a:solidFill>
                  <a:srgbClr val="1269B0"/>
                </a:solidFill>
                <a:latin typeface="Calibri"/>
                <a:cs typeface="Calibri"/>
              </a:rPr>
              <a:t>) 	Measurement	Measured data P(</a:t>
            </a:r>
            <a:r>
              <a:rPr lang="en-GB" u="sng" baseline="0" dirty="0">
                <a:solidFill>
                  <a:srgbClr val="1269B0"/>
                </a:solidFill>
                <a:latin typeface="Calibri"/>
                <a:cs typeface="Calibri"/>
                <a:sym typeface="Symbol" pitchFamily="18" charset="2"/>
              </a:rPr>
              <a:t>,r)</a:t>
            </a:r>
          </a:p>
          <a:p>
            <a:pPr marL="342900" indent="-342900">
              <a:lnSpc>
                <a:spcPts val="4000"/>
              </a:lnSpc>
              <a:spcBef>
                <a:spcPts val="800"/>
              </a:spcBef>
              <a:buClr>
                <a:srgbClr val="2A6AB3"/>
              </a:buClr>
              <a:buSzPct val="110000"/>
              <a:buFont typeface="Wingdings" pitchFamily="2" charset="2"/>
              <a:buChar char="§"/>
            </a:pPr>
            <a:r>
              <a:rPr lang="en-GB" u="sng" baseline="0" dirty="0">
                <a:latin typeface="Calibri"/>
                <a:cs typeface="Calibri"/>
              </a:rPr>
              <a:t>Analytical</a:t>
            </a:r>
            <a:r>
              <a:rPr lang="en-GB" baseline="0" dirty="0">
                <a:latin typeface="Calibri"/>
                <a:cs typeface="Calibri"/>
              </a:rPr>
              <a:t>	continuous 	continuous	continuous	</a:t>
            </a:r>
          </a:p>
          <a:p>
            <a:pPr marL="342900" indent="-342900">
              <a:lnSpc>
                <a:spcPts val="4000"/>
              </a:lnSpc>
              <a:spcBef>
                <a:spcPts val="800"/>
              </a:spcBef>
              <a:buClr>
                <a:srgbClr val="2A6AB3"/>
              </a:buClr>
              <a:buSzPct val="110000"/>
              <a:buFont typeface="Wingdings" pitchFamily="2" charset="2"/>
              <a:buChar char="§"/>
            </a:pPr>
            <a:r>
              <a:rPr lang="en-GB" u="sng" baseline="0" dirty="0">
                <a:latin typeface="Calibri"/>
                <a:cs typeface="Calibri"/>
              </a:rPr>
              <a:t>Algebraic</a:t>
            </a:r>
            <a:r>
              <a:rPr lang="en-GB" baseline="0" dirty="0">
                <a:latin typeface="Calibri"/>
                <a:cs typeface="Calibri"/>
              </a:rPr>
              <a:t>	discrete		linear		discrete</a:t>
            </a:r>
            <a:endParaRPr lang="en-GB" sz="2400" baseline="0" dirty="0">
              <a:latin typeface="Calibri"/>
              <a:cs typeface="Calibri"/>
            </a:endParaRPr>
          </a:p>
        </p:txBody>
      </p:sp>
      <p:pic>
        <p:nvPicPr>
          <p:cNvPr id="107524" name="Picture 6"/>
          <p:cNvPicPr>
            <a:picLocks noChangeAspect="1" noChangeArrowheads="1"/>
          </p:cNvPicPr>
          <p:nvPr/>
        </p:nvPicPr>
        <p:blipFill>
          <a:blip r:embed="rId3"/>
          <a:srcRect l="10742" r="10426"/>
          <a:stretch>
            <a:fillRect/>
          </a:stretch>
        </p:blipFill>
        <p:spPr bwMode="auto">
          <a:xfrm>
            <a:off x="2627313" y="4005263"/>
            <a:ext cx="1584325" cy="2016125"/>
          </a:xfrm>
          <a:prstGeom prst="rect">
            <a:avLst/>
          </a:prstGeom>
          <a:noFill/>
          <a:ln w="9525">
            <a:noFill/>
            <a:miter lim="800000"/>
            <a:headEnd/>
            <a:tailEnd/>
          </a:ln>
        </p:spPr>
      </p:pic>
      <p:pic>
        <p:nvPicPr>
          <p:cNvPr id="107525" name="Picture 7"/>
          <p:cNvPicPr>
            <a:picLocks noChangeAspect="1" noChangeArrowheads="1"/>
          </p:cNvPicPr>
          <p:nvPr/>
        </p:nvPicPr>
        <p:blipFill>
          <a:blip r:embed="rId4"/>
          <a:srcRect/>
          <a:stretch>
            <a:fillRect/>
          </a:stretch>
        </p:blipFill>
        <p:spPr bwMode="auto">
          <a:xfrm>
            <a:off x="4897438" y="4005263"/>
            <a:ext cx="1654175" cy="201612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6C46EF2C-647E-DF4E-A15A-12E444B8E937}"/>
              </a:ext>
            </a:extLst>
          </p:cNvPr>
          <p:cNvSpPr>
            <a:spLocks noGrp="1"/>
          </p:cNvSpPr>
          <p:nvPr>
            <p:ph type="sldNum" sz="quarter" idx="4"/>
          </p:nvPr>
        </p:nvSpPr>
        <p:spPr/>
        <p:txBody>
          <a:bodyPr/>
          <a:lstStyle/>
          <a:p>
            <a:fld id="{79594931-7310-8546-9CE2-0B8C244628BE}" type="slidenum">
              <a:rPr lang="en-US" smtClean="0"/>
              <a:pPr/>
              <a:t>8</a:t>
            </a:fld>
            <a:endParaRPr lang="en-US"/>
          </a:p>
        </p:txBody>
      </p:sp>
    </p:spTree>
    <p:extLst>
      <p:ext uri="{BB962C8B-B14F-4D97-AF65-F5344CB8AC3E}">
        <p14:creationId xmlns:p14="http://schemas.microsoft.com/office/powerpoint/2010/main" val="99171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9238" y="2030406"/>
            <a:ext cx="1343638" cy="30946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510" b="0" i="0" u="none" strike="noStrike" kern="1200" cap="none" spc="0" normalizeH="0" baseline="0" noProof="0" dirty="0">
                <a:ln>
                  <a:noFill/>
                </a:ln>
                <a:solidFill>
                  <a:prstClr val="white">
                    <a:lumMod val="95000"/>
                  </a:prstClr>
                </a:solidFill>
                <a:effectLst/>
                <a:uLnTx/>
                <a:uFillTx/>
                <a:latin typeface="Calibri"/>
                <a:ea typeface="+mn-ea"/>
                <a:cs typeface="Calibri"/>
              </a:rPr>
              <a:t>?</a:t>
            </a:r>
          </a:p>
        </p:txBody>
      </p:sp>
      <p:sp>
        <p:nvSpPr>
          <p:cNvPr id="5" name="Rectangle 4">
            <a:extLst>
              <a:ext uri="{FF2B5EF4-FFF2-40B4-BE49-F238E27FC236}">
                <a16:creationId xmlns:a16="http://schemas.microsoft.com/office/drawing/2014/main" id="{FC1E3A48-3EDC-D04C-A15B-4AADC442B2AA}"/>
              </a:ext>
            </a:extLst>
          </p:cNvPr>
          <p:cNvSpPr/>
          <p:nvPr/>
        </p:nvSpPr>
        <p:spPr>
          <a:xfrm>
            <a:off x="356529" y="1508679"/>
            <a:ext cx="7959888" cy="2347309"/>
          </a:xfrm>
          <a:prstGeom prst="rect">
            <a:avLst/>
          </a:prstGeom>
        </p:spPr>
        <p:txBody>
          <a:bodyPr wrap="square">
            <a:spAutoFit/>
          </a:bodyPr>
          <a:lstStyle/>
          <a:p>
            <a:pPr lvl="0"/>
            <a:r>
              <a:rPr lang="en-US" sz="1801" b="1" dirty="0">
                <a:solidFill>
                  <a:srgbClr val="1269B0"/>
                </a:solidFill>
                <a:latin typeface="Calibri" panose="020F0502020204030204" pitchFamily="34" charset="0"/>
                <a:cs typeface="Calibri" panose="020F0502020204030204" pitchFamily="34" charset="0"/>
              </a:rPr>
              <a:t>How many projections does one need to collect in order to fulfill the Nyquist sampling criterion if the number of sample points per projection is N according to the Nyquist rate </a:t>
            </a:r>
            <a:r>
              <a:rPr lang="en-US" sz="1801" b="1" dirty="0" err="1">
                <a:solidFill>
                  <a:srgbClr val="1269B0"/>
                </a:solidFill>
                <a:latin typeface="Symbol" pitchFamily="2" charset="2"/>
                <a:cs typeface="Calibri" panose="020F0502020204030204" pitchFamily="34" charset="0"/>
              </a:rPr>
              <a:t>D</a:t>
            </a:r>
            <a:r>
              <a:rPr lang="en-US" sz="1801" b="1" dirty="0" err="1">
                <a:solidFill>
                  <a:srgbClr val="1269B0"/>
                </a:solidFill>
                <a:latin typeface="Calibri" panose="020F0502020204030204" pitchFamily="34" charset="0"/>
                <a:cs typeface="Calibri" panose="020F0502020204030204" pitchFamily="34" charset="0"/>
              </a:rPr>
              <a:t>q</a:t>
            </a:r>
            <a:r>
              <a:rPr lang="en-US" sz="1801" b="1" dirty="0">
                <a:solidFill>
                  <a:srgbClr val="1269B0"/>
                </a:solidFill>
                <a:latin typeface="Calibri" panose="020F0502020204030204" pitchFamily="34" charset="0"/>
                <a:cs typeface="Calibri" panose="020F0502020204030204" pitchFamily="34" charset="0"/>
              </a:rPr>
              <a:t>?</a:t>
            </a:r>
          </a:p>
          <a:p>
            <a:pPr lvl="0"/>
            <a:endParaRPr kumimoji="0" lang="en-US" sz="1351" b="1" i="0" u="none" strike="noStrike" kern="1200" cap="none" spc="0" normalizeH="0" baseline="0" noProof="0" dirty="0">
              <a:ln>
                <a:noFill/>
              </a:ln>
              <a:solidFill>
                <a:srgbClr val="1269B0"/>
              </a:solidFill>
              <a:effectLst/>
              <a:uLnTx/>
              <a:uFillTx/>
              <a:latin typeface="Calibri" panose="020F0502020204030204" pitchFamily="34" charset="0"/>
              <a:ea typeface="+mn-ea"/>
              <a:cs typeface="Calibri" panose="020F0502020204030204" pitchFamily="34" charset="0"/>
            </a:endParaRPr>
          </a:p>
          <a:p>
            <a:pPr lvl="0">
              <a:spcAft>
                <a:spcPts val="600"/>
              </a:spcAft>
            </a:pPr>
            <a:r>
              <a:rPr kumimoji="0" lang="en-US" sz="1351" b="1" i="0" u="none" strike="noStrike" kern="1200" cap="none" spc="0" normalizeH="0" baseline="0" noProof="0" dirty="0">
                <a:ln>
                  <a:noFill/>
                </a:ln>
                <a:solidFill>
                  <a:srgbClr val="1269B0"/>
                </a:solidFill>
                <a:effectLst/>
                <a:uLnTx/>
                <a:uFillTx/>
                <a:latin typeface="Calibri" panose="020F0502020204030204" pitchFamily="34" charset="0"/>
                <a:ea typeface="+mn-ea"/>
                <a:cs typeface="Calibri" panose="020F0502020204030204" pitchFamily="34" charset="0"/>
              </a:rPr>
              <a:t>• </a:t>
            </a:r>
            <a:r>
              <a:rPr lang="en-US" sz="1600" dirty="0">
                <a:solidFill>
                  <a:srgbClr val="1269B0"/>
                </a:solidFill>
                <a:latin typeface="Calibri" panose="020F0502020204030204" pitchFamily="34" charset="0"/>
                <a:cs typeface="Calibri" panose="020F0502020204030204" pitchFamily="34" charset="0"/>
              </a:rPr>
              <a:t>N different projections are required</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2*N different projections are required</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pi/2*N different projections are required</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pi*N different projections are required</a:t>
            </a:r>
          </a:p>
        </p:txBody>
      </p:sp>
      <p:sp>
        <p:nvSpPr>
          <p:cNvPr id="2" name="Title 1"/>
          <p:cNvSpPr>
            <a:spLocks noGrp="1"/>
          </p:cNvSpPr>
          <p:nvPr>
            <p:ph type="title"/>
          </p:nvPr>
        </p:nvSpPr>
        <p:spPr/>
        <p:txBody>
          <a:bodyPr/>
          <a:lstStyle/>
          <a:p>
            <a:r>
              <a:rPr lang="en-US" dirty="0">
                <a:latin typeface="Calibri"/>
                <a:cs typeface="Calibri"/>
              </a:rPr>
              <a:t>Clicker Activity </a:t>
            </a:r>
            <a:r>
              <a:rPr lang="en-US" b="0" dirty="0">
                <a:latin typeface="Calibri"/>
                <a:cs typeface="Calibri"/>
              </a:rPr>
              <a:t>(5 min)</a:t>
            </a:r>
          </a:p>
        </p:txBody>
      </p:sp>
      <p:sp>
        <p:nvSpPr>
          <p:cNvPr id="3" name="Slide Number Placeholder 2">
            <a:extLst>
              <a:ext uri="{FF2B5EF4-FFF2-40B4-BE49-F238E27FC236}">
                <a16:creationId xmlns:a16="http://schemas.microsoft.com/office/drawing/2014/main" id="{5101B1BA-38D0-404A-871B-6158407740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en-GB" sz="10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8" name="Picture 4" descr="Image result for eth edu app">
            <a:extLst>
              <a:ext uri="{FF2B5EF4-FFF2-40B4-BE49-F238E27FC236}">
                <a16:creationId xmlns:a16="http://schemas.microsoft.com/office/drawing/2014/main" id="{B088ABF4-3F11-1B40-8114-7EA9E7C41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D9BF1B-E09E-1A4A-8173-8446BF0C8084}"/>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pic>
        <p:nvPicPr>
          <p:cNvPr id="11" name="Picture 958">
            <a:extLst>
              <a:ext uri="{FF2B5EF4-FFF2-40B4-BE49-F238E27FC236}">
                <a16:creationId xmlns:a16="http://schemas.microsoft.com/office/drawing/2014/main" id="{A6D3D978-C769-7D4E-AAE5-BF10FF7A5B75}"/>
              </a:ext>
            </a:extLst>
          </p:cNvPr>
          <p:cNvPicPr>
            <a:picLocks noChangeAspect="1" noChangeArrowheads="1"/>
          </p:cNvPicPr>
          <p:nvPr/>
        </p:nvPicPr>
        <p:blipFill>
          <a:blip r:embed="rId4"/>
          <a:srcRect/>
          <a:stretch>
            <a:fillRect/>
          </a:stretch>
        </p:blipFill>
        <p:spPr bwMode="auto">
          <a:xfrm>
            <a:off x="4730397" y="2471134"/>
            <a:ext cx="3105150" cy="3132138"/>
          </a:xfrm>
          <a:prstGeom prst="rect">
            <a:avLst/>
          </a:prstGeom>
          <a:noFill/>
          <a:ln w="38100">
            <a:solidFill>
              <a:schemeClr val="tx1"/>
            </a:solidFill>
            <a:miter lim="800000"/>
            <a:headEnd/>
            <a:tailEnd/>
          </a:ln>
        </p:spPr>
      </p:pic>
      <p:grpSp>
        <p:nvGrpSpPr>
          <p:cNvPr id="12" name="Group 11">
            <a:extLst>
              <a:ext uri="{FF2B5EF4-FFF2-40B4-BE49-F238E27FC236}">
                <a16:creationId xmlns:a16="http://schemas.microsoft.com/office/drawing/2014/main" id="{916BA391-EFA9-0247-8818-DD44F0FB17D2}"/>
              </a:ext>
            </a:extLst>
          </p:cNvPr>
          <p:cNvGrpSpPr>
            <a:grpSpLocks/>
          </p:cNvGrpSpPr>
          <p:nvPr/>
        </p:nvGrpSpPr>
        <p:grpSpPr bwMode="auto">
          <a:xfrm>
            <a:off x="4860032" y="2656872"/>
            <a:ext cx="2824163" cy="2825750"/>
            <a:chOff x="1120" y="1281"/>
            <a:chExt cx="2040" cy="2041"/>
          </a:xfrm>
        </p:grpSpPr>
        <p:grpSp>
          <p:nvGrpSpPr>
            <p:cNvPr id="13" name="Group 12">
              <a:extLst>
                <a:ext uri="{FF2B5EF4-FFF2-40B4-BE49-F238E27FC236}">
                  <a16:creationId xmlns:a16="http://schemas.microsoft.com/office/drawing/2014/main" id="{0E8318C1-ED44-7E4F-AB32-3097B08A5625}"/>
                </a:ext>
              </a:extLst>
            </p:cNvPr>
            <p:cNvGrpSpPr>
              <a:grpSpLocks/>
            </p:cNvGrpSpPr>
            <p:nvPr/>
          </p:nvGrpSpPr>
          <p:grpSpPr bwMode="auto">
            <a:xfrm>
              <a:off x="2119" y="1281"/>
              <a:ext cx="42" cy="2041"/>
              <a:chOff x="2119" y="1281"/>
              <a:chExt cx="42" cy="2041"/>
            </a:xfrm>
          </p:grpSpPr>
          <p:sp>
            <p:nvSpPr>
              <p:cNvPr id="472" name="Line 7">
                <a:extLst>
                  <a:ext uri="{FF2B5EF4-FFF2-40B4-BE49-F238E27FC236}">
                    <a16:creationId xmlns:a16="http://schemas.microsoft.com/office/drawing/2014/main" id="{B9F1E43F-B752-F14F-851F-5A15982242DA}"/>
                  </a:ext>
                </a:extLst>
              </p:cNvPr>
              <p:cNvSpPr>
                <a:spLocks noChangeShapeType="1"/>
              </p:cNvSpPr>
              <p:nvPr/>
            </p:nvSpPr>
            <p:spPr bwMode="auto">
              <a:xfrm flipV="1">
                <a:off x="2140" y="1318"/>
                <a:ext cx="1" cy="2004"/>
              </a:xfrm>
              <a:prstGeom prst="line">
                <a:avLst/>
              </a:prstGeom>
              <a:noFill/>
              <a:ln w="7938">
                <a:solidFill>
                  <a:srgbClr val="000000"/>
                </a:solidFill>
                <a:round/>
                <a:headEnd/>
                <a:tailEnd/>
              </a:ln>
            </p:spPr>
            <p:txBody>
              <a:bodyPr/>
              <a:lstStyle/>
              <a:p>
                <a:endParaRPr lang="en-US">
                  <a:latin typeface="Calibri"/>
                  <a:cs typeface="Calibri"/>
                </a:endParaRPr>
              </a:p>
            </p:txBody>
          </p:sp>
          <p:sp>
            <p:nvSpPr>
              <p:cNvPr id="473" name="Freeform 8">
                <a:extLst>
                  <a:ext uri="{FF2B5EF4-FFF2-40B4-BE49-F238E27FC236}">
                    <a16:creationId xmlns:a16="http://schemas.microsoft.com/office/drawing/2014/main" id="{2D28E9D8-C1FB-E643-AEBB-78FAF3F96244}"/>
                  </a:ext>
                </a:extLst>
              </p:cNvPr>
              <p:cNvSpPr>
                <a:spLocks/>
              </p:cNvSpPr>
              <p:nvPr/>
            </p:nvSpPr>
            <p:spPr bwMode="auto">
              <a:xfrm>
                <a:off x="2119" y="1281"/>
                <a:ext cx="42" cy="72"/>
              </a:xfrm>
              <a:custGeom>
                <a:avLst/>
                <a:gdLst>
                  <a:gd name="T0" fmla="*/ 1 w 84"/>
                  <a:gd name="T1" fmla="*/ 0 h 143"/>
                  <a:gd name="T2" fmla="*/ 0 w 84"/>
                  <a:gd name="T3" fmla="*/ 1 h 143"/>
                  <a:gd name="T4" fmla="*/ 1 w 84"/>
                  <a:gd name="T5" fmla="*/ 1 h 143"/>
                  <a:gd name="T6" fmla="*/ 1 w 84"/>
                  <a:gd name="T7" fmla="*/ 0 h 143"/>
                  <a:gd name="T8" fmla="*/ 0 60000 65536"/>
                  <a:gd name="T9" fmla="*/ 0 60000 65536"/>
                  <a:gd name="T10" fmla="*/ 0 60000 65536"/>
                  <a:gd name="T11" fmla="*/ 0 60000 65536"/>
                  <a:gd name="T12" fmla="*/ 0 w 84"/>
                  <a:gd name="T13" fmla="*/ 0 h 143"/>
                  <a:gd name="T14" fmla="*/ 84 w 84"/>
                  <a:gd name="T15" fmla="*/ 143 h 143"/>
                </a:gdLst>
                <a:ahLst/>
                <a:cxnLst>
                  <a:cxn ang="T8">
                    <a:pos x="T0" y="T1"/>
                  </a:cxn>
                  <a:cxn ang="T9">
                    <a:pos x="T2" y="T3"/>
                  </a:cxn>
                  <a:cxn ang="T10">
                    <a:pos x="T4" y="T5"/>
                  </a:cxn>
                  <a:cxn ang="T11">
                    <a:pos x="T6" y="T7"/>
                  </a:cxn>
                </a:cxnLst>
                <a:rect l="T12" t="T13" r="T14" b="T15"/>
                <a:pathLst>
                  <a:path w="84" h="143">
                    <a:moveTo>
                      <a:pt x="42" y="0"/>
                    </a:moveTo>
                    <a:lnTo>
                      <a:pt x="0" y="143"/>
                    </a:lnTo>
                    <a:lnTo>
                      <a:pt x="84" y="143"/>
                    </a:lnTo>
                    <a:lnTo>
                      <a:pt x="42" y="0"/>
                    </a:lnTo>
                    <a:close/>
                  </a:path>
                </a:pathLst>
              </a:custGeom>
              <a:solidFill>
                <a:srgbClr val="000000"/>
              </a:solidFill>
              <a:ln w="9525">
                <a:noFill/>
                <a:round/>
                <a:headEnd/>
                <a:tailEnd/>
              </a:ln>
            </p:spPr>
            <p:txBody>
              <a:bodyPr/>
              <a:lstStyle/>
              <a:p>
                <a:endParaRPr lang="en-US">
                  <a:latin typeface="Calibri"/>
                  <a:cs typeface="Calibri"/>
                </a:endParaRPr>
              </a:p>
            </p:txBody>
          </p:sp>
        </p:grpSp>
        <p:grpSp>
          <p:nvGrpSpPr>
            <p:cNvPr id="14" name="Group 9">
              <a:extLst>
                <a:ext uri="{FF2B5EF4-FFF2-40B4-BE49-F238E27FC236}">
                  <a16:creationId xmlns:a16="http://schemas.microsoft.com/office/drawing/2014/main" id="{48386271-967C-5648-82EA-58C34D382F47}"/>
                </a:ext>
              </a:extLst>
            </p:cNvPr>
            <p:cNvGrpSpPr>
              <a:grpSpLocks/>
            </p:cNvGrpSpPr>
            <p:nvPr/>
          </p:nvGrpSpPr>
          <p:grpSpPr bwMode="auto">
            <a:xfrm>
              <a:off x="1120" y="1807"/>
              <a:ext cx="2040" cy="986"/>
              <a:chOff x="1120" y="1807"/>
              <a:chExt cx="2040" cy="986"/>
            </a:xfrm>
          </p:grpSpPr>
          <p:grpSp>
            <p:nvGrpSpPr>
              <p:cNvPr id="380" name="Group 10">
                <a:extLst>
                  <a:ext uri="{FF2B5EF4-FFF2-40B4-BE49-F238E27FC236}">
                    <a16:creationId xmlns:a16="http://schemas.microsoft.com/office/drawing/2014/main" id="{1173F310-1DE5-7342-9B4E-05870A95CAD0}"/>
                  </a:ext>
                </a:extLst>
              </p:cNvPr>
              <p:cNvGrpSpPr>
                <a:grpSpLocks/>
              </p:cNvGrpSpPr>
              <p:nvPr/>
            </p:nvGrpSpPr>
            <p:grpSpPr bwMode="auto">
              <a:xfrm>
                <a:off x="1120" y="2278"/>
                <a:ext cx="2040" cy="43"/>
                <a:chOff x="1120" y="2278"/>
                <a:chExt cx="2040" cy="43"/>
              </a:xfrm>
            </p:grpSpPr>
            <p:sp>
              <p:nvSpPr>
                <p:cNvPr id="470" name="Line 11">
                  <a:extLst>
                    <a:ext uri="{FF2B5EF4-FFF2-40B4-BE49-F238E27FC236}">
                      <a16:creationId xmlns:a16="http://schemas.microsoft.com/office/drawing/2014/main" id="{6BB83CFB-6E93-4F4C-967E-F2A5704D0A90}"/>
                    </a:ext>
                  </a:extLst>
                </p:cNvPr>
                <p:cNvSpPr>
                  <a:spLocks noChangeShapeType="1"/>
                </p:cNvSpPr>
                <p:nvPr/>
              </p:nvSpPr>
              <p:spPr bwMode="auto">
                <a:xfrm>
                  <a:off x="1120" y="2300"/>
                  <a:ext cx="2004" cy="1"/>
                </a:xfrm>
                <a:prstGeom prst="line">
                  <a:avLst/>
                </a:prstGeom>
                <a:noFill/>
                <a:ln w="7938">
                  <a:solidFill>
                    <a:srgbClr val="000000"/>
                  </a:solidFill>
                  <a:round/>
                  <a:headEnd/>
                  <a:tailEnd/>
                </a:ln>
              </p:spPr>
              <p:txBody>
                <a:bodyPr/>
                <a:lstStyle/>
                <a:p>
                  <a:endParaRPr lang="en-US">
                    <a:latin typeface="Calibri"/>
                    <a:cs typeface="Calibri"/>
                  </a:endParaRPr>
                </a:p>
              </p:txBody>
            </p:sp>
            <p:sp>
              <p:nvSpPr>
                <p:cNvPr id="471" name="Freeform 12">
                  <a:extLst>
                    <a:ext uri="{FF2B5EF4-FFF2-40B4-BE49-F238E27FC236}">
                      <a16:creationId xmlns:a16="http://schemas.microsoft.com/office/drawing/2014/main" id="{0ACE971C-F2DB-F542-91F8-E2BE2C1F4C3E}"/>
                    </a:ext>
                  </a:extLst>
                </p:cNvPr>
                <p:cNvSpPr>
                  <a:spLocks/>
                </p:cNvSpPr>
                <p:nvPr/>
              </p:nvSpPr>
              <p:spPr bwMode="auto">
                <a:xfrm>
                  <a:off x="3088" y="2278"/>
                  <a:ext cx="72" cy="43"/>
                </a:xfrm>
                <a:custGeom>
                  <a:avLst/>
                  <a:gdLst>
                    <a:gd name="T0" fmla="*/ 1 w 144"/>
                    <a:gd name="T1" fmla="*/ 1 h 85"/>
                    <a:gd name="T2" fmla="*/ 0 w 144"/>
                    <a:gd name="T3" fmla="*/ 0 h 85"/>
                    <a:gd name="T4" fmla="*/ 0 w 144"/>
                    <a:gd name="T5" fmla="*/ 1 h 85"/>
                    <a:gd name="T6" fmla="*/ 1 w 144"/>
                    <a:gd name="T7" fmla="*/ 1 h 85"/>
                    <a:gd name="T8" fmla="*/ 0 60000 65536"/>
                    <a:gd name="T9" fmla="*/ 0 60000 65536"/>
                    <a:gd name="T10" fmla="*/ 0 60000 65536"/>
                    <a:gd name="T11" fmla="*/ 0 60000 65536"/>
                    <a:gd name="T12" fmla="*/ 0 w 144"/>
                    <a:gd name="T13" fmla="*/ 0 h 85"/>
                    <a:gd name="T14" fmla="*/ 144 w 144"/>
                    <a:gd name="T15" fmla="*/ 85 h 85"/>
                  </a:gdLst>
                  <a:ahLst/>
                  <a:cxnLst>
                    <a:cxn ang="T8">
                      <a:pos x="T0" y="T1"/>
                    </a:cxn>
                    <a:cxn ang="T9">
                      <a:pos x="T2" y="T3"/>
                    </a:cxn>
                    <a:cxn ang="T10">
                      <a:pos x="T4" y="T5"/>
                    </a:cxn>
                    <a:cxn ang="T11">
                      <a:pos x="T6" y="T7"/>
                    </a:cxn>
                  </a:cxnLst>
                  <a:rect l="T12" t="T13" r="T14" b="T15"/>
                  <a:pathLst>
                    <a:path w="144" h="85">
                      <a:moveTo>
                        <a:pt x="144" y="43"/>
                      </a:moveTo>
                      <a:lnTo>
                        <a:pt x="0" y="0"/>
                      </a:lnTo>
                      <a:lnTo>
                        <a:pt x="0" y="85"/>
                      </a:lnTo>
                      <a:lnTo>
                        <a:pt x="144" y="43"/>
                      </a:lnTo>
                      <a:close/>
                    </a:path>
                  </a:pathLst>
                </a:custGeom>
                <a:solidFill>
                  <a:srgbClr val="000000"/>
                </a:solidFill>
                <a:ln w="9525">
                  <a:noFill/>
                  <a:round/>
                  <a:headEnd/>
                  <a:tailEnd/>
                </a:ln>
              </p:spPr>
              <p:txBody>
                <a:bodyPr/>
                <a:lstStyle/>
                <a:p>
                  <a:endParaRPr lang="en-US">
                    <a:latin typeface="Calibri"/>
                    <a:cs typeface="Calibri"/>
                  </a:endParaRPr>
                </a:p>
              </p:txBody>
            </p:sp>
          </p:grpSp>
          <p:grpSp>
            <p:nvGrpSpPr>
              <p:cNvPr id="381" name="Group 13">
                <a:extLst>
                  <a:ext uri="{FF2B5EF4-FFF2-40B4-BE49-F238E27FC236}">
                    <a16:creationId xmlns:a16="http://schemas.microsoft.com/office/drawing/2014/main" id="{C7502D5B-ED7C-5B47-8400-4E68995D103C}"/>
                  </a:ext>
                </a:extLst>
              </p:cNvPr>
              <p:cNvGrpSpPr>
                <a:grpSpLocks/>
              </p:cNvGrpSpPr>
              <p:nvPr/>
            </p:nvGrpSpPr>
            <p:grpSpPr bwMode="auto">
              <a:xfrm>
                <a:off x="1139" y="2109"/>
                <a:ext cx="1981" cy="384"/>
                <a:chOff x="1139" y="2109"/>
                <a:chExt cx="1981" cy="384"/>
              </a:xfrm>
            </p:grpSpPr>
            <p:sp>
              <p:nvSpPr>
                <p:cNvPr id="440" name="Line 14">
                  <a:extLst>
                    <a:ext uri="{FF2B5EF4-FFF2-40B4-BE49-F238E27FC236}">
                      <a16:creationId xmlns:a16="http://schemas.microsoft.com/office/drawing/2014/main" id="{79BE5E22-8CBE-3A4A-B8E4-3939CB4F4411}"/>
                    </a:ext>
                  </a:extLst>
                </p:cNvPr>
                <p:cNvSpPr>
                  <a:spLocks noChangeShapeType="1"/>
                </p:cNvSpPr>
                <p:nvPr/>
              </p:nvSpPr>
              <p:spPr bwMode="auto">
                <a:xfrm flipV="1">
                  <a:off x="1139" y="2486"/>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1" name="Line 15">
                  <a:extLst>
                    <a:ext uri="{FF2B5EF4-FFF2-40B4-BE49-F238E27FC236}">
                      <a16:creationId xmlns:a16="http://schemas.microsoft.com/office/drawing/2014/main" id="{0D40FE6F-79B0-C848-8A8F-E17BA8E9B118}"/>
                    </a:ext>
                  </a:extLst>
                </p:cNvPr>
                <p:cNvSpPr>
                  <a:spLocks noChangeShapeType="1"/>
                </p:cNvSpPr>
                <p:nvPr/>
              </p:nvSpPr>
              <p:spPr bwMode="auto">
                <a:xfrm flipV="1">
                  <a:off x="1206" y="2473"/>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2" name="Line 16">
                  <a:extLst>
                    <a:ext uri="{FF2B5EF4-FFF2-40B4-BE49-F238E27FC236}">
                      <a16:creationId xmlns:a16="http://schemas.microsoft.com/office/drawing/2014/main" id="{B6573236-0281-514E-847A-ABCE6F46701B}"/>
                    </a:ext>
                  </a:extLst>
                </p:cNvPr>
                <p:cNvSpPr>
                  <a:spLocks noChangeShapeType="1"/>
                </p:cNvSpPr>
                <p:nvPr/>
              </p:nvSpPr>
              <p:spPr bwMode="auto">
                <a:xfrm flipV="1">
                  <a:off x="1273" y="2460"/>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3" name="Line 17">
                  <a:extLst>
                    <a:ext uri="{FF2B5EF4-FFF2-40B4-BE49-F238E27FC236}">
                      <a16:creationId xmlns:a16="http://schemas.microsoft.com/office/drawing/2014/main" id="{30120466-FB02-6C46-844E-1305AB1B450D}"/>
                    </a:ext>
                  </a:extLst>
                </p:cNvPr>
                <p:cNvSpPr>
                  <a:spLocks noChangeShapeType="1"/>
                </p:cNvSpPr>
                <p:nvPr/>
              </p:nvSpPr>
              <p:spPr bwMode="auto">
                <a:xfrm flipV="1">
                  <a:off x="1340" y="2447"/>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4" name="Line 18">
                  <a:extLst>
                    <a:ext uri="{FF2B5EF4-FFF2-40B4-BE49-F238E27FC236}">
                      <a16:creationId xmlns:a16="http://schemas.microsoft.com/office/drawing/2014/main" id="{018442C9-030F-F84E-A51C-BE739CAE57B4}"/>
                    </a:ext>
                  </a:extLst>
                </p:cNvPr>
                <p:cNvSpPr>
                  <a:spLocks noChangeShapeType="1"/>
                </p:cNvSpPr>
                <p:nvPr/>
              </p:nvSpPr>
              <p:spPr bwMode="auto">
                <a:xfrm flipV="1">
                  <a:off x="1407" y="2434"/>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5" name="Line 19">
                  <a:extLst>
                    <a:ext uri="{FF2B5EF4-FFF2-40B4-BE49-F238E27FC236}">
                      <a16:creationId xmlns:a16="http://schemas.microsoft.com/office/drawing/2014/main" id="{79350DCF-06E1-414B-AEDD-8D3F22A6E22B}"/>
                    </a:ext>
                  </a:extLst>
                </p:cNvPr>
                <p:cNvSpPr>
                  <a:spLocks noChangeShapeType="1"/>
                </p:cNvSpPr>
                <p:nvPr/>
              </p:nvSpPr>
              <p:spPr bwMode="auto">
                <a:xfrm flipV="1">
                  <a:off x="1474" y="2421"/>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6" name="Line 20">
                  <a:extLst>
                    <a:ext uri="{FF2B5EF4-FFF2-40B4-BE49-F238E27FC236}">
                      <a16:creationId xmlns:a16="http://schemas.microsoft.com/office/drawing/2014/main" id="{E9FD55EF-0B3A-8947-AE46-50AA06990C9E}"/>
                    </a:ext>
                  </a:extLst>
                </p:cNvPr>
                <p:cNvSpPr>
                  <a:spLocks noChangeShapeType="1"/>
                </p:cNvSpPr>
                <p:nvPr/>
              </p:nvSpPr>
              <p:spPr bwMode="auto">
                <a:xfrm flipV="1">
                  <a:off x="1541" y="2408"/>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7" name="Line 21">
                  <a:extLst>
                    <a:ext uri="{FF2B5EF4-FFF2-40B4-BE49-F238E27FC236}">
                      <a16:creationId xmlns:a16="http://schemas.microsoft.com/office/drawing/2014/main" id="{12216714-49C8-8046-BB30-E34F6806BC73}"/>
                    </a:ext>
                  </a:extLst>
                </p:cNvPr>
                <p:cNvSpPr>
                  <a:spLocks noChangeShapeType="1"/>
                </p:cNvSpPr>
                <p:nvPr/>
              </p:nvSpPr>
              <p:spPr bwMode="auto">
                <a:xfrm flipV="1">
                  <a:off x="1608" y="2395"/>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8" name="Line 22">
                  <a:extLst>
                    <a:ext uri="{FF2B5EF4-FFF2-40B4-BE49-F238E27FC236}">
                      <a16:creationId xmlns:a16="http://schemas.microsoft.com/office/drawing/2014/main" id="{E84BE054-26B5-3042-96E1-DB2EE1C7C034}"/>
                    </a:ext>
                  </a:extLst>
                </p:cNvPr>
                <p:cNvSpPr>
                  <a:spLocks noChangeShapeType="1"/>
                </p:cNvSpPr>
                <p:nvPr/>
              </p:nvSpPr>
              <p:spPr bwMode="auto">
                <a:xfrm flipV="1">
                  <a:off x="1675" y="2382"/>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9" name="Line 23">
                  <a:extLst>
                    <a:ext uri="{FF2B5EF4-FFF2-40B4-BE49-F238E27FC236}">
                      <a16:creationId xmlns:a16="http://schemas.microsoft.com/office/drawing/2014/main" id="{092B176B-72CA-C94A-ACAF-2344EAD8B7EF}"/>
                    </a:ext>
                  </a:extLst>
                </p:cNvPr>
                <p:cNvSpPr>
                  <a:spLocks noChangeShapeType="1"/>
                </p:cNvSpPr>
                <p:nvPr/>
              </p:nvSpPr>
              <p:spPr bwMode="auto">
                <a:xfrm flipV="1">
                  <a:off x="1742" y="2369"/>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0" name="Line 24">
                  <a:extLst>
                    <a:ext uri="{FF2B5EF4-FFF2-40B4-BE49-F238E27FC236}">
                      <a16:creationId xmlns:a16="http://schemas.microsoft.com/office/drawing/2014/main" id="{62130F02-F60A-2B47-BC7A-C37CD39AE352}"/>
                    </a:ext>
                  </a:extLst>
                </p:cNvPr>
                <p:cNvSpPr>
                  <a:spLocks noChangeShapeType="1"/>
                </p:cNvSpPr>
                <p:nvPr/>
              </p:nvSpPr>
              <p:spPr bwMode="auto">
                <a:xfrm flipV="1">
                  <a:off x="1809" y="2356"/>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1" name="Line 25">
                  <a:extLst>
                    <a:ext uri="{FF2B5EF4-FFF2-40B4-BE49-F238E27FC236}">
                      <a16:creationId xmlns:a16="http://schemas.microsoft.com/office/drawing/2014/main" id="{077C2E2E-0EC6-F643-8C69-BC2180A8E39F}"/>
                    </a:ext>
                  </a:extLst>
                </p:cNvPr>
                <p:cNvSpPr>
                  <a:spLocks noChangeShapeType="1"/>
                </p:cNvSpPr>
                <p:nvPr/>
              </p:nvSpPr>
              <p:spPr bwMode="auto">
                <a:xfrm flipV="1">
                  <a:off x="1876" y="2343"/>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2" name="Line 26">
                  <a:extLst>
                    <a:ext uri="{FF2B5EF4-FFF2-40B4-BE49-F238E27FC236}">
                      <a16:creationId xmlns:a16="http://schemas.microsoft.com/office/drawing/2014/main" id="{5A8722FB-AFB6-EA40-B3AC-F075CF360336}"/>
                    </a:ext>
                  </a:extLst>
                </p:cNvPr>
                <p:cNvSpPr>
                  <a:spLocks noChangeShapeType="1"/>
                </p:cNvSpPr>
                <p:nvPr/>
              </p:nvSpPr>
              <p:spPr bwMode="auto">
                <a:xfrm flipV="1">
                  <a:off x="1943" y="2330"/>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3" name="Line 27">
                  <a:extLst>
                    <a:ext uri="{FF2B5EF4-FFF2-40B4-BE49-F238E27FC236}">
                      <a16:creationId xmlns:a16="http://schemas.microsoft.com/office/drawing/2014/main" id="{DF7DD1D1-68FF-F94D-8567-CF315B3AA27F}"/>
                    </a:ext>
                  </a:extLst>
                </p:cNvPr>
                <p:cNvSpPr>
                  <a:spLocks noChangeShapeType="1"/>
                </p:cNvSpPr>
                <p:nvPr/>
              </p:nvSpPr>
              <p:spPr bwMode="auto">
                <a:xfrm flipV="1">
                  <a:off x="2010" y="2317"/>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4" name="Line 28">
                  <a:extLst>
                    <a:ext uri="{FF2B5EF4-FFF2-40B4-BE49-F238E27FC236}">
                      <a16:creationId xmlns:a16="http://schemas.microsoft.com/office/drawing/2014/main" id="{5423DB02-241D-E943-823E-EC8B9A6616A3}"/>
                    </a:ext>
                  </a:extLst>
                </p:cNvPr>
                <p:cNvSpPr>
                  <a:spLocks noChangeShapeType="1"/>
                </p:cNvSpPr>
                <p:nvPr/>
              </p:nvSpPr>
              <p:spPr bwMode="auto">
                <a:xfrm flipV="1">
                  <a:off x="2077" y="2304"/>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5" name="Line 29">
                  <a:extLst>
                    <a:ext uri="{FF2B5EF4-FFF2-40B4-BE49-F238E27FC236}">
                      <a16:creationId xmlns:a16="http://schemas.microsoft.com/office/drawing/2014/main" id="{14179FC2-A613-4B43-B284-833E6782F3E2}"/>
                    </a:ext>
                  </a:extLst>
                </p:cNvPr>
                <p:cNvSpPr>
                  <a:spLocks noChangeShapeType="1"/>
                </p:cNvSpPr>
                <p:nvPr/>
              </p:nvSpPr>
              <p:spPr bwMode="auto">
                <a:xfrm flipV="1">
                  <a:off x="2144" y="2291"/>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6" name="Line 30">
                  <a:extLst>
                    <a:ext uri="{FF2B5EF4-FFF2-40B4-BE49-F238E27FC236}">
                      <a16:creationId xmlns:a16="http://schemas.microsoft.com/office/drawing/2014/main" id="{ADC5A430-00DD-FF4B-A383-B225FA0238B9}"/>
                    </a:ext>
                  </a:extLst>
                </p:cNvPr>
                <p:cNvSpPr>
                  <a:spLocks noChangeShapeType="1"/>
                </p:cNvSpPr>
                <p:nvPr/>
              </p:nvSpPr>
              <p:spPr bwMode="auto">
                <a:xfrm flipV="1">
                  <a:off x="2211" y="2278"/>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7" name="Line 31">
                  <a:extLst>
                    <a:ext uri="{FF2B5EF4-FFF2-40B4-BE49-F238E27FC236}">
                      <a16:creationId xmlns:a16="http://schemas.microsoft.com/office/drawing/2014/main" id="{D969FEC1-E062-C84E-94A4-7E07B23D6F61}"/>
                    </a:ext>
                  </a:extLst>
                </p:cNvPr>
                <p:cNvSpPr>
                  <a:spLocks noChangeShapeType="1"/>
                </p:cNvSpPr>
                <p:nvPr/>
              </p:nvSpPr>
              <p:spPr bwMode="auto">
                <a:xfrm flipV="1">
                  <a:off x="2278" y="2265"/>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8" name="Line 32">
                  <a:extLst>
                    <a:ext uri="{FF2B5EF4-FFF2-40B4-BE49-F238E27FC236}">
                      <a16:creationId xmlns:a16="http://schemas.microsoft.com/office/drawing/2014/main" id="{D7F4D7F6-43A8-D14D-BCAF-57966F1EEAA8}"/>
                    </a:ext>
                  </a:extLst>
                </p:cNvPr>
                <p:cNvSpPr>
                  <a:spLocks noChangeShapeType="1"/>
                </p:cNvSpPr>
                <p:nvPr/>
              </p:nvSpPr>
              <p:spPr bwMode="auto">
                <a:xfrm flipV="1">
                  <a:off x="2345" y="2252"/>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9" name="Line 33">
                  <a:extLst>
                    <a:ext uri="{FF2B5EF4-FFF2-40B4-BE49-F238E27FC236}">
                      <a16:creationId xmlns:a16="http://schemas.microsoft.com/office/drawing/2014/main" id="{D714B0DA-59DD-FA48-942E-C38779EFBE45}"/>
                    </a:ext>
                  </a:extLst>
                </p:cNvPr>
                <p:cNvSpPr>
                  <a:spLocks noChangeShapeType="1"/>
                </p:cNvSpPr>
                <p:nvPr/>
              </p:nvSpPr>
              <p:spPr bwMode="auto">
                <a:xfrm flipV="1">
                  <a:off x="2412" y="2239"/>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0" name="Line 34">
                  <a:extLst>
                    <a:ext uri="{FF2B5EF4-FFF2-40B4-BE49-F238E27FC236}">
                      <a16:creationId xmlns:a16="http://schemas.microsoft.com/office/drawing/2014/main" id="{A033FD1A-8B1C-484A-8A0E-EE8390EF67C0}"/>
                    </a:ext>
                  </a:extLst>
                </p:cNvPr>
                <p:cNvSpPr>
                  <a:spLocks noChangeShapeType="1"/>
                </p:cNvSpPr>
                <p:nvPr/>
              </p:nvSpPr>
              <p:spPr bwMode="auto">
                <a:xfrm flipV="1">
                  <a:off x="2479" y="2226"/>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1" name="Line 35">
                  <a:extLst>
                    <a:ext uri="{FF2B5EF4-FFF2-40B4-BE49-F238E27FC236}">
                      <a16:creationId xmlns:a16="http://schemas.microsoft.com/office/drawing/2014/main" id="{819592A1-8768-EE4A-8802-7F21C35F2B5E}"/>
                    </a:ext>
                  </a:extLst>
                </p:cNvPr>
                <p:cNvSpPr>
                  <a:spLocks noChangeShapeType="1"/>
                </p:cNvSpPr>
                <p:nvPr/>
              </p:nvSpPr>
              <p:spPr bwMode="auto">
                <a:xfrm flipV="1">
                  <a:off x="2546" y="2213"/>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2" name="Line 36">
                  <a:extLst>
                    <a:ext uri="{FF2B5EF4-FFF2-40B4-BE49-F238E27FC236}">
                      <a16:creationId xmlns:a16="http://schemas.microsoft.com/office/drawing/2014/main" id="{242481F8-C4D8-D34A-BD94-81FD44E4F022}"/>
                    </a:ext>
                  </a:extLst>
                </p:cNvPr>
                <p:cNvSpPr>
                  <a:spLocks noChangeShapeType="1"/>
                </p:cNvSpPr>
                <p:nvPr/>
              </p:nvSpPr>
              <p:spPr bwMode="auto">
                <a:xfrm flipV="1">
                  <a:off x="2614" y="2200"/>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3" name="Line 37">
                  <a:extLst>
                    <a:ext uri="{FF2B5EF4-FFF2-40B4-BE49-F238E27FC236}">
                      <a16:creationId xmlns:a16="http://schemas.microsoft.com/office/drawing/2014/main" id="{63B6B166-4FF9-D54B-B83A-1A195F29840B}"/>
                    </a:ext>
                  </a:extLst>
                </p:cNvPr>
                <p:cNvSpPr>
                  <a:spLocks noChangeShapeType="1"/>
                </p:cNvSpPr>
                <p:nvPr/>
              </p:nvSpPr>
              <p:spPr bwMode="auto">
                <a:xfrm flipV="1">
                  <a:off x="2681" y="2187"/>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4" name="Line 38">
                  <a:extLst>
                    <a:ext uri="{FF2B5EF4-FFF2-40B4-BE49-F238E27FC236}">
                      <a16:creationId xmlns:a16="http://schemas.microsoft.com/office/drawing/2014/main" id="{F34C1851-DAA3-3F44-87BB-CB439DC184DB}"/>
                    </a:ext>
                  </a:extLst>
                </p:cNvPr>
                <p:cNvSpPr>
                  <a:spLocks noChangeShapeType="1"/>
                </p:cNvSpPr>
                <p:nvPr/>
              </p:nvSpPr>
              <p:spPr bwMode="auto">
                <a:xfrm flipV="1">
                  <a:off x="2748" y="2174"/>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5" name="Line 39">
                  <a:extLst>
                    <a:ext uri="{FF2B5EF4-FFF2-40B4-BE49-F238E27FC236}">
                      <a16:creationId xmlns:a16="http://schemas.microsoft.com/office/drawing/2014/main" id="{17C9D0A9-2F8A-134B-8AF5-E1C4B7F481C8}"/>
                    </a:ext>
                  </a:extLst>
                </p:cNvPr>
                <p:cNvSpPr>
                  <a:spLocks noChangeShapeType="1"/>
                </p:cNvSpPr>
                <p:nvPr/>
              </p:nvSpPr>
              <p:spPr bwMode="auto">
                <a:xfrm flipV="1">
                  <a:off x="2815" y="2161"/>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6" name="Line 40">
                  <a:extLst>
                    <a:ext uri="{FF2B5EF4-FFF2-40B4-BE49-F238E27FC236}">
                      <a16:creationId xmlns:a16="http://schemas.microsoft.com/office/drawing/2014/main" id="{04BF872D-655C-0A46-B454-D48B6B92D708}"/>
                    </a:ext>
                  </a:extLst>
                </p:cNvPr>
                <p:cNvSpPr>
                  <a:spLocks noChangeShapeType="1"/>
                </p:cNvSpPr>
                <p:nvPr/>
              </p:nvSpPr>
              <p:spPr bwMode="auto">
                <a:xfrm flipV="1">
                  <a:off x="2882" y="2148"/>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7" name="Line 41">
                  <a:extLst>
                    <a:ext uri="{FF2B5EF4-FFF2-40B4-BE49-F238E27FC236}">
                      <a16:creationId xmlns:a16="http://schemas.microsoft.com/office/drawing/2014/main" id="{7A50021D-2A17-8140-ABF4-E46D1EBF6D4A}"/>
                    </a:ext>
                  </a:extLst>
                </p:cNvPr>
                <p:cNvSpPr>
                  <a:spLocks noChangeShapeType="1"/>
                </p:cNvSpPr>
                <p:nvPr/>
              </p:nvSpPr>
              <p:spPr bwMode="auto">
                <a:xfrm flipV="1">
                  <a:off x="2949" y="2135"/>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8" name="Line 42">
                  <a:extLst>
                    <a:ext uri="{FF2B5EF4-FFF2-40B4-BE49-F238E27FC236}">
                      <a16:creationId xmlns:a16="http://schemas.microsoft.com/office/drawing/2014/main" id="{96B3664A-5D32-3847-8ACB-F31F35056ACF}"/>
                    </a:ext>
                  </a:extLst>
                </p:cNvPr>
                <p:cNvSpPr>
                  <a:spLocks noChangeShapeType="1"/>
                </p:cNvSpPr>
                <p:nvPr/>
              </p:nvSpPr>
              <p:spPr bwMode="auto">
                <a:xfrm flipV="1">
                  <a:off x="3016" y="2122"/>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9" name="Line 43">
                  <a:extLst>
                    <a:ext uri="{FF2B5EF4-FFF2-40B4-BE49-F238E27FC236}">
                      <a16:creationId xmlns:a16="http://schemas.microsoft.com/office/drawing/2014/main" id="{92F7237F-F29E-6049-AB23-DDA9C803D7A8}"/>
                    </a:ext>
                  </a:extLst>
                </p:cNvPr>
                <p:cNvSpPr>
                  <a:spLocks noChangeShapeType="1"/>
                </p:cNvSpPr>
                <p:nvPr/>
              </p:nvSpPr>
              <p:spPr bwMode="auto">
                <a:xfrm flipV="1">
                  <a:off x="3083" y="2109"/>
                  <a:ext cx="37" cy="7"/>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382" name="Group 44">
                <a:extLst>
                  <a:ext uri="{FF2B5EF4-FFF2-40B4-BE49-F238E27FC236}">
                    <a16:creationId xmlns:a16="http://schemas.microsoft.com/office/drawing/2014/main" id="{50829EE7-68B3-2846-926C-224CBC8D4D6D}"/>
                  </a:ext>
                </a:extLst>
              </p:cNvPr>
              <p:cNvGrpSpPr>
                <a:grpSpLocks/>
              </p:cNvGrpSpPr>
              <p:nvPr/>
            </p:nvGrpSpPr>
            <p:grpSpPr bwMode="auto">
              <a:xfrm>
                <a:off x="1182" y="1951"/>
                <a:ext cx="1914" cy="696"/>
                <a:chOff x="1182" y="1951"/>
                <a:chExt cx="1914" cy="696"/>
              </a:xfrm>
            </p:grpSpPr>
            <p:sp>
              <p:nvSpPr>
                <p:cNvPr id="411" name="Line 45">
                  <a:extLst>
                    <a:ext uri="{FF2B5EF4-FFF2-40B4-BE49-F238E27FC236}">
                      <a16:creationId xmlns:a16="http://schemas.microsoft.com/office/drawing/2014/main" id="{ADED3EEE-1B1B-FE49-A4F7-C69A622E4E6E}"/>
                    </a:ext>
                  </a:extLst>
                </p:cNvPr>
                <p:cNvSpPr>
                  <a:spLocks noChangeShapeType="1"/>
                </p:cNvSpPr>
                <p:nvPr/>
              </p:nvSpPr>
              <p:spPr bwMode="auto">
                <a:xfrm flipV="1">
                  <a:off x="1182" y="2634"/>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2" name="Line 46">
                  <a:extLst>
                    <a:ext uri="{FF2B5EF4-FFF2-40B4-BE49-F238E27FC236}">
                      <a16:creationId xmlns:a16="http://schemas.microsoft.com/office/drawing/2014/main" id="{11BE89E4-2A33-D743-817C-515704678575}"/>
                    </a:ext>
                  </a:extLst>
                </p:cNvPr>
                <p:cNvSpPr>
                  <a:spLocks noChangeShapeType="1"/>
                </p:cNvSpPr>
                <p:nvPr/>
              </p:nvSpPr>
              <p:spPr bwMode="auto">
                <a:xfrm flipV="1">
                  <a:off x="1249" y="260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3" name="Line 47">
                  <a:extLst>
                    <a:ext uri="{FF2B5EF4-FFF2-40B4-BE49-F238E27FC236}">
                      <a16:creationId xmlns:a16="http://schemas.microsoft.com/office/drawing/2014/main" id="{4FE50E99-DF90-3245-AB07-43F2E05B4B95}"/>
                    </a:ext>
                  </a:extLst>
                </p:cNvPr>
                <p:cNvSpPr>
                  <a:spLocks noChangeShapeType="1"/>
                </p:cNvSpPr>
                <p:nvPr/>
              </p:nvSpPr>
              <p:spPr bwMode="auto">
                <a:xfrm flipV="1">
                  <a:off x="1316" y="2585"/>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4" name="Line 48">
                  <a:extLst>
                    <a:ext uri="{FF2B5EF4-FFF2-40B4-BE49-F238E27FC236}">
                      <a16:creationId xmlns:a16="http://schemas.microsoft.com/office/drawing/2014/main" id="{833DC867-376F-C84B-9A46-29F6C69CA563}"/>
                    </a:ext>
                  </a:extLst>
                </p:cNvPr>
                <p:cNvSpPr>
                  <a:spLocks noChangeShapeType="1"/>
                </p:cNvSpPr>
                <p:nvPr/>
              </p:nvSpPr>
              <p:spPr bwMode="auto">
                <a:xfrm flipV="1">
                  <a:off x="1383" y="2561"/>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5" name="Line 49">
                  <a:extLst>
                    <a:ext uri="{FF2B5EF4-FFF2-40B4-BE49-F238E27FC236}">
                      <a16:creationId xmlns:a16="http://schemas.microsoft.com/office/drawing/2014/main" id="{E3483118-0E44-EC4E-BB49-8C1359005A1A}"/>
                    </a:ext>
                  </a:extLst>
                </p:cNvPr>
                <p:cNvSpPr>
                  <a:spLocks noChangeShapeType="1"/>
                </p:cNvSpPr>
                <p:nvPr/>
              </p:nvSpPr>
              <p:spPr bwMode="auto">
                <a:xfrm flipV="1">
                  <a:off x="1450" y="2536"/>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6" name="Line 50">
                  <a:extLst>
                    <a:ext uri="{FF2B5EF4-FFF2-40B4-BE49-F238E27FC236}">
                      <a16:creationId xmlns:a16="http://schemas.microsoft.com/office/drawing/2014/main" id="{05CD624C-651C-8E44-85D9-3D7552E7BE6B}"/>
                    </a:ext>
                  </a:extLst>
                </p:cNvPr>
                <p:cNvSpPr>
                  <a:spLocks noChangeShapeType="1"/>
                </p:cNvSpPr>
                <p:nvPr/>
              </p:nvSpPr>
              <p:spPr bwMode="auto">
                <a:xfrm flipV="1">
                  <a:off x="1517" y="2512"/>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7" name="Line 51">
                  <a:extLst>
                    <a:ext uri="{FF2B5EF4-FFF2-40B4-BE49-F238E27FC236}">
                      <a16:creationId xmlns:a16="http://schemas.microsoft.com/office/drawing/2014/main" id="{74FC00FC-469D-D344-B6CB-F4F8576AA9F5}"/>
                    </a:ext>
                  </a:extLst>
                </p:cNvPr>
                <p:cNvSpPr>
                  <a:spLocks noChangeShapeType="1"/>
                </p:cNvSpPr>
                <p:nvPr/>
              </p:nvSpPr>
              <p:spPr bwMode="auto">
                <a:xfrm flipV="1">
                  <a:off x="1584" y="2487"/>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8" name="Line 52">
                  <a:extLst>
                    <a:ext uri="{FF2B5EF4-FFF2-40B4-BE49-F238E27FC236}">
                      <a16:creationId xmlns:a16="http://schemas.microsoft.com/office/drawing/2014/main" id="{E457A8F9-8EF5-5D47-A982-38BB6EAC2315}"/>
                    </a:ext>
                  </a:extLst>
                </p:cNvPr>
                <p:cNvSpPr>
                  <a:spLocks noChangeShapeType="1"/>
                </p:cNvSpPr>
                <p:nvPr/>
              </p:nvSpPr>
              <p:spPr bwMode="auto">
                <a:xfrm flipV="1">
                  <a:off x="1651" y="2463"/>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9" name="Line 53">
                  <a:extLst>
                    <a:ext uri="{FF2B5EF4-FFF2-40B4-BE49-F238E27FC236}">
                      <a16:creationId xmlns:a16="http://schemas.microsoft.com/office/drawing/2014/main" id="{FFAA72EA-5828-BA47-9131-426476456987}"/>
                    </a:ext>
                  </a:extLst>
                </p:cNvPr>
                <p:cNvSpPr>
                  <a:spLocks noChangeShapeType="1"/>
                </p:cNvSpPr>
                <p:nvPr/>
              </p:nvSpPr>
              <p:spPr bwMode="auto">
                <a:xfrm flipV="1">
                  <a:off x="1718" y="243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0" name="Line 54">
                  <a:extLst>
                    <a:ext uri="{FF2B5EF4-FFF2-40B4-BE49-F238E27FC236}">
                      <a16:creationId xmlns:a16="http://schemas.microsoft.com/office/drawing/2014/main" id="{99C5C48F-7F08-A04B-BB26-1936ABB63763}"/>
                    </a:ext>
                  </a:extLst>
                </p:cNvPr>
                <p:cNvSpPr>
                  <a:spLocks noChangeShapeType="1"/>
                </p:cNvSpPr>
                <p:nvPr/>
              </p:nvSpPr>
              <p:spPr bwMode="auto">
                <a:xfrm flipV="1">
                  <a:off x="1785" y="2414"/>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1" name="Line 55">
                  <a:extLst>
                    <a:ext uri="{FF2B5EF4-FFF2-40B4-BE49-F238E27FC236}">
                      <a16:creationId xmlns:a16="http://schemas.microsoft.com/office/drawing/2014/main" id="{1121A60C-E2F7-0D49-BB5C-653F33B021C8}"/>
                    </a:ext>
                  </a:extLst>
                </p:cNvPr>
                <p:cNvSpPr>
                  <a:spLocks noChangeShapeType="1"/>
                </p:cNvSpPr>
                <p:nvPr/>
              </p:nvSpPr>
              <p:spPr bwMode="auto">
                <a:xfrm flipV="1">
                  <a:off x="1852" y="2390"/>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2" name="Line 56">
                  <a:extLst>
                    <a:ext uri="{FF2B5EF4-FFF2-40B4-BE49-F238E27FC236}">
                      <a16:creationId xmlns:a16="http://schemas.microsoft.com/office/drawing/2014/main" id="{9A9215A3-A2A1-8942-83A7-951C44ADD556}"/>
                    </a:ext>
                  </a:extLst>
                </p:cNvPr>
                <p:cNvSpPr>
                  <a:spLocks noChangeShapeType="1"/>
                </p:cNvSpPr>
                <p:nvPr/>
              </p:nvSpPr>
              <p:spPr bwMode="auto">
                <a:xfrm flipV="1">
                  <a:off x="1919" y="236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3" name="Line 57">
                  <a:extLst>
                    <a:ext uri="{FF2B5EF4-FFF2-40B4-BE49-F238E27FC236}">
                      <a16:creationId xmlns:a16="http://schemas.microsoft.com/office/drawing/2014/main" id="{6B8B847B-333A-C248-810D-643204E2B701}"/>
                    </a:ext>
                  </a:extLst>
                </p:cNvPr>
                <p:cNvSpPr>
                  <a:spLocks noChangeShapeType="1"/>
                </p:cNvSpPr>
                <p:nvPr/>
              </p:nvSpPr>
              <p:spPr bwMode="auto">
                <a:xfrm flipV="1">
                  <a:off x="1986" y="2341"/>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4" name="Line 58">
                  <a:extLst>
                    <a:ext uri="{FF2B5EF4-FFF2-40B4-BE49-F238E27FC236}">
                      <a16:creationId xmlns:a16="http://schemas.microsoft.com/office/drawing/2014/main" id="{EFEFC034-6829-704C-A890-30FA9F28DBA6}"/>
                    </a:ext>
                  </a:extLst>
                </p:cNvPr>
                <p:cNvSpPr>
                  <a:spLocks noChangeShapeType="1"/>
                </p:cNvSpPr>
                <p:nvPr/>
              </p:nvSpPr>
              <p:spPr bwMode="auto">
                <a:xfrm flipV="1">
                  <a:off x="2053" y="2317"/>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5" name="Line 59">
                  <a:extLst>
                    <a:ext uri="{FF2B5EF4-FFF2-40B4-BE49-F238E27FC236}">
                      <a16:creationId xmlns:a16="http://schemas.microsoft.com/office/drawing/2014/main" id="{B098D1B4-5336-4348-96A1-FE32A1BE1ABD}"/>
                    </a:ext>
                  </a:extLst>
                </p:cNvPr>
                <p:cNvSpPr>
                  <a:spLocks noChangeShapeType="1"/>
                </p:cNvSpPr>
                <p:nvPr/>
              </p:nvSpPr>
              <p:spPr bwMode="auto">
                <a:xfrm flipV="1">
                  <a:off x="2120" y="2293"/>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6" name="Line 60">
                  <a:extLst>
                    <a:ext uri="{FF2B5EF4-FFF2-40B4-BE49-F238E27FC236}">
                      <a16:creationId xmlns:a16="http://schemas.microsoft.com/office/drawing/2014/main" id="{7708FBA8-9EB7-E348-A0B5-7D891D2EC2D6}"/>
                    </a:ext>
                  </a:extLst>
                </p:cNvPr>
                <p:cNvSpPr>
                  <a:spLocks noChangeShapeType="1"/>
                </p:cNvSpPr>
                <p:nvPr/>
              </p:nvSpPr>
              <p:spPr bwMode="auto">
                <a:xfrm flipV="1">
                  <a:off x="2187" y="2268"/>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7" name="Line 61">
                  <a:extLst>
                    <a:ext uri="{FF2B5EF4-FFF2-40B4-BE49-F238E27FC236}">
                      <a16:creationId xmlns:a16="http://schemas.microsoft.com/office/drawing/2014/main" id="{546C22BF-FAE4-2A4F-9ECD-2AD3EFAD313B}"/>
                    </a:ext>
                  </a:extLst>
                </p:cNvPr>
                <p:cNvSpPr>
                  <a:spLocks noChangeShapeType="1"/>
                </p:cNvSpPr>
                <p:nvPr/>
              </p:nvSpPr>
              <p:spPr bwMode="auto">
                <a:xfrm flipV="1">
                  <a:off x="2254" y="2244"/>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8" name="Line 62">
                  <a:extLst>
                    <a:ext uri="{FF2B5EF4-FFF2-40B4-BE49-F238E27FC236}">
                      <a16:creationId xmlns:a16="http://schemas.microsoft.com/office/drawing/2014/main" id="{83ECF78A-7435-DF43-AD4D-D4EDAC751D09}"/>
                    </a:ext>
                  </a:extLst>
                </p:cNvPr>
                <p:cNvSpPr>
                  <a:spLocks noChangeShapeType="1"/>
                </p:cNvSpPr>
                <p:nvPr/>
              </p:nvSpPr>
              <p:spPr bwMode="auto">
                <a:xfrm flipV="1">
                  <a:off x="2321" y="2220"/>
                  <a:ext cx="38"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9" name="Line 63">
                  <a:extLst>
                    <a:ext uri="{FF2B5EF4-FFF2-40B4-BE49-F238E27FC236}">
                      <a16:creationId xmlns:a16="http://schemas.microsoft.com/office/drawing/2014/main" id="{35BE1015-903D-4747-A22D-E280F9D27E2D}"/>
                    </a:ext>
                  </a:extLst>
                </p:cNvPr>
                <p:cNvSpPr>
                  <a:spLocks noChangeShapeType="1"/>
                </p:cNvSpPr>
                <p:nvPr/>
              </p:nvSpPr>
              <p:spPr bwMode="auto">
                <a:xfrm flipV="1">
                  <a:off x="2388" y="219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0" name="Line 64">
                  <a:extLst>
                    <a:ext uri="{FF2B5EF4-FFF2-40B4-BE49-F238E27FC236}">
                      <a16:creationId xmlns:a16="http://schemas.microsoft.com/office/drawing/2014/main" id="{3159F7AD-B051-9B4B-A7DF-E059CE67E5D3}"/>
                    </a:ext>
                  </a:extLst>
                </p:cNvPr>
                <p:cNvSpPr>
                  <a:spLocks noChangeShapeType="1"/>
                </p:cNvSpPr>
                <p:nvPr/>
              </p:nvSpPr>
              <p:spPr bwMode="auto">
                <a:xfrm flipV="1">
                  <a:off x="2456" y="2171"/>
                  <a:ext cx="37" cy="13"/>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1" name="Line 65">
                  <a:extLst>
                    <a:ext uri="{FF2B5EF4-FFF2-40B4-BE49-F238E27FC236}">
                      <a16:creationId xmlns:a16="http://schemas.microsoft.com/office/drawing/2014/main" id="{D83C4A38-375F-F144-9CF5-E4E2F865134F}"/>
                    </a:ext>
                  </a:extLst>
                </p:cNvPr>
                <p:cNvSpPr>
                  <a:spLocks noChangeShapeType="1"/>
                </p:cNvSpPr>
                <p:nvPr/>
              </p:nvSpPr>
              <p:spPr bwMode="auto">
                <a:xfrm flipV="1">
                  <a:off x="2523" y="2146"/>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2" name="Line 66">
                  <a:extLst>
                    <a:ext uri="{FF2B5EF4-FFF2-40B4-BE49-F238E27FC236}">
                      <a16:creationId xmlns:a16="http://schemas.microsoft.com/office/drawing/2014/main" id="{4670EDD9-55A4-FB45-A4A5-CA4FA7481BB3}"/>
                    </a:ext>
                  </a:extLst>
                </p:cNvPr>
                <p:cNvSpPr>
                  <a:spLocks noChangeShapeType="1"/>
                </p:cNvSpPr>
                <p:nvPr/>
              </p:nvSpPr>
              <p:spPr bwMode="auto">
                <a:xfrm flipV="1">
                  <a:off x="2590" y="2122"/>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3" name="Line 67">
                  <a:extLst>
                    <a:ext uri="{FF2B5EF4-FFF2-40B4-BE49-F238E27FC236}">
                      <a16:creationId xmlns:a16="http://schemas.microsoft.com/office/drawing/2014/main" id="{D31BA457-1034-E748-B1D1-53F2A51D22C9}"/>
                    </a:ext>
                  </a:extLst>
                </p:cNvPr>
                <p:cNvSpPr>
                  <a:spLocks noChangeShapeType="1"/>
                </p:cNvSpPr>
                <p:nvPr/>
              </p:nvSpPr>
              <p:spPr bwMode="auto">
                <a:xfrm flipV="1">
                  <a:off x="2657" y="2098"/>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4" name="Line 68">
                  <a:extLst>
                    <a:ext uri="{FF2B5EF4-FFF2-40B4-BE49-F238E27FC236}">
                      <a16:creationId xmlns:a16="http://schemas.microsoft.com/office/drawing/2014/main" id="{D4F5F97D-DECF-E045-9F17-4EDD6D47DE3C}"/>
                    </a:ext>
                  </a:extLst>
                </p:cNvPr>
                <p:cNvSpPr>
                  <a:spLocks noChangeShapeType="1"/>
                </p:cNvSpPr>
                <p:nvPr/>
              </p:nvSpPr>
              <p:spPr bwMode="auto">
                <a:xfrm flipV="1">
                  <a:off x="2724" y="2073"/>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5" name="Line 69">
                  <a:extLst>
                    <a:ext uri="{FF2B5EF4-FFF2-40B4-BE49-F238E27FC236}">
                      <a16:creationId xmlns:a16="http://schemas.microsoft.com/office/drawing/2014/main" id="{EF0D3132-17C4-004D-9051-BB25EF350698}"/>
                    </a:ext>
                  </a:extLst>
                </p:cNvPr>
                <p:cNvSpPr>
                  <a:spLocks noChangeShapeType="1"/>
                </p:cNvSpPr>
                <p:nvPr/>
              </p:nvSpPr>
              <p:spPr bwMode="auto">
                <a:xfrm flipV="1">
                  <a:off x="2791" y="2049"/>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6" name="Line 70">
                  <a:extLst>
                    <a:ext uri="{FF2B5EF4-FFF2-40B4-BE49-F238E27FC236}">
                      <a16:creationId xmlns:a16="http://schemas.microsoft.com/office/drawing/2014/main" id="{47AAA3A4-18A5-6940-A8F0-4740FDB1BF34}"/>
                    </a:ext>
                  </a:extLst>
                </p:cNvPr>
                <p:cNvSpPr>
                  <a:spLocks noChangeShapeType="1"/>
                </p:cNvSpPr>
                <p:nvPr/>
              </p:nvSpPr>
              <p:spPr bwMode="auto">
                <a:xfrm flipV="1">
                  <a:off x="2858" y="2024"/>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7" name="Line 71">
                  <a:extLst>
                    <a:ext uri="{FF2B5EF4-FFF2-40B4-BE49-F238E27FC236}">
                      <a16:creationId xmlns:a16="http://schemas.microsoft.com/office/drawing/2014/main" id="{E5735657-8F72-5B44-AEA7-7B3805C820DB}"/>
                    </a:ext>
                  </a:extLst>
                </p:cNvPr>
                <p:cNvSpPr>
                  <a:spLocks noChangeShapeType="1"/>
                </p:cNvSpPr>
                <p:nvPr/>
              </p:nvSpPr>
              <p:spPr bwMode="auto">
                <a:xfrm flipV="1">
                  <a:off x="2925" y="2000"/>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8" name="Line 72">
                  <a:extLst>
                    <a:ext uri="{FF2B5EF4-FFF2-40B4-BE49-F238E27FC236}">
                      <a16:creationId xmlns:a16="http://schemas.microsoft.com/office/drawing/2014/main" id="{102E8739-9856-B944-8A7B-3AB47604E6C3}"/>
                    </a:ext>
                  </a:extLst>
                </p:cNvPr>
                <p:cNvSpPr>
                  <a:spLocks noChangeShapeType="1"/>
                </p:cNvSpPr>
                <p:nvPr/>
              </p:nvSpPr>
              <p:spPr bwMode="auto">
                <a:xfrm flipV="1">
                  <a:off x="2992" y="1976"/>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9" name="Line 73">
                  <a:extLst>
                    <a:ext uri="{FF2B5EF4-FFF2-40B4-BE49-F238E27FC236}">
                      <a16:creationId xmlns:a16="http://schemas.microsoft.com/office/drawing/2014/main" id="{7DE02968-2E96-CE4A-A243-750E8D790E81}"/>
                    </a:ext>
                  </a:extLst>
                </p:cNvPr>
                <p:cNvSpPr>
                  <a:spLocks noChangeShapeType="1"/>
                </p:cNvSpPr>
                <p:nvPr/>
              </p:nvSpPr>
              <p:spPr bwMode="auto">
                <a:xfrm flipV="1">
                  <a:off x="3059" y="1951"/>
                  <a:ext cx="37" cy="14"/>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383" name="Group 74">
                <a:extLst>
                  <a:ext uri="{FF2B5EF4-FFF2-40B4-BE49-F238E27FC236}">
                    <a16:creationId xmlns:a16="http://schemas.microsoft.com/office/drawing/2014/main" id="{36F13797-03C7-704C-AAE9-70084E06BD61}"/>
                  </a:ext>
                </a:extLst>
              </p:cNvPr>
              <p:cNvGrpSpPr>
                <a:grpSpLocks/>
              </p:cNvGrpSpPr>
              <p:nvPr/>
            </p:nvGrpSpPr>
            <p:grpSpPr bwMode="auto">
              <a:xfrm>
                <a:off x="1248" y="1807"/>
                <a:ext cx="1780" cy="986"/>
                <a:chOff x="1248" y="1807"/>
                <a:chExt cx="1780" cy="986"/>
              </a:xfrm>
            </p:grpSpPr>
            <p:sp>
              <p:nvSpPr>
                <p:cNvPr id="384" name="Line 75">
                  <a:extLst>
                    <a:ext uri="{FF2B5EF4-FFF2-40B4-BE49-F238E27FC236}">
                      <a16:creationId xmlns:a16="http://schemas.microsoft.com/office/drawing/2014/main" id="{DF86DDC6-A9B7-C94D-BEDE-487BC59A484B}"/>
                    </a:ext>
                  </a:extLst>
                </p:cNvPr>
                <p:cNvSpPr>
                  <a:spLocks noChangeShapeType="1"/>
                </p:cNvSpPr>
                <p:nvPr/>
              </p:nvSpPr>
              <p:spPr bwMode="auto">
                <a:xfrm flipV="1">
                  <a:off x="1248" y="277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5" name="Line 76">
                  <a:extLst>
                    <a:ext uri="{FF2B5EF4-FFF2-40B4-BE49-F238E27FC236}">
                      <a16:creationId xmlns:a16="http://schemas.microsoft.com/office/drawing/2014/main" id="{D62181C7-2B79-AF47-A6D8-5A23610D5FB1}"/>
                    </a:ext>
                  </a:extLst>
                </p:cNvPr>
                <p:cNvSpPr>
                  <a:spLocks noChangeShapeType="1"/>
                </p:cNvSpPr>
                <p:nvPr/>
              </p:nvSpPr>
              <p:spPr bwMode="auto">
                <a:xfrm flipV="1">
                  <a:off x="1315" y="273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6" name="Line 77">
                  <a:extLst>
                    <a:ext uri="{FF2B5EF4-FFF2-40B4-BE49-F238E27FC236}">
                      <a16:creationId xmlns:a16="http://schemas.microsoft.com/office/drawing/2014/main" id="{B7760E48-BF79-254E-8918-3A42677F2618}"/>
                    </a:ext>
                  </a:extLst>
                </p:cNvPr>
                <p:cNvSpPr>
                  <a:spLocks noChangeShapeType="1"/>
                </p:cNvSpPr>
                <p:nvPr/>
              </p:nvSpPr>
              <p:spPr bwMode="auto">
                <a:xfrm flipV="1">
                  <a:off x="1382" y="269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7" name="Line 78">
                  <a:extLst>
                    <a:ext uri="{FF2B5EF4-FFF2-40B4-BE49-F238E27FC236}">
                      <a16:creationId xmlns:a16="http://schemas.microsoft.com/office/drawing/2014/main" id="{0A3F4785-43EB-6143-B389-5D88A9506168}"/>
                    </a:ext>
                  </a:extLst>
                </p:cNvPr>
                <p:cNvSpPr>
                  <a:spLocks noChangeShapeType="1"/>
                </p:cNvSpPr>
                <p:nvPr/>
              </p:nvSpPr>
              <p:spPr bwMode="auto">
                <a:xfrm flipV="1">
                  <a:off x="1449" y="266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8" name="Line 79">
                  <a:extLst>
                    <a:ext uri="{FF2B5EF4-FFF2-40B4-BE49-F238E27FC236}">
                      <a16:creationId xmlns:a16="http://schemas.microsoft.com/office/drawing/2014/main" id="{44C930ED-40D5-CC4D-B6F2-034078330E9C}"/>
                    </a:ext>
                  </a:extLst>
                </p:cNvPr>
                <p:cNvSpPr>
                  <a:spLocks noChangeShapeType="1"/>
                </p:cNvSpPr>
                <p:nvPr/>
              </p:nvSpPr>
              <p:spPr bwMode="auto">
                <a:xfrm flipV="1">
                  <a:off x="1516" y="2623"/>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9" name="Line 80">
                  <a:extLst>
                    <a:ext uri="{FF2B5EF4-FFF2-40B4-BE49-F238E27FC236}">
                      <a16:creationId xmlns:a16="http://schemas.microsoft.com/office/drawing/2014/main" id="{57F18888-73D6-874E-82B3-A703B9B1F9A9}"/>
                    </a:ext>
                  </a:extLst>
                </p:cNvPr>
                <p:cNvSpPr>
                  <a:spLocks noChangeShapeType="1"/>
                </p:cNvSpPr>
                <p:nvPr/>
              </p:nvSpPr>
              <p:spPr bwMode="auto">
                <a:xfrm flipV="1">
                  <a:off x="1583" y="2586"/>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0" name="Line 81">
                  <a:extLst>
                    <a:ext uri="{FF2B5EF4-FFF2-40B4-BE49-F238E27FC236}">
                      <a16:creationId xmlns:a16="http://schemas.microsoft.com/office/drawing/2014/main" id="{687F4E47-ABF2-D841-ADF3-10FDD16D7419}"/>
                    </a:ext>
                  </a:extLst>
                </p:cNvPr>
                <p:cNvSpPr>
                  <a:spLocks noChangeShapeType="1"/>
                </p:cNvSpPr>
                <p:nvPr/>
              </p:nvSpPr>
              <p:spPr bwMode="auto">
                <a:xfrm flipV="1">
                  <a:off x="1650" y="2549"/>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1" name="Line 82">
                  <a:extLst>
                    <a:ext uri="{FF2B5EF4-FFF2-40B4-BE49-F238E27FC236}">
                      <a16:creationId xmlns:a16="http://schemas.microsoft.com/office/drawing/2014/main" id="{9AA9B345-731A-0143-8009-B54CFB17BF1A}"/>
                    </a:ext>
                  </a:extLst>
                </p:cNvPr>
                <p:cNvSpPr>
                  <a:spLocks noChangeShapeType="1"/>
                </p:cNvSpPr>
                <p:nvPr/>
              </p:nvSpPr>
              <p:spPr bwMode="auto">
                <a:xfrm flipV="1">
                  <a:off x="1717" y="251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2" name="Line 83">
                  <a:extLst>
                    <a:ext uri="{FF2B5EF4-FFF2-40B4-BE49-F238E27FC236}">
                      <a16:creationId xmlns:a16="http://schemas.microsoft.com/office/drawing/2014/main" id="{A5561BF1-DA82-2F42-8DD3-9E6B5DC3A519}"/>
                    </a:ext>
                  </a:extLst>
                </p:cNvPr>
                <p:cNvSpPr>
                  <a:spLocks noChangeShapeType="1"/>
                </p:cNvSpPr>
                <p:nvPr/>
              </p:nvSpPr>
              <p:spPr bwMode="auto">
                <a:xfrm flipV="1">
                  <a:off x="1784" y="247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3" name="Line 84">
                  <a:extLst>
                    <a:ext uri="{FF2B5EF4-FFF2-40B4-BE49-F238E27FC236}">
                      <a16:creationId xmlns:a16="http://schemas.microsoft.com/office/drawing/2014/main" id="{CEB8CA11-2A61-0145-B131-9D2D427DDF67}"/>
                    </a:ext>
                  </a:extLst>
                </p:cNvPr>
                <p:cNvSpPr>
                  <a:spLocks noChangeShapeType="1"/>
                </p:cNvSpPr>
                <p:nvPr/>
              </p:nvSpPr>
              <p:spPr bwMode="auto">
                <a:xfrm flipV="1">
                  <a:off x="1851" y="243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4" name="Line 85">
                  <a:extLst>
                    <a:ext uri="{FF2B5EF4-FFF2-40B4-BE49-F238E27FC236}">
                      <a16:creationId xmlns:a16="http://schemas.microsoft.com/office/drawing/2014/main" id="{0622A5BE-1FF8-6A48-B8B5-256757B87522}"/>
                    </a:ext>
                  </a:extLst>
                </p:cNvPr>
                <p:cNvSpPr>
                  <a:spLocks noChangeShapeType="1"/>
                </p:cNvSpPr>
                <p:nvPr/>
              </p:nvSpPr>
              <p:spPr bwMode="auto">
                <a:xfrm flipV="1">
                  <a:off x="1918" y="240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5" name="Line 86">
                  <a:extLst>
                    <a:ext uri="{FF2B5EF4-FFF2-40B4-BE49-F238E27FC236}">
                      <a16:creationId xmlns:a16="http://schemas.microsoft.com/office/drawing/2014/main" id="{CF221ECC-9B5F-A34A-B473-2F13CF4EE351}"/>
                    </a:ext>
                  </a:extLst>
                </p:cNvPr>
                <p:cNvSpPr>
                  <a:spLocks noChangeShapeType="1"/>
                </p:cNvSpPr>
                <p:nvPr/>
              </p:nvSpPr>
              <p:spPr bwMode="auto">
                <a:xfrm flipV="1">
                  <a:off x="1985" y="2364"/>
                  <a:ext cx="38" cy="20"/>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6" name="Line 87">
                  <a:extLst>
                    <a:ext uri="{FF2B5EF4-FFF2-40B4-BE49-F238E27FC236}">
                      <a16:creationId xmlns:a16="http://schemas.microsoft.com/office/drawing/2014/main" id="{CE5D629B-ADBF-E048-859A-FC82B3D46C66}"/>
                    </a:ext>
                  </a:extLst>
                </p:cNvPr>
                <p:cNvSpPr>
                  <a:spLocks noChangeShapeType="1"/>
                </p:cNvSpPr>
                <p:nvPr/>
              </p:nvSpPr>
              <p:spPr bwMode="auto">
                <a:xfrm flipV="1">
                  <a:off x="2052" y="2327"/>
                  <a:ext cx="38" cy="20"/>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7" name="Line 88">
                  <a:extLst>
                    <a:ext uri="{FF2B5EF4-FFF2-40B4-BE49-F238E27FC236}">
                      <a16:creationId xmlns:a16="http://schemas.microsoft.com/office/drawing/2014/main" id="{6B08B646-D080-334A-9ADD-536BBEC4C0F2}"/>
                    </a:ext>
                  </a:extLst>
                </p:cNvPr>
                <p:cNvSpPr>
                  <a:spLocks noChangeShapeType="1"/>
                </p:cNvSpPr>
                <p:nvPr/>
              </p:nvSpPr>
              <p:spPr bwMode="auto">
                <a:xfrm flipV="1">
                  <a:off x="2119" y="2290"/>
                  <a:ext cx="38" cy="20"/>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8" name="Line 89">
                  <a:extLst>
                    <a:ext uri="{FF2B5EF4-FFF2-40B4-BE49-F238E27FC236}">
                      <a16:creationId xmlns:a16="http://schemas.microsoft.com/office/drawing/2014/main" id="{228DC24C-30F1-B141-B4A9-B5F7E1D8A9E1}"/>
                    </a:ext>
                  </a:extLst>
                </p:cNvPr>
                <p:cNvSpPr>
                  <a:spLocks noChangeShapeType="1"/>
                </p:cNvSpPr>
                <p:nvPr/>
              </p:nvSpPr>
              <p:spPr bwMode="auto">
                <a:xfrm flipV="1">
                  <a:off x="2186" y="225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9" name="Line 90">
                  <a:extLst>
                    <a:ext uri="{FF2B5EF4-FFF2-40B4-BE49-F238E27FC236}">
                      <a16:creationId xmlns:a16="http://schemas.microsoft.com/office/drawing/2014/main" id="{E5FA159C-6267-9446-BF16-75D89F365F18}"/>
                    </a:ext>
                  </a:extLst>
                </p:cNvPr>
                <p:cNvSpPr>
                  <a:spLocks noChangeShapeType="1"/>
                </p:cNvSpPr>
                <p:nvPr/>
              </p:nvSpPr>
              <p:spPr bwMode="auto">
                <a:xfrm flipV="1">
                  <a:off x="2253" y="221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0" name="Line 91">
                  <a:extLst>
                    <a:ext uri="{FF2B5EF4-FFF2-40B4-BE49-F238E27FC236}">
                      <a16:creationId xmlns:a16="http://schemas.microsoft.com/office/drawing/2014/main" id="{D6853159-C8DB-1946-8533-A8A4ABCC0415}"/>
                    </a:ext>
                  </a:extLst>
                </p:cNvPr>
                <p:cNvSpPr>
                  <a:spLocks noChangeShapeType="1"/>
                </p:cNvSpPr>
                <p:nvPr/>
              </p:nvSpPr>
              <p:spPr bwMode="auto">
                <a:xfrm flipV="1">
                  <a:off x="2320" y="217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1" name="Line 92">
                  <a:extLst>
                    <a:ext uri="{FF2B5EF4-FFF2-40B4-BE49-F238E27FC236}">
                      <a16:creationId xmlns:a16="http://schemas.microsoft.com/office/drawing/2014/main" id="{491AE36A-8DCB-5F49-9C50-DE2FBC8FCD0E}"/>
                    </a:ext>
                  </a:extLst>
                </p:cNvPr>
                <p:cNvSpPr>
                  <a:spLocks noChangeShapeType="1"/>
                </p:cNvSpPr>
                <p:nvPr/>
              </p:nvSpPr>
              <p:spPr bwMode="auto">
                <a:xfrm flipV="1">
                  <a:off x="2387" y="214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2" name="Line 93">
                  <a:extLst>
                    <a:ext uri="{FF2B5EF4-FFF2-40B4-BE49-F238E27FC236}">
                      <a16:creationId xmlns:a16="http://schemas.microsoft.com/office/drawing/2014/main" id="{1130389B-CC77-C947-BF20-5C7A6562DF2A}"/>
                    </a:ext>
                  </a:extLst>
                </p:cNvPr>
                <p:cNvSpPr>
                  <a:spLocks noChangeShapeType="1"/>
                </p:cNvSpPr>
                <p:nvPr/>
              </p:nvSpPr>
              <p:spPr bwMode="auto">
                <a:xfrm flipV="1">
                  <a:off x="2454" y="2104"/>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3" name="Line 94">
                  <a:extLst>
                    <a:ext uri="{FF2B5EF4-FFF2-40B4-BE49-F238E27FC236}">
                      <a16:creationId xmlns:a16="http://schemas.microsoft.com/office/drawing/2014/main" id="{E84635F7-0A3F-834E-A72E-A42CBF1453FB}"/>
                    </a:ext>
                  </a:extLst>
                </p:cNvPr>
                <p:cNvSpPr>
                  <a:spLocks noChangeShapeType="1"/>
                </p:cNvSpPr>
                <p:nvPr/>
              </p:nvSpPr>
              <p:spPr bwMode="auto">
                <a:xfrm flipV="1">
                  <a:off x="2521" y="2067"/>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4" name="Line 95">
                  <a:extLst>
                    <a:ext uri="{FF2B5EF4-FFF2-40B4-BE49-F238E27FC236}">
                      <a16:creationId xmlns:a16="http://schemas.microsoft.com/office/drawing/2014/main" id="{1D0BFDFC-F2F3-4242-82F3-3BB96A20ABD9}"/>
                    </a:ext>
                  </a:extLst>
                </p:cNvPr>
                <p:cNvSpPr>
                  <a:spLocks noChangeShapeType="1"/>
                </p:cNvSpPr>
                <p:nvPr/>
              </p:nvSpPr>
              <p:spPr bwMode="auto">
                <a:xfrm flipV="1">
                  <a:off x="2588" y="2030"/>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5" name="Line 96">
                  <a:extLst>
                    <a:ext uri="{FF2B5EF4-FFF2-40B4-BE49-F238E27FC236}">
                      <a16:creationId xmlns:a16="http://schemas.microsoft.com/office/drawing/2014/main" id="{0323A2C4-A543-A346-ABFD-40878AB15D38}"/>
                    </a:ext>
                  </a:extLst>
                </p:cNvPr>
                <p:cNvSpPr>
                  <a:spLocks noChangeShapeType="1"/>
                </p:cNvSpPr>
                <p:nvPr/>
              </p:nvSpPr>
              <p:spPr bwMode="auto">
                <a:xfrm flipV="1">
                  <a:off x="2655" y="1993"/>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6" name="Line 97">
                  <a:extLst>
                    <a:ext uri="{FF2B5EF4-FFF2-40B4-BE49-F238E27FC236}">
                      <a16:creationId xmlns:a16="http://schemas.microsoft.com/office/drawing/2014/main" id="{F75A8680-E18C-774C-A227-74957B53C2F8}"/>
                    </a:ext>
                  </a:extLst>
                </p:cNvPr>
                <p:cNvSpPr>
                  <a:spLocks noChangeShapeType="1"/>
                </p:cNvSpPr>
                <p:nvPr/>
              </p:nvSpPr>
              <p:spPr bwMode="auto">
                <a:xfrm flipV="1">
                  <a:off x="2722" y="195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7" name="Line 98">
                  <a:extLst>
                    <a:ext uri="{FF2B5EF4-FFF2-40B4-BE49-F238E27FC236}">
                      <a16:creationId xmlns:a16="http://schemas.microsoft.com/office/drawing/2014/main" id="{CF6DB27E-F570-2C47-8C71-3200A2BDF9C0}"/>
                    </a:ext>
                  </a:extLst>
                </p:cNvPr>
                <p:cNvSpPr>
                  <a:spLocks noChangeShapeType="1"/>
                </p:cNvSpPr>
                <p:nvPr/>
              </p:nvSpPr>
              <p:spPr bwMode="auto">
                <a:xfrm flipV="1">
                  <a:off x="2789" y="191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8" name="Line 99">
                  <a:extLst>
                    <a:ext uri="{FF2B5EF4-FFF2-40B4-BE49-F238E27FC236}">
                      <a16:creationId xmlns:a16="http://schemas.microsoft.com/office/drawing/2014/main" id="{BF60414F-1BAB-444D-9C19-58185D933FE8}"/>
                    </a:ext>
                  </a:extLst>
                </p:cNvPr>
                <p:cNvSpPr>
                  <a:spLocks noChangeShapeType="1"/>
                </p:cNvSpPr>
                <p:nvPr/>
              </p:nvSpPr>
              <p:spPr bwMode="auto">
                <a:xfrm flipV="1">
                  <a:off x="2856" y="1881"/>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9" name="Line 100">
                  <a:extLst>
                    <a:ext uri="{FF2B5EF4-FFF2-40B4-BE49-F238E27FC236}">
                      <a16:creationId xmlns:a16="http://schemas.microsoft.com/office/drawing/2014/main" id="{9BF6DF03-6659-7D4D-BECC-8A435619A0B5}"/>
                    </a:ext>
                  </a:extLst>
                </p:cNvPr>
                <p:cNvSpPr>
                  <a:spLocks noChangeShapeType="1"/>
                </p:cNvSpPr>
                <p:nvPr/>
              </p:nvSpPr>
              <p:spPr bwMode="auto">
                <a:xfrm flipV="1">
                  <a:off x="2923" y="1844"/>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0" name="Line 101">
                  <a:extLst>
                    <a:ext uri="{FF2B5EF4-FFF2-40B4-BE49-F238E27FC236}">
                      <a16:creationId xmlns:a16="http://schemas.microsoft.com/office/drawing/2014/main" id="{3816EB9D-6304-7548-8BCC-0594E245FDEC}"/>
                    </a:ext>
                  </a:extLst>
                </p:cNvPr>
                <p:cNvSpPr>
                  <a:spLocks noChangeShapeType="1"/>
                </p:cNvSpPr>
                <p:nvPr/>
              </p:nvSpPr>
              <p:spPr bwMode="auto">
                <a:xfrm flipV="1">
                  <a:off x="2991" y="1807"/>
                  <a:ext cx="37" cy="21"/>
                </a:xfrm>
                <a:prstGeom prst="line">
                  <a:avLst/>
                </a:prstGeom>
                <a:noFill/>
                <a:ln w="1588">
                  <a:solidFill>
                    <a:srgbClr val="000000"/>
                  </a:solidFill>
                  <a:round/>
                  <a:headEnd/>
                  <a:tailEnd/>
                </a:ln>
              </p:spPr>
              <p:txBody>
                <a:bodyPr/>
                <a:lstStyle/>
                <a:p>
                  <a:endParaRPr lang="en-US">
                    <a:latin typeface="Calibri"/>
                    <a:cs typeface="Calibri"/>
                  </a:endParaRPr>
                </a:p>
              </p:txBody>
            </p:sp>
          </p:grpSp>
        </p:grpSp>
        <p:grpSp>
          <p:nvGrpSpPr>
            <p:cNvPr id="15" name="Group 102">
              <a:extLst>
                <a:ext uri="{FF2B5EF4-FFF2-40B4-BE49-F238E27FC236}">
                  <a16:creationId xmlns:a16="http://schemas.microsoft.com/office/drawing/2014/main" id="{4B21A788-A53F-B348-BA9A-680836DDB2CD}"/>
                </a:ext>
              </a:extLst>
            </p:cNvPr>
            <p:cNvGrpSpPr>
              <a:grpSpLocks/>
            </p:cNvGrpSpPr>
            <p:nvPr/>
          </p:nvGrpSpPr>
          <p:grpSpPr bwMode="auto">
            <a:xfrm>
              <a:off x="1470" y="1558"/>
              <a:ext cx="1315" cy="1509"/>
              <a:chOff x="1470" y="1558"/>
              <a:chExt cx="1315" cy="1509"/>
            </a:xfrm>
          </p:grpSpPr>
          <p:sp>
            <p:nvSpPr>
              <p:cNvPr id="357" name="Line 103">
                <a:extLst>
                  <a:ext uri="{FF2B5EF4-FFF2-40B4-BE49-F238E27FC236}">
                    <a16:creationId xmlns:a16="http://schemas.microsoft.com/office/drawing/2014/main" id="{47D3C3CA-9F4B-DB48-8797-7686F24A08DC}"/>
                  </a:ext>
                </a:extLst>
              </p:cNvPr>
              <p:cNvSpPr>
                <a:spLocks noChangeShapeType="1"/>
              </p:cNvSpPr>
              <p:nvPr/>
            </p:nvSpPr>
            <p:spPr bwMode="auto">
              <a:xfrm flipV="1">
                <a:off x="1470" y="3029"/>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8" name="Line 104">
                <a:extLst>
                  <a:ext uri="{FF2B5EF4-FFF2-40B4-BE49-F238E27FC236}">
                    <a16:creationId xmlns:a16="http://schemas.microsoft.com/office/drawing/2014/main" id="{441D0F94-49D4-114B-9D3B-9D3EF25932A9}"/>
                  </a:ext>
                </a:extLst>
              </p:cNvPr>
              <p:cNvSpPr>
                <a:spLocks noChangeShapeType="1"/>
              </p:cNvSpPr>
              <p:nvPr/>
            </p:nvSpPr>
            <p:spPr bwMode="auto">
              <a:xfrm flipV="1">
                <a:off x="1529" y="2963"/>
                <a:ext cx="3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9" name="Line 105">
                <a:extLst>
                  <a:ext uri="{FF2B5EF4-FFF2-40B4-BE49-F238E27FC236}">
                    <a16:creationId xmlns:a16="http://schemas.microsoft.com/office/drawing/2014/main" id="{2C8E9E2D-A2E5-AF48-ADF0-AC7D066E4A82}"/>
                  </a:ext>
                </a:extLst>
              </p:cNvPr>
              <p:cNvSpPr>
                <a:spLocks noChangeShapeType="1"/>
              </p:cNvSpPr>
              <p:nvPr/>
            </p:nvSpPr>
            <p:spPr bwMode="auto">
              <a:xfrm flipV="1">
                <a:off x="1587" y="2896"/>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0" name="Line 106">
                <a:extLst>
                  <a:ext uri="{FF2B5EF4-FFF2-40B4-BE49-F238E27FC236}">
                    <a16:creationId xmlns:a16="http://schemas.microsoft.com/office/drawing/2014/main" id="{A41C53F2-1038-594E-819A-BEBB67228C64}"/>
                  </a:ext>
                </a:extLst>
              </p:cNvPr>
              <p:cNvSpPr>
                <a:spLocks noChangeShapeType="1"/>
              </p:cNvSpPr>
              <p:nvPr/>
            </p:nvSpPr>
            <p:spPr bwMode="auto">
              <a:xfrm flipV="1">
                <a:off x="1645" y="2829"/>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1" name="Line 107">
                <a:extLst>
                  <a:ext uri="{FF2B5EF4-FFF2-40B4-BE49-F238E27FC236}">
                    <a16:creationId xmlns:a16="http://schemas.microsoft.com/office/drawing/2014/main" id="{F088636D-A119-B044-8399-402FB41AF965}"/>
                  </a:ext>
                </a:extLst>
              </p:cNvPr>
              <p:cNvSpPr>
                <a:spLocks noChangeShapeType="1"/>
              </p:cNvSpPr>
              <p:nvPr/>
            </p:nvSpPr>
            <p:spPr bwMode="auto">
              <a:xfrm flipV="1">
                <a:off x="1703" y="2762"/>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2" name="Line 108">
                <a:extLst>
                  <a:ext uri="{FF2B5EF4-FFF2-40B4-BE49-F238E27FC236}">
                    <a16:creationId xmlns:a16="http://schemas.microsoft.com/office/drawing/2014/main" id="{D80B7BDC-EA61-3841-BE1F-0A5D167D3688}"/>
                  </a:ext>
                </a:extLst>
              </p:cNvPr>
              <p:cNvSpPr>
                <a:spLocks noChangeShapeType="1"/>
              </p:cNvSpPr>
              <p:nvPr/>
            </p:nvSpPr>
            <p:spPr bwMode="auto">
              <a:xfrm flipV="1">
                <a:off x="1762" y="2695"/>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3" name="Line 109">
                <a:extLst>
                  <a:ext uri="{FF2B5EF4-FFF2-40B4-BE49-F238E27FC236}">
                    <a16:creationId xmlns:a16="http://schemas.microsoft.com/office/drawing/2014/main" id="{714E3487-E637-9745-9F6C-8F29162B5039}"/>
                  </a:ext>
                </a:extLst>
              </p:cNvPr>
              <p:cNvSpPr>
                <a:spLocks noChangeShapeType="1"/>
              </p:cNvSpPr>
              <p:nvPr/>
            </p:nvSpPr>
            <p:spPr bwMode="auto">
              <a:xfrm flipV="1">
                <a:off x="1820" y="2628"/>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4" name="Line 110">
                <a:extLst>
                  <a:ext uri="{FF2B5EF4-FFF2-40B4-BE49-F238E27FC236}">
                    <a16:creationId xmlns:a16="http://schemas.microsoft.com/office/drawing/2014/main" id="{1C746189-78DE-E746-B2ED-232528EA9B3B}"/>
                  </a:ext>
                </a:extLst>
              </p:cNvPr>
              <p:cNvSpPr>
                <a:spLocks noChangeShapeType="1"/>
              </p:cNvSpPr>
              <p:nvPr/>
            </p:nvSpPr>
            <p:spPr bwMode="auto">
              <a:xfrm flipV="1">
                <a:off x="1879" y="2561"/>
                <a:ext cx="3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5" name="Line 111">
                <a:extLst>
                  <a:ext uri="{FF2B5EF4-FFF2-40B4-BE49-F238E27FC236}">
                    <a16:creationId xmlns:a16="http://schemas.microsoft.com/office/drawing/2014/main" id="{357B3C7D-8FA3-F843-87CD-90CEBDA31CE3}"/>
                  </a:ext>
                </a:extLst>
              </p:cNvPr>
              <p:cNvSpPr>
                <a:spLocks noChangeShapeType="1"/>
              </p:cNvSpPr>
              <p:nvPr/>
            </p:nvSpPr>
            <p:spPr bwMode="auto">
              <a:xfrm flipV="1">
                <a:off x="1937" y="2494"/>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6" name="Line 112">
                <a:extLst>
                  <a:ext uri="{FF2B5EF4-FFF2-40B4-BE49-F238E27FC236}">
                    <a16:creationId xmlns:a16="http://schemas.microsoft.com/office/drawing/2014/main" id="{19B937F5-6642-534C-818C-6435353A51D9}"/>
                  </a:ext>
                </a:extLst>
              </p:cNvPr>
              <p:cNvSpPr>
                <a:spLocks noChangeShapeType="1"/>
              </p:cNvSpPr>
              <p:nvPr/>
            </p:nvSpPr>
            <p:spPr bwMode="auto">
              <a:xfrm flipV="1">
                <a:off x="1995" y="2427"/>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7" name="Line 113">
                <a:extLst>
                  <a:ext uri="{FF2B5EF4-FFF2-40B4-BE49-F238E27FC236}">
                    <a16:creationId xmlns:a16="http://schemas.microsoft.com/office/drawing/2014/main" id="{A78E037B-1CE3-BF42-9768-051B61D9BA87}"/>
                  </a:ext>
                </a:extLst>
              </p:cNvPr>
              <p:cNvSpPr>
                <a:spLocks noChangeShapeType="1"/>
              </p:cNvSpPr>
              <p:nvPr/>
            </p:nvSpPr>
            <p:spPr bwMode="auto">
              <a:xfrm flipV="1">
                <a:off x="2053" y="2361"/>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8" name="Line 114">
                <a:extLst>
                  <a:ext uri="{FF2B5EF4-FFF2-40B4-BE49-F238E27FC236}">
                    <a16:creationId xmlns:a16="http://schemas.microsoft.com/office/drawing/2014/main" id="{82D4CBC6-7E2D-4B4F-94FF-7924E870F56B}"/>
                  </a:ext>
                </a:extLst>
              </p:cNvPr>
              <p:cNvSpPr>
                <a:spLocks noChangeShapeType="1"/>
              </p:cNvSpPr>
              <p:nvPr/>
            </p:nvSpPr>
            <p:spPr bwMode="auto">
              <a:xfrm flipV="1">
                <a:off x="2111" y="2294"/>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9" name="Line 115">
                <a:extLst>
                  <a:ext uri="{FF2B5EF4-FFF2-40B4-BE49-F238E27FC236}">
                    <a16:creationId xmlns:a16="http://schemas.microsoft.com/office/drawing/2014/main" id="{19806982-BA2F-C742-B5B1-C35A71639634}"/>
                  </a:ext>
                </a:extLst>
              </p:cNvPr>
              <p:cNvSpPr>
                <a:spLocks noChangeShapeType="1"/>
              </p:cNvSpPr>
              <p:nvPr/>
            </p:nvSpPr>
            <p:spPr bwMode="auto">
              <a:xfrm flipV="1">
                <a:off x="2169" y="2227"/>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0" name="Line 116">
                <a:extLst>
                  <a:ext uri="{FF2B5EF4-FFF2-40B4-BE49-F238E27FC236}">
                    <a16:creationId xmlns:a16="http://schemas.microsoft.com/office/drawing/2014/main" id="{FBFABF50-978B-7A46-85FA-5DF425C1EACD}"/>
                  </a:ext>
                </a:extLst>
              </p:cNvPr>
              <p:cNvSpPr>
                <a:spLocks noChangeShapeType="1"/>
              </p:cNvSpPr>
              <p:nvPr/>
            </p:nvSpPr>
            <p:spPr bwMode="auto">
              <a:xfrm flipV="1">
                <a:off x="2228" y="2160"/>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1" name="Line 117">
                <a:extLst>
                  <a:ext uri="{FF2B5EF4-FFF2-40B4-BE49-F238E27FC236}">
                    <a16:creationId xmlns:a16="http://schemas.microsoft.com/office/drawing/2014/main" id="{84956AB0-87E6-A348-B4BC-1B28DB493590}"/>
                  </a:ext>
                </a:extLst>
              </p:cNvPr>
              <p:cNvSpPr>
                <a:spLocks noChangeShapeType="1"/>
              </p:cNvSpPr>
              <p:nvPr/>
            </p:nvSpPr>
            <p:spPr bwMode="auto">
              <a:xfrm flipV="1">
                <a:off x="2286" y="2093"/>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2" name="Line 118">
                <a:extLst>
                  <a:ext uri="{FF2B5EF4-FFF2-40B4-BE49-F238E27FC236}">
                    <a16:creationId xmlns:a16="http://schemas.microsoft.com/office/drawing/2014/main" id="{590D54B6-4D37-1244-8092-70C948D4749E}"/>
                  </a:ext>
                </a:extLst>
              </p:cNvPr>
              <p:cNvSpPr>
                <a:spLocks noChangeShapeType="1"/>
              </p:cNvSpPr>
              <p:nvPr/>
            </p:nvSpPr>
            <p:spPr bwMode="auto">
              <a:xfrm flipV="1">
                <a:off x="2345" y="2026"/>
                <a:ext cx="3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3" name="Line 119">
                <a:extLst>
                  <a:ext uri="{FF2B5EF4-FFF2-40B4-BE49-F238E27FC236}">
                    <a16:creationId xmlns:a16="http://schemas.microsoft.com/office/drawing/2014/main" id="{7AD80878-C316-6344-B1E5-5E8C7C977CED}"/>
                  </a:ext>
                </a:extLst>
              </p:cNvPr>
              <p:cNvSpPr>
                <a:spLocks noChangeShapeType="1"/>
              </p:cNvSpPr>
              <p:nvPr/>
            </p:nvSpPr>
            <p:spPr bwMode="auto">
              <a:xfrm flipV="1">
                <a:off x="2403" y="1959"/>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4" name="Line 120">
                <a:extLst>
                  <a:ext uri="{FF2B5EF4-FFF2-40B4-BE49-F238E27FC236}">
                    <a16:creationId xmlns:a16="http://schemas.microsoft.com/office/drawing/2014/main" id="{D17385C4-46B2-984E-9EE5-B31F1C2704F4}"/>
                  </a:ext>
                </a:extLst>
              </p:cNvPr>
              <p:cNvSpPr>
                <a:spLocks noChangeShapeType="1"/>
              </p:cNvSpPr>
              <p:nvPr/>
            </p:nvSpPr>
            <p:spPr bwMode="auto">
              <a:xfrm flipV="1">
                <a:off x="2461" y="1892"/>
                <a:ext cx="3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5" name="Line 121">
                <a:extLst>
                  <a:ext uri="{FF2B5EF4-FFF2-40B4-BE49-F238E27FC236}">
                    <a16:creationId xmlns:a16="http://schemas.microsoft.com/office/drawing/2014/main" id="{88675686-4F32-9F41-982E-0DB1C995CD8D}"/>
                  </a:ext>
                </a:extLst>
              </p:cNvPr>
              <p:cNvSpPr>
                <a:spLocks noChangeShapeType="1"/>
              </p:cNvSpPr>
              <p:nvPr/>
            </p:nvSpPr>
            <p:spPr bwMode="auto">
              <a:xfrm flipV="1">
                <a:off x="2520" y="1825"/>
                <a:ext cx="3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6" name="Line 122">
                <a:extLst>
                  <a:ext uri="{FF2B5EF4-FFF2-40B4-BE49-F238E27FC236}">
                    <a16:creationId xmlns:a16="http://schemas.microsoft.com/office/drawing/2014/main" id="{4DF340D7-63CF-034E-A65A-FB5B75471ED6}"/>
                  </a:ext>
                </a:extLst>
              </p:cNvPr>
              <p:cNvSpPr>
                <a:spLocks noChangeShapeType="1"/>
              </p:cNvSpPr>
              <p:nvPr/>
            </p:nvSpPr>
            <p:spPr bwMode="auto">
              <a:xfrm flipV="1">
                <a:off x="2578" y="1759"/>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7" name="Line 123">
                <a:extLst>
                  <a:ext uri="{FF2B5EF4-FFF2-40B4-BE49-F238E27FC236}">
                    <a16:creationId xmlns:a16="http://schemas.microsoft.com/office/drawing/2014/main" id="{AF515AAA-C9A7-2143-B804-5E7CC5B31EC6}"/>
                  </a:ext>
                </a:extLst>
              </p:cNvPr>
              <p:cNvSpPr>
                <a:spLocks noChangeShapeType="1"/>
              </p:cNvSpPr>
              <p:nvPr/>
            </p:nvSpPr>
            <p:spPr bwMode="auto">
              <a:xfrm flipV="1">
                <a:off x="2636" y="1692"/>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8" name="Line 124">
                <a:extLst>
                  <a:ext uri="{FF2B5EF4-FFF2-40B4-BE49-F238E27FC236}">
                    <a16:creationId xmlns:a16="http://schemas.microsoft.com/office/drawing/2014/main" id="{B0BF3D4C-8B0D-D54E-B61A-5166D8A6AA1A}"/>
                  </a:ext>
                </a:extLst>
              </p:cNvPr>
              <p:cNvSpPr>
                <a:spLocks noChangeShapeType="1"/>
              </p:cNvSpPr>
              <p:nvPr/>
            </p:nvSpPr>
            <p:spPr bwMode="auto">
              <a:xfrm flipV="1">
                <a:off x="2694" y="1625"/>
                <a:ext cx="3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9" name="Line 125">
                <a:extLst>
                  <a:ext uri="{FF2B5EF4-FFF2-40B4-BE49-F238E27FC236}">
                    <a16:creationId xmlns:a16="http://schemas.microsoft.com/office/drawing/2014/main" id="{407E6035-BE4D-3242-A0A1-6EEEAEE2CEA8}"/>
                  </a:ext>
                </a:extLst>
              </p:cNvPr>
              <p:cNvSpPr>
                <a:spLocks noChangeShapeType="1"/>
              </p:cNvSpPr>
              <p:nvPr/>
            </p:nvSpPr>
            <p:spPr bwMode="auto">
              <a:xfrm flipV="1">
                <a:off x="2752" y="1558"/>
                <a:ext cx="33"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6" name="Group 126">
              <a:extLst>
                <a:ext uri="{FF2B5EF4-FFF2-40B4-BE49-F238E27FC236}">
                  <a16:creationId xmlns:a16="http://schemas.microsoft.com/office/drawing/2014/main" id="{A946785F-EAAD-7946-92E1-07D716D7149F}"/>
                </a:ext>
              </a:extLst>
            </p:cNvPr>
            <p:cNvGrpSpPr>
              <a:grpSpLocks/>
            </p:cNvGrpSpPr>
            <p:nvPr/>
          </p:nvGrpSpPr>
          <p:grpSpPr bwMode="auto">
            <a:xfrm>
              <a:off x="1630" y="1418"/>
              <a:ext cx="1019" cy="1763"/>
              <a:chOff x="1630" y="1418"/>
              <a:chExt cx="1019" cy="1763"/>
            </a:xfrm>
          </p:grpSpPr>
          <p:sp>
            <p:nvSpPr>
              <p:cNvPr id="330" name="Line 127">
                <a:extLst>
                  <a:ext uri="{FF2B5EF4-FFF2-40B4-BE49-F238E27FC236}">
                    <a16:creationId xmlns:a16="http://schemas.microsoft.com/office/drawing/2014/main" id="{899E9640-F2FC-B04F-BA59-CF1FD39E8BA4}"/>
                  </a:ext>
                </a:extLst>
              </p:cNvPr>
              <p:cNvSpPr>
                <a:spLocks noChangeShapeType="1"/>
              </p:cNvSpPr>
              <p:nvPr/>
            </p:nvSpPr>
            <p:spPr bwMode="auto">
              <a:xfrm flipV="1">
                <a:off x="1630" y="3143"/>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1" name="Line 128">
                <a:extLst>
                  <a:ext uri="{FF2B5EF4-FFF2-40B4-BE49-F238E27FC236}">
                    <a16:creationId xmlns:a16="http://schemas.microsoft.com/office/drawing/2014/main" id="{B7D0F7D9-A789-494D-90F4-C69C7914B90C}"/>
                  </a:ext>
                </a:extLst>
              </p:cNvPr>
              <p:cNvSpPr>
                <a:spLocks noChangeShapeType="1"/>
              </p:cNvSpPr>
              <p:nvPr/>
            </p:nvSpPr>
            <p:spPr bwMode="auto">
              <a:xfrm flipV="1">
                <a:off x="1669" y="3076"/>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2" name="Line 129">
                <a:extLst>
                  <a:ext uri="{FF2B5EF4-FFF2-40B4-BE49-F238E27FC236}">
                    <a16:creationId xmlns:a16="http://schemas.microsoft.com/office/drawing/2014/main" id="{F54BC55A-319D-B94E-B25D-A06F1AF725B8}"/>
                  </a:ext>
                </a:extLst>
              </p:cNvPr>
              <p:cNvSpPr>
                <a:spLocks noChangeShapeType="1"/>
              </p:cNvSpPr>
              <p:nvPr/>
            </p:nvSpPr>
            <p:spPr bwMode="auto">
              <a:xfrm flipV="1">
                <a:off x="1707" y="3009"/>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3" name="Line 130">
                <a:extLst>
                  <a:ext uri="{FF2B5EF4-FFF2-40B4-BE49-F238E27FC236}">
                    <a16:creationId xmlns:a16="http://schemas.microsoft.com/office/drawing/2014/main" id="{DC2D5BAD-9A1E-F742-8915-81737019EC6A}"/>
                  </a:ext>
                </a:extLst>
              </p:cNvPr>
              <p:cNvSpPr>
                <a:spLocks noChangeShapeType="1"/>
              </p:cNvSpPr>
              <p:nvPr/>
            </p:nvSpPr>
            <p:spPr bwMode="auto">
              <a:xfrm flipV="1">
                <a:off x="1746" y="2942"/>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4" name="Line 131">
                <a:extLst>
                  <a:ext uri="{FF2B5EF4-FFF2-40B4-BE49-F238E27FC236}">
                    <a16:creationId xmlns:a16="http://schemas.microsoft.com/office/drawing/2014/main" id="{7020D1EE-6691-A44E-AEF4-A7B6328630D8}"/>
                  </a:ext>
                </a:extLst>
              </p:cNvPr>
              <p:cNvSpPr>
                <a:spLocks noChangeShapeType="1"/>
              </p:cNvSpPr>
              <p:nvPr/>
            </p:nvSpPr>
            <p:spPr bwMode="auto">
              <a:xfrm flipV="1">
                <a:off x="1785" y="2875"/>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5" name="Line 132">
                <a:extLst>
                  <a:ext uri="{FF2B5EF4-FFF2-40B4-BE49-F238E27FC236}">
                    <a16:creationId xmlns:a16="http://schemas.microsoft.com/office/drawing/2014/main" id="{C7B76502-4D27-9A42-A1BD-532CE0125A52}"/>
                  </a:ext>
                </a:extLst>
              </p:cNvPr>
              <p:cNvSpPr>
                <a:spLocks noChangeShapeType="1"/>
              </p:cNvSpPr>
              <p:nvPr/>
            </p:nvSpPr>
            <p:spPr bwMode="auto">
              <a:xfrm flipV="1">
                <a:off x="1823" y="2809"/>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6" name="Line 133">
                <a:extLst>
                  <a:ext uri="{FF2B5EF4-FFF2-40B4-BE49-F238E27FC236}">
                    <a16:creationId xmlns:a16="http://schemas.microsoft.com/office/drawing/2014/main" id="{69D32D0B-521D-DD45-8FEB-FB33AB48DC31}"/>
                  </a:ext>
                </a:extLst>
              </p:cNvPr>
              <p:cNvSpPr>
                <a:spLocks noChangeShapeType="1"/>
              </p:cNvSpPr>
              <p:nvPr/>
            </p:nvSpPr>
            <p:spPr bwMode="auto">
              <a:xfrm flipV="1">
                <a:off x="1862" y="2742"/>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7" name="Line 134">
                <a:extLst>
                  <a:ext uri="{FF2B5EF4-FFF2-40B4-BE49-F238E27FC236}">
                    <a16:creationId xmlns:a16="http://schemas.microsoft.com/office/drawing/2014/main" id="{A2D956D2-1574-4948-83CE-24C8F17216D3}"/>
                  </a:ext>
                </a:extLst>
              </p:cNvPr>
              <p:cNvSpPr>
                <a:spLocks noChangeShapeType="1"/>
              </p:cNvSpPr>
              <p:nvPr/>
            </p:nvSpPr>
            <p:spPr bwMode="auto">
              <a:xfrm flipV="1">
                <a:off x="1901" y="2675"/>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8" name="Line 135">
                <a:extLst>
                  <a:ext uri="{FF2B5EF4-FFF2-40B4-BE49-F238E27FC236}">
                    <a16:creationId xmlns:a16="http://schemas.microsoft.com/office/drawing/2014/main" id="{F109E19B-A2B2-9E4D-AB87-C8F2C8A56948}"/>
                  </a:ext>
                </a:extLst>
              </p:cNvPr>
              <p:cNvSpPr>
                <a:spLocks noChangeShapeType="1"/>
              </p:cNvSpPr>
              <p:nvPr/>
            </p:nvSpPr>
            <p:spPr bwMode="auto">
              <a:xfrm flipV="1">
                <a:off x="1939" y="2608"/>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9" name="Line 136">
                <a:extLst>
                  <a:ext uri="{FF2B5EF4-FFF2-40B4-BE49-F238E27FC236}">
                    <a16:creationId xmlns:a16="http://schemas.microsoft.com/office/drawing/2014/main" id="{40790874-B8E7-AE4D-B7F3-97BF5D9C3FF3}"/>
                  </a:ext>
                </a:extLst>
              </p:cNvPr>
              <p:cNvSpPr>
                <a:spLocks noChangeShapeType="1"/>
              </p:cNvSpPr>
              <p:nvPr/>
            </p:nvSpPr>
            <p:spPr bwMode="auto">
              <a:xfrm flipV="1">
                <a:off x="1978" y="2541"/>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0" name="Line 137">
                <a:extLst>
                  <a:ext uri="{FF2B5EF4-FFF2-40B4-BE49-F238E27FC236}">
                    <a16:creationId xmlns:a16="http://schemas.microsoft.com/office/drawing/2014/main" id="{CADE2D09-AB73-7047-ABC1-A521A2D6B7AE}"/>
                  </a:ext>
                </a:extLst>
              </p:cNvPr>
              <p:cNvSpPr>
                <a:spLocks noChangeShapeType="1"/>
              </p:cNvSpPr>
              <p:nvPr/>
            </p:nvSpPr>
            <p:spPr bwMode="auto">
              <a:xfrm flipV="1">
                <a:off x="2016" y="2474"/>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1" name="Line 138">
                <a:extLst>
                  <a:ext uri="{FF2B5EF4-FFF2-40B4-BE49-F238E27FC236}">
                    <a16:creationId xmlns:a16="http://schemas.microsoft.com/office/drawing/2014/main" id="{E1FAFD22-BC41-5F42-8BCD-2910680C4EDC}"/>
                  </a:ext>
                </a:extLst>
              </p:cNvPr>
              <p:cNvSpPr>
                <a:spLocks noChangeShapeType="1"/>
              </p:cNvSpPr>
              <p:nvPr/>
            </p:nvSpPr>
            <p:spPr bwMode="auto">
              <a:xfrm flipV="1">
                <a:off x="2055" y="2407"/>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2" name="Line 139">
                <a:extLst>
                  <a:ext uri="{FF2B5EF4-FFF2-40B4-BE49-F238E27FC236}">
                    <a16:creationId xmlns:a16="http://schemas.microsoft.com/office/drawing/2014/main" id="{601F60E9-A38F-AA45-98E6-A1A2C236C24A}"/>
                  </a:ext>
                </a:extLst>
              </p:cNvPr>
              <p:cNvSpPr>
                <a:spLocks noChangeShapeType="1"/>
              </p:cNvSpPr>
              <p:nvPr/>
            </p:nvSpPr>
            <p:spPr bwMode="auto">
              <a:xfrm flipV="1">
                <a:off x="2094" y="2340"/>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3" name="Line 140">
                <a:extLst>
                  <a:ext uri="{FF2B5EF4-FFF2-40B4-BE49-F238E27FC236}">
                    <a16:creationId xmlns:a16="http://schemas.microsoft.com/office/drawing/2014/main" id="{73A81B5C-7D0E-4B44-80C7-E84DF508D54E}"/>
                  </a:ext>
                </a:extLst>
              </p:cNvPr>
              <p:cNvSpPr>
                <a:spLocks noChangeShapeType="1"/>
              </p:cNvSpPr>
              <p:nvPr/>
            </p:nvSpPr>
            <p:spPr bwMode="auto">
              <a:xfrm flipV="1">
                <a:off x="2132" y="2273"/>
                <a:ext cx="2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4" name="Line 141">
                <a:extLst>
                  <a:ext uri="{FF2B5EF4-FFF2-40B4-BE49-F238E27FC236}">
                    <a16:creationId xmlns:a16="http://schemas.microsoft.com/office/drawing/2014/main" id="{3BAC6E43-CB1C-6F4B-BF62-CC957221F2C4}"/>
                  </a:ext>
                </a:extLst>
              </p:cNvPr>
              <p:cNvSpPr>
                <a:spLocks noChangeShapeType="1"/>
              </p:cNvSpPr>
              <p:nvPr/>
            </p:nvSpPr>
            <p:spPr bwMode="auto">
              <a:xfrm flipV="1">
                <a:off x="2171" y="2207"/>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5" name="Line 142">
                <a:extLst>
                  <a:ext uri="{FF2B5EF4-FFF2-40B4-BE49-F238E27FC236}">
                    <a16:creationId xmlns:a16="http://schemas.microsoft.com/office/drawing/2014/main" id="{6707A40D-862E-CD4D-B9B9-F0AB432B2C2D}"/>
                  </a:ext>
                </a:extLst>
              </p:cNvPr>
              <p:cNvSpPr>
                <a:spLocks noChangeShapeType="1"/>
              </p:cNvSpPr>
              <p:nvPr/>
            </p:nvSpPr>
            <p:spPr bwMode="auto">
              <a:xfrm flipV="1">
                <a:off x="2210" y="2140"/>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6" name="Line 143">
                <a:extLst>
                  <a:ext uri="{FF2B5EF4-FFF2-40B4-BE49-F238E27FC236}">
                    <a16:creationId xmlns:a16="http://schemas.microsoft.com/office/drawing/2014/main" id="{36019C6B-7202-1844-9C0C-DA360F3FAC54}"/>
                  </a:ext>
                </a:extLst>
              </p:cNvPr>
              <p:cNvSpPr>
                <a:spLocks noChangeShapeType="1"/>
              </p:cNvSpPr>
              <p:nvPr/>
            </p:nvSpPr>
            <p:spPr bwMode="auto">
              <a:xfrm flipV="1">
                <a:off x="2248" y="2073"/>
                <a:ext cx="2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7" name="Line 144">
                <a:extLst>
                  <a:ext uri="{FF2B5EF4-FFF2-40B4-BE49-F238E27FC236}">
                    <a16:creationId xmlns:a16="http://schemas.microsoft.com/office/drawing/2014/main" id="{3763A9EC-9226-EA40-9178-CF039046CED0}"/>
                  </a:ext>
                </a:extLst>
              </p:cNvPr>
              <p:cNvSpPr>
                <a:spLocks noChangeShapeType="1"/>
              </p:cNvSpPr>
              <p:nvPr/>
            </p:nvSpPr>
            <p:spPr bwMode="auto">
              <a:xfrm flipV="1">
                <a:off x="2287" y="2006"/>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8" name="Line 145">
                <a:extLst>
                  <a:ext uri="{FF2B5EF4-FFF2-40B4-BE49-F238E27FC236}">
                    <a16:creationId xmlns:a16="http://schemas.microsoft.com/office/drawing/2014/main" id="{3C628E26-C765-944C-8BFD-51F8515CA4BF}"/>
                  </a:ext>
                </a:extLst>
              </p:cNvPr>
              <p:cNvSpPr>
                <a:spLocks noChangeShapeType="1"/>
              </p:cNvSpPr>
              <p:nvPr/>
            </p:nvSpPr>
            <p:spPr bwMode="auto">
              <a:xfrm flipV="1">
                <a:off x="2326" y="1939"/>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9" name="Line 146">
                <a:extLst>
                  <a:ext uri="{FF2B5EF4-FFF2-40B4-BE49-F238E27FC236}">
                    <a16:creationId xmlns:a16="http://schemas.microsoft.com/office/drawing/2014/main" id="{8827C348-37B6-5842-9140-08D5B424E98A}"/>
                  </a:ext>
                </a:extLst>
              </p:cNvPr>
              <p:cNvSpPr>
                <a:spLocks noChangeShapeType="1"/>
              </p:cNvSpPr>
              <p:nvPr/>
            </p:nvSpPr>
            <p:spPr bwMode="auto">
              <a:xfrm flipV="1">
                <a:off x="2365" y="1872"/>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0" name="Line 147">
                <a:extLst>
                  <a:ext uri="{FF2B5EF4-FFF2-40B4-BE49-F238E27FC236}">
                    <a16:creationId xmlns:a16="http://schemas.microsoft.com/office/drawing/2014/main" id="{74341932-0412-6340-B672-616A2E6D03F4}"/>
                  </a:ext>
                </a:extLst>
              </p:cNvPr>
              <p:cNvSpPr>
                <a:spLocks noChangeShapeType="1"/>
              </p:cNvSpPr>
              <p:nvPr/>
            </p:nvSpPr>
            <p:spPr bwMode="auto">
              <a:xfrm flipV="1">
                <a:off x="2403" y="1805"/>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1" name="Line 148">
                <a:extLst>
                  <a:ext uri="{FF2B5EF4-FFF2-40B4-BE49-F238E27FC236}">
                    <a16:creationId xmlns:a16="http://schemas.microsoft.com/office/drawing/2014/main" id="{0DA07CFF-AA56-ED4C-89F1-73517DD9882C}"/>
                  </a:ext>
                </a:extLst>
              </p:cNvPr>
              <p:cNvSpPr>
                <a:spLocks noChangeShapeType="1"/>
              </p:cNvSpPr>
              <p:nvPr/>
            </p:nvSpPr>
            <p:spPr bwMode="auto">
              <a:xfrm flipV="1">
                <a:off x="2442" y="1738"/>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2" name="Line 149">
                <a:extLst>
                  <a:ext uri="{FF2B5EF4-FFF2-40B4-BE49-F238E27FC236}">
                    <a16:creationId xmlns:a16="http://schemas.microsoft.com/office/drawing/2014/main" id="{6855F0FD-8EB0-5B4D-B139-6B77310429D6}"/>
                  </a:ext>
                </a:extLst>
              </p:cNvPr>
              <p:cNvSpPr>
                <a:spLocks noChangeShapeType="1"/>
              </p:cNvSpPr>
              <p:nvPr/>
            </p:nvSpPr>
            <p:spPr bwMode="auto">
              <a:xfrm flipV="1">
                <a:off x="2481" y="1671"/>
                <a:ext cx="22"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3" name="Line 150">
                <a:extLst>
                  <a:ext uri="{FF2B5EF4-FFF2-40B4-BE49-F238E27FC236}">
                    <a16:creationId xmlns:a16="http://schemas.microsoft.com/office/drawing/2014/main" id="{C8236C7D-11C5-5E4D-A2C6-ADACF71348AF}"/>
                  </a:ext>
                </a:extLst>
              </p:cNvPr>
              <p:cNvSpPr>
                <a:spLocks noChangeShapeType="1"/>
              </p:cNvSpPr>
              <p:nvPr/>
            </p:nvSpPr>
            <p:spPr bwMode="auto">
              <a:xfrm flipV="1">
                <a:off x="2520" y="1605"/>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4" name="Line 151">
                <a:extLst>
                  <a:ext uri="{FF2B5EF4-FFF2-40B4-BE49-F238E27FC236}">
                    <a16:creationId xmlns:a16="http://schemas.microsoft.com/office/drawing/2014/main" id="{2982D3CB-3760-3C49-BEA7-73DD76A4CF1D}"/>
                  </a:ext>
                </a:extLst>
              </p:cNvPr>
              <p:cNvSpPr>
                <a:spLocks noChangeShapeType="1"/>
              </p:cNvSpPr>
              <p:nvPr/>
            </p:nvSpPr>
            <p:spPr bwMode="auto">
              <a:xfrm flipV="1">
                <a:off x="2558" y="1538"/>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5" name="Line 152">
                <a:extLst>
                  <a:ext uri="{FF2B5EF4-FFF2-40B4-BE49-F238E27FC236}">
                    <a16:creationId xmlns:a16="http://schemas.microsoft.com/office/drawing/2014/main" id="{4B7C0B97-0D05-EF49-8565-BAE8250992ED}"/>
                  </a:ext>
                </a:extLst>
              </p:cNvPr>
              <p:cNvSpPr>
                <a:spLocks noChangeShapeType="1"/>
              </p:cNvSpPr>
              <p:nvPr/>
            </p:nvSpPr>
            <p:spPr bwMode="auto">
              <a:xfrm flipV="1">
                <a:off x="2597" y="1471"/>
                <a:ext cx="22"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6" name="Line 153">
                <a:extLst>
                  <a:ext uri="{FF2B5EF4-FFF2-40B4-BE49-F238E27FC236}">
                    <a16:creationId xmlns:a16="http://schemas.microsoft.com/office/drawing/2014/main" id="{476D04F6-1C0E-FF4E-8EA6-34E838E4BBF0}"/>
                  </a:ext>
                </a:extLst>
              </p:cNvPr>
              <p:cNvSpPr>
                <a:spLocks noChangeShapeType="1"/>
              </p:cNvSpPr>
              <p:nvPr/>
            </p:nvSpPr>
            <p:spPr bwMode="auto">
              <a:xfrm flipV="1">
                <a:off x="2636" y="1418"/>
                <a:ext cx="13" cy="23"/>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7" name="Group 154">
              <a:extLst>
                <a:ext uri="{FF2B5EF4-FFF2-40B4-BE49-F238E27FC236}">
                  <a16:creationId xmlns:a16="http://schemas.microsoft.com/office/drawing/2014/main" id="{1A930CF9-1F7F-9C42-AC4B-64744AED6AEB}"/>
                </a:ext>
              </a:extLst>
            </p:cNvPr>
            <p:cNvGrpSpPr>
              <a:grpSpLocks/>
            </p:cNvGrpSpPr>
            <p:nvPr/>
          </p:nvGrpSpPr>
          <p:grpSpPr bwMode="auto">
            <a:xfrm>
              <a:off x="1774" y="1349"/>
              <a:ext cx="731" cy="1901"/>
              <a:chOff x="1774" y="1349"/>
              <a:chExt cx="731" cy="1901"/>
            </a:xfrm>
          </p:grpSpPr>
          <p:sp>
            <p:nvSpPr>
              <p:cNvPr id="301" name="Line 155">
                <a:extLst>
                  <a:ext uri="{FF2B5EF4-FFF2-40B4-BE49-F238E27FC236}">
                    <a16:creationId xmlns:a16="http://schemas.microsoft.com/office/drawing/2014/main" id="{29267EC2-18D3-7443-89CF-158A5CF81C4F}"/>
                  </a:ext>
                </a:extLst>
              </p:cNvPr>
              <p:cNvSpPr>
                <a:spLocks noChangeShapeType="1"/>
              </p:cNvSpPr>
              <p:nvPr/>
            </p:nvSpPr>
            <p:spPr bwMode="auto">
              <a:xfrm flipV="1">
                <a:off x="1774" y="3212"/>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2" name="Line 156">
                <a:extLst>
                  <a:ext uri="{FF2B5EF4-FFF2-40B4-BE49-F238E27FC236}">
                    <a16:creationId xmlns:a16="http://schemas.microsoft.com/office/drawing/2014/main" id="{F0DC7629-424A-8449-B1B5-17EE25995167}"/>
                  </a:ext>
                </a:extLst>
              </p:cNvPr>
              <p:cNvSpPr>
                <a:spLocks noChangeShapeType="1"/>
              </p:cNvSpPr>
              <p:nvPr/>
            </p:nvSpPr>
            <p:spPr bwMode="auto">
              <a:xfrm flipV="1">
                <a:off x="1800" y="3145"/>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3" name="Line 157">
                <a:extLst>
                  <a:ext uri="{FF2B5EF4-FFF2-40B4-BE49-F238E27FC236}">
                    <a16:creationId xmlns:a16="http://schemas.microsoft.com/office/drawing/2014/main" id="{D482674C-E842-B841-B2B5-FF23151D24C1}"/>
                  </a:ext>
                </a:extLst>
              </p:cNvPr>
              <p:cNvSpPr>
                <a:spLocks noChangeShapeType="1"/>
              </p:cNvSpPr>
              <p:nvPr/>
            </p:nvSpPr>
            <p:spPr bwMode="auto">
              <a:xfrm flipV="1">
                <a:off x="1825" y="3078"/>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4" name="Line 158">
                <a:extLst>
                  <a:ext uri="{FF2B5EF4-FFF2-40B4-BE49-F238E27FC236}">
                    <a16:creationId xmlns:a16="http://schemas.microsoft.com/office/drawing/2014/main" id="{57366B4C-BADA-724B-8D77-F43E5255AC90}"/>
                  </a:ext>
                </a:extLst>
              </p:cNvPr>
              <p:cNvSpPr>
                <a:spLocks noChangeShapeType="1"/>
              </p:cNvSpPr>
              <p:nvPr/>
            </p:nvSpPr>
            <p:spPr bwMode="auto">
              <a:xfrm flipV="1">
                <a:off x="1851" y="3012"/>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5" name="Line 159">
                <a:extLst>
                  <a:ext uri="{FF2B5EF4-FFF2-40B4-BE49-F238E27FC236}">
                    <a16:creationId xmlns:a16="http://schemas.microsoft.com/office/drawing/2014/main" id="{4D1B673A-AF24-2B43-B951-0505D5DA2F81}"/>
                  </a:ext>
                </a:extLst>
              </p:cNvPr>
              <p:cNvSpPr>
                <a:spLocks noChangeShapeType="1"/>
              </p:cNvSpPr>
              <p:nvPr/>
            </p:nvSpPr>
            <p:spPr bwMode="auto">
              <a:xfrm flipV="1">
                <a:off x="1877" y="2945"/>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6" name="Line 160">
                <a:extLst>
                  <a:ext uri="{FF2B5EF4-FFF2-40B4-BE49-F238E27FC236}">
                    <a16:creationId xmlns:a16="http://schemas.microsoft.com/office/drawing/2014/main" id="{23E03FF5-4296-1F41-9986-08F02F1C30E7}"/>
                  </a:ext>
                </a:extLst>
              </p:cNvPr>
              <p:cNvSpPr>
                <a:spLocks noChangeShapeType="1"/>
              </p:cNvSpPr>
              <p:nvPr/>
            </p:nvSpPr>
            <p:spPr bwMode="auto">
              <a:xfrm flipV="1">
                <a:off x="1903" y="2878"/>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7" name="Line 161">
                <a:extLst>
                  <a:ext uri="{FF2B5EF4-FFF2-40B4-BE49-F238E27FC236}">
                    <a16:creationId xmlns:a16="http://schemas.microsoft.com/office/drawing/2014/main" id="{CF9513A9-DE97-4B4C-9C5D-E15C613E2B86}"/>
                  </a:ext>
                </a:extLst>
              </p:cNvPr>
              <p:cNvSpPr>
                <a:spLocks noChangeShapeType="1"/>
              </p:cNvSpPr>
              <p:nvPr/>
            </p:nvSpPr>
            <p:spPr bwMode="auto">
              <a:xfrm flipV="1">
                <a:off x="1928" y="2811"/>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8" name="Line 162">
                <a:extLst>
                  <a:ext uri="{FF2B5EF4-FFF2-40B4-BE49-F238E27FC236}">
                    <a16:creationId xmlns:a16="http://schemas.microsoft.com/office/drawing/2014/main" id="{1E2A5456-25AC-6E40-BDAA-36DE77D67DC6}"/>
                  </a:ext>
                </a:extLst>
              </p:cNvPr>
              <p:cNvSpPr>
                <a:spLocks noChangeShapeType="1"/>
              </p:cNvSpPr>
              <p:nvPr/>
            </p:nvSpPr>
            <p:spPr bwMode="auto">
              <a:xfrm flipV="1">
                <a:off x="1954" y="2744"/>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9" name="Line 163">
                <a:extLst>
                  <a:ext uri="{FF2B5EF4-FFF2-40B4-BE49-F238E27FC236}">
                    <a16:creationId xmlns:a16="http://schemas.microsoft.com/office/drawing/2014/main" id="{CDC2AF2F-1969-C141-A398-A87AAF2AB785}"/>
                  </a:ext>
                </a:extLst>
              </p:cNvPr>
              <p:cNvSpPr>
                <a:spLocks noChangeShapeType="1"/>
              </p:cNvSpPr>
              <p:nvPr/>
            </p:nvSpPr>
            <p:spPr bwMode="auto">
              <a:xfrm flipV="1">
                <a:off x="1980" y="2677"/>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0" name="Line 164">
                <a:extLst>
                  <a:ext uri="{FF2B5EF4-FFF2-40B4-BE49-F238E27FC236}">
                    <a16:creationId xmlns:a16="http://schemas.microsoft.com/office/drawing/2014/main" id="{8DCB2633-94D6-2041-8C78-8D5DD8877FCB}"/>
                  </a:ext>
                </a:extLst>
              </p:cNvPr>
              <p:cNvSpPr>
                <a:spLocks noChangeShapeType="1"/>
              </p:cNvSpPr>
              <p:nvPr/>
            </p:nvSpPr>
            <p:spPr bwMode="auto">
              <a:xfrm flipV="1">
                <a:off x="2005" y="2610"/>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1" name="Line 165">
                <a:extLst>
                  <a:ext uri="{FF2B5EF4-FFF2-40B4-BE49-F238E27FC236}">
                    <a16:creationId xmlns:a16="http://schemas.microsoft.com/office/drawing/2014/main" id="{151B5206-F129-F049-8555-D6796A298084}"/>
                  </a:ext>
                </a:extLst>
              </p:cNvPr>
              <p:cNvSpPr>
                <a:spLocks noChangeShapeType="1"/>
              </p:cNvSpPr>
              <p:nvPr/>
            </p:nvSpPr>
            <p:spPr bwMode="auto">
              <a:xfrm flipV="1">
                <a:off x="2031" y="2543"/>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2" name="Line 166">
                <a:extLst>
                  <a:ext uri="{FF2B5EF4-FFF2-40B4-BE49-F238E27FC236}">
                    <a16:creationId xmlns:a16="http://schemas.microsoft.com/office/drawing/2014/main" id="{33456177-C403-F941-98E0-0F4FC88AA2DE}"/>
                  </a:ext>
                </a:extLst>
              </p:cNvPr>
              <p:cNvSpPr>
                <a:spLocks noChangeShapeType="1"/>
              </p:cNvSpPr>
              <p:nvPr/>
            </p:nvSpPr>
            <p:spPr bwMode="auto">
              <a:xfrm flipV="1">
                <a:off x="2057" y="2476"/>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3" name="Line 167">
                <a:extLst>
                  <a:ext uri="{FF2B5EF4-FFF2-40B4-BE49-F238E27FC236}">
                    <a16:creationId xmlns:a16="http://schemas.microsoft.com/office/drawing/2014/main" id="{5F0A6B53-823D-2C4D-8A67-C6632D047001}"/>
                  </a:ext>
                </a:extLst>
              </p:cNvPr>
              <p:cNvSpPr>
                <a:spLocks noChangeShapeType="1"/>
              </p:cNvSpPr>
              <p:nvPr/>
            </p:nvSpPr>
            <p:spPr bwMode="auto">
              <a:xfrm flipV="1">
                <a:off x="2083" y="2410"/>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4" name="Line 168">
                <a:extLst>
                  <a:ext uri="{FF2B5EF4-FFF2-40B4-BE49-F238E27FC236}">
                    <a16:creationId xmlns:a16="http://schemas.microsoft.com/office/drawing/2014/main" id="{15C2E7B6-2DB6-D748-9E39-D79A1F1A0C3A}"/>
                  </a:ext>
                </a:extLst>
              </p:cNvPr>
              <p:cNvSpPr>
                <a:spLocks noChangeShapeType="1"/>
              </p:cNvSpPr>
              <p:nvPr/>
            </p:nvSpPr>
            <p:spPr bwMode="auto">
              <a:xfrm flipV="1">
                <a:off x="2108" y="2343"/>
                <a:ext cx="15"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5" name="Line 169">
                <a:extLst>
                  <a:ext uri="{FF2B5EF4-FFF2-40B4-BE49-F238E27FC236}">
                    <a16:creationId xmlns:a16="http://schemas.microsoft.com/office/drawing/2014/main" id="{B2C03D00-278F-884B-8EB9-7B9D82DA36E3}"/>
                  </a:ext>
                </a:extLst>
              </p:cNvPr>
              <p:cNvSpPr>
                <a:spLocks noChangeShapeType="1"/>
              </p:cNvSpPr>
              <p:nvPr/>
            </p:nvSpPr>
            <p:spPr bwMode="auto">
              <a:xfrm flipV="1">
                <a:off x="2134" y="2276"/>
                <a:ext cx="15"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6" name="Line 170">
                <a:extLst>
                  <a:ext uri="{FF2B5EF4-FFF2-40B4-BE49-F238E27FC236}">
                    <a16:creationId xmlns:a16="http://schemas.microsoft.com/office/drawing/2014/main" id="{C397C7E5-BD5A-5A43-93FF-9BE31CFFA76D}"/>
                  </a:ext>
                </a:extLst>
              </p:cNvPr>
              <p:cNvSpPr>
                <a:spLocks noChangeShapeType="1"/>
              </p:cNvSpPr>
              <p:nvPr/>
            </p:nvSpPr>
            <p:spPr bwMode="auto">
              <a:xfrm flipV="1">
                <a:off x="2160" y="2209"/>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7" name="Line 171">
                <a:extLst>
                  <a:ext uri="{FF2B5EF4-FFF2-40B4-BE49-F238E27FC236}">
                    <a16:creationId xmlns:a16="http://schemas.microsoft.com/office/drawing/2014/main" id="{D2013A22-8FB7-FC4A-BBA2-A074B5CE5287}"/>
                  </a:ext>
                </a:extLst>
              </p:cNvPr>
              <p:cNvSpPr>
                <a:spLocks noChangeShapeType="1"/>
              </p:cNvSpPr>
              <p:nvPr/>
            </p:nvSpPr>
            <p:spPr bwMode="auto">
              <a:xfrm flipV="1">
                <a:off x="2186" y="2142"/>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8" name="Line 172">
                <a:extLst>
                  <a:ext uri="{FF2B5EF4-FFF2-40B4-BE49-F238E27FC236}">
                    <a16:creationId xmlns:a16="http://schemas.microsoft.com/office/drawing/2014/main" id="{F2D3DA5A-1E87-9448-9295-D630B4564E30}"/>
                  </a:ext>
                </a:extLst>
              </p:cNvPr>
              <p:cNvSpPr>
                <a:spLocks noChangeShapeType="1"/>
              </p:cNvSpPr>
              <p:nvPr/>
            </p:nvSpPr>
            <p:spPr bwMode="auto">
              <a:xfrm flipV="1">
                <a:off x="2211" y="2075"/>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9" name="Line 173">
                <a:extLst>
                  <a:ext uri="{FF2B5EF4-FFF2-40B4-BE49-F238E27FC236}">
                    <a16:creationId xmlns:a16="http://schemas.microsoft.com/office/drawing/2014/main" id="{BDD6417C-91E9-EF49-85E7-D4A6C9A14EBA}"/>
                  </a:ext>
                </a:extLst>
              </p:cNvPr>
              <p:cNvSpPr>
                <a:spLocks noChangeShapeType="1"/>
              </p:cNvSpPr>
              <p:nvPr/>
            </p:nvSpPr>
            <p:spPr bwMode="auto">
              <a:xfrm flipV="1">
                <a:off x="2237" y="2008"/>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0" name="Line 174">
                <a:extLst>
                  <a:ext uri="{FF2B5EF4-FFF2-40B4-BE49-F238E27FC236}">
                    <a16:creationId xmlns:a16="http://schemas.microsoft.com/office/drawing/2014/main" id="{775D6C4B-F07E-1C45-A12B-279630449D27}"/>
                  </a:ext>
                </a:extLst>
              </p:cNvPr>
              <p:cNvSpPr>
                <a:spLocks noChangeShapeType="1"/>
              </p:cNvSpPr>
              <p:nvPr/>
            </p:nvSpPr>
            <p:spPr bwMode="auto">
              <a:xfrm flipV="1">
                <a:off x="2263" y="1941"/>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1" name="Line 175">
                <a:extLst>
                  <a:ext uri="{FF2B5EF4-FFF2-40B4-BE49-F238E27FC236}">
                    <a16:creationId xmlns:a16="http://schemas.microsoft.com/office/drawing/2014/main" id="{1871F397-1F7D-EC40-9843-62F6531EE11F}"/>
                  </a:ext>
                </a:extLst>
              </p:cNvPr>
              <p:cNvSpPr>
                <a:spLocks noChangeShapeType="1"/>
              </p:cNvSpPr>
              <p:nvPr/>
            </p:nvSpPr>
            <p:spPr bwMode="auto">
              <a:xfrm flipV="1">
                <a:off x="2289" y="1874"/>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2" name="Line 176">
                <a:extLst>
                  <a:ext uri="{FF2B5EF4-FFF2-40B4-BE49-F238E27FC236}">
                    <a16:creationId xmlns:a16="http://schemas.microsoft.com/office/drawing/2014/main" id="{83FFEBE8-6914-D949-BC01-AAF8F692C0A4}"/>
                  </a:ext>
                </a:extLst>
              </p:cNvPr>
              <p:cNvSpPr>
                <a:spLocks noChangeShapeType="1"/>
              </p:cNvSpPr>
              <p:nvPr/>
            </p:nvSpPr>
            <p:spPr bwMode="auto">
              <a:xfrm flipV="1">
                <a:off x="2314" y="1808"/>
                <a:ext cx="15"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3" name="Line 177">
                <a:extLst>
                  <a:ext uri="{FF2B5EF4-FFF2-40B4-BE49-F238E27FC236}">
                    <a16:creationId xmlns:a16="http://schemas.microsoft.com/office/drawing/2014/main" id="{82545335-41B4-8A4D-A275-C81914246186}"/>
                  </a:ext>
                </a:extLst>
              </p:cNvPr>
              <p:cNvSpPr>
                <a:spLocks noChangeShapeType="1"/>
              </p:cNvSpPr>
              <p:nvPr/>
            </p:nvSpPr>
            <p:spPr bwMode="auto">
              <a:xfrm flipV="1">
                <a:off x="2340" y="1741"/>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4" name="Line 178">
                <a:extLst>
                  <a:ext uri="{FF2B5EF4-FFF2-40B4-BE49-F238E27FC236}">
                    <a16:creationId xmlns:a16="http://schemas.microsoft.com/office/drawing/2014/main" id="{B7F8C494-71BF-244D-9A6E-59DC1C890D1B}"/>
                  </a:ext>
                </a:extLst>
              </p:cNvPr>
              <p:cNvSpPr>
                <a:spLocks noChangeShapeType="1"/>
              </p:cNvSpPr>
              <p:nvPr/>
            </p:nvSpPr>
            <p:spPr bwMode="auto">
              <a:xfrm flipV="1">
                <a:off x="2366" y="1674"/>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5" name="Line 179">
                <a:extLst>
                  <a:ext uri="{FF2B5EF4-FFF2-40B4-BE49-F238E27FC236}">
                    <a16:creationId xmlns:a16="http://schemas.microsoft.com/office/drawing/2014/main" id="{151216DD-0CA2-DF45-B599-9DDD79CA06ED}"/>
                  </a:ext>
                </a:extLst>
              </p:cNvPr>
              <p:cNvSpPr>
                <a:spLocks noChangeShapeType="1"/>
              </p:cNvSpPr>
              <p:nvPr/>
            </p:nvSpPr>
            <p:spPr bwMode="auto">
              <a:xfrm flipV="1">
                <a:off x="2391" y="1607"/>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6" name="Line 180">
                <a:extLst>
                  <a:ext uri="{FF2B5EF4-FFF2-40B4-BE49-F238E27FC236}">
                    <a16:creationId xmlns:a16="http://schemas.microsoft.com/office/drawing/2014/main" id="{06FC8F4C-34BD-9847-AB44-607329681E89}"/>
                  </a:ext>
                </a:extLst>
              </p:cNvPr>
              <p:cNvSpPr>
                <a:spLocks noChangeShapeType="1"/>
              </p:cNvSpPr>
              <p:nvPr/>
            </p:nvSpPr>
            <p:spPr bwMode="auto">
              <a:xfrm flipV="1">
                <a:off x="2417" y="1540"/>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7" name="Line 181">
                <a:extLst>
                  <a:ext uri="{FF2B5EF4-FFF2-40B4-BE49-F238E27FC236}">
                    <a16:creationId xmlns:a16="http://schemas.microsoft.com/office/drawing/2014/main" id="{BDB8C717-E81E-8A43-B734-78C210CABAB8}"/>
                  </a:ext>
                </a:extLst>
              </p:cNvPr>
              <p:cNvSpPr>
                <a:spLocks noChangeShapeType="1"/>
              </p:cNvSpPr>
              <p:nvPr/>
            </p:nvSpPr>
            <p:spPr bwMode="auto">
              <a:xfrm flipV="1">
                <a:off x="2443" y="1473"/>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8" name="Line 182">
                <a:extLst>
                  <a:ext uri="{FF2B5EF4-FFF2-40B4-BE49-F238E27FC236}">
                    <a16:creationId xmlns:a16="http://schemas.microsoft.com/office/drawing/2014/main" id="{BD56122D-A814-1D4A-96EC-0A9503E67928}"/>
                  </a:ext>
                </a:extLst>
              </p:cNvPr>
              <p:cNvSpPr>
                <a:spLocks noChangeShapeType="1"/>
              </p:cNvSpPr>
              <p:nvPr/>
            </p:nvSpPr>
            <p:spPr bwMode="auto">
              <a:xfrm flipV="1">
                <a:off x="2469" y="1406"/>
                <a:ext cx="15"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9" name="Line 183">
                <a:extLst>
                  <a:ext uri="{FF2B5EF4-FFF2-40B4-BE49-F238E27FC236}">
                    <a16:creationId xmlns:a16="http://schemas.microsoft.com/office/drawing/2014/main" id="{38824E7C-B973-574C-AF15-EEFE3380F644}"/>
                  </a:ext>
                </a:extLst>
              </p:cNvPr>
              <p:cNvSpPr>
                <a:spLocks noChangeShapeType="1"/>
              </p:cNvSpPr>
              <p:nvPr/>
            </p:nvSpPr>
            <p:spPr bwMode="auto">
              <a:xfrm flipV="1">
                <a:off x="2494" y="1349"/>
                <a:ext cx="11" cy="2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8" name="Group 184">
              <a:extLst>
                <a:ext uri="{FF2B5EF4-FFF2-40B4-BE49-F238E27FC236}">
                  <a16:creationId xmlns:a16="http://schemas.microsoft.com/office/drawing/2014/main" id="{BEF4FCBF-3381-CA4A-84DF-E2C4BC05574A}"/>
                </a:ext>
              </a:extLst>
            </p:cNvPr>
            <p:cNvGrpSpPr>
              <a:grpSpLocks/>
            </p:cNvGrpSpPr>
            <p:nvPr/>
          </p:nvGrpSpPr>
          <p:grpSpPr bwMode="auto">
            <a:xfrm>
              <a:off x="1928" y="1318"/>
              <a:ext cx="420" cy="1977"/>
              <a:chOff x="1928" y="1318"/>
              <a:chExt cx="420" cy="1977"/>
            </a:xfrm>
          </p:grpSpPr>
          <p:sp>
            <p:nvSpPr>
              <p:cNvPr id="271" name="Line 185">
                <a:extLst>
                  <a:ext uri="{FF2B5EF4-FFF2-40B4-BE49-F238E27FC236}">
                    <a16:creationId xmlns:a16="http://schemas.microsoft.com/office/drawing/2014/main" id="{38C96B3D-A5D6-3649-A37E-DD9CE683098C}"/>
                  </a:ext>
                </a:extLst>
              </p:cNvPr>
              <p:cNvSpPr>
                <a:spLocks noChangeShapeType="1"/>
              </p:cNvSpPr>
              <p:nvPr/>
            </p:nvSpPr>
            <p:spPr bwMode="auto">
              <a:xfrm flipV="1">
                <a:off x="1928" y="3258"/>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2" name="Line 186">
                <a:extLst>
                  <a:ext uri="{FF2B5EF4-FFF2-40B4-BE49-F238E27FC236}">
                    <a16:creationId xmlns:a16="http://schemas.microsoft.com/office/drawing/2014/main" id="{E46DF2A9-E8E3-C34C-A5CD-8A1E82AA0BB3}"/>
                  </a:ext>
                </a:extLst>
              </p:cNvPr>
              <p:cNvSpPr>
                <a:spLocks noChangeShapeType="1"/>
              </p:cNvSpPr>
              <p:nvPr/>
            </p:nvSpPr>
            <p:spPr bwMode="auto">
              <a:xfrm flipV="1">
                <a:off x="1943" y="3191"/>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3" name="Line 187">
                <a:extLst>
                  <a:ext uri="{FF2B5EF4-FFF2-40B4-BE49-F238E27FC236}">
                    <a16:creationId xmlns:a16="http://schemas.microsoft.com/office/drawing/2014/main" id="{CBAABF0B-E269-1E44-9E94-EFCBDF30BB41}"/>
                  </a:ext>
                </a:extLst>
              </p:cNvPr>
              <p:cNvSpPr>
                <a:spLocks noChangeShapeType="1"/>
              </p:cNvSpPr>
              <p:nvPr/>
            </p:nvSpPr>
            <p:spPr bwMode="auto">
              <a:xfrm flipV="1">
                <a:off x="1956" y="3124"/>
                <a:ext cx="9"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4" name="Line 188">
                <a:extLst>
                  <a:ext uri="{FF2B5EF4-FFF2-40B4-BE49-F238E27FC236}">
                    <a16:creationId xmlns:a16="http://schemas.microsoft.com/office/drawing/2014/main" id="{2E4BA650-6C72-EB4B-AA19-6EEF116F695E}"/>
                  </a:ext>
                </a:extLst>
              </p:cNvPr>
              <p:cNvSpPr>
                <a:spLocks noChangeShapeType="1"/>
              </p:cNvSpPr>
              <p:nvPr/>
            </p:nvSpPr>
            <p:spPr bwMode="auto">
              <a:xfrm flipV="1">
                <a:off x="1971" y="305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5" name="Line 189">
                <a:extLst>
                  <a:ext uri="{FF2B5EF4-FFF2-40B4-BE49-F238E27FC236}">
                    <a16:creationId xmlns:a16="http://schemas.microsoft.com/office/drawing/2014/main" id="{8F49667E-A589-7141-9383-E008F4297416}"/>
                  </a:ext>
                </a:extLst>
              </p:cNvPr>
              <p:cNvSpPr>
                <a:spLocks noChangeShapeType="1"/>
              </p:cNvSpPr>
              <p:nvPr/>
            </p:nvSpPr>
            <p:spPr bwMode="auto">
              <a:xfrm flipV="1">
                <a:off x="1985" y="2990"/>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6" name="Line 190">
                <a:extLst>
                  <a:ext uri="{FF2B5EF4-FFF2-40B4-BE49-F238E27FC236}">
                    <a16:creationId xmlns:a16="http://schemas.microsoft.com/office/drawing/2014/main" id="{EE4E32CA-E56C-0A4F-9294-F5552D142C47}"/>
                  </a:ext>
                </a:extLst>
              </p:cNvPr>
              <p:cNvSpPr>
                <a:spLocks noChangeShapeType="1"/>
              </p:cNvSpPr>
              <p:nvPr/>
            </p:nvSpPr>
            <p:spPr bwMode="auto">
              <a:xfrm flipV="1">
                <a:off x="2000" y="2923"/>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7" name="Line 191">
                <a:extLst>
                  <a:ext uri="{FF2B5EF4-FFF2-40B4-BE49-F238E27FC236}">
                    <a16:creationId xmlns:a16="http://schemas.microsoft.com/office/drawing/2014/main" id="{9ED568C7-5BCC-094F-AA30-1E3F31CE1D27}"/>
                  </a:ext>
                </a:extLst>
              </p:cNvPr>
              <p:cNvSpPr>
                <a:spLocks noChangeShapeType="1"/>
              </p:cNvSpPr>
              <p:nvPr/>
            </p:nvSpPr>
            <p:spPr bwMode="auto">
              <a:xfrm flipV="1">
                <a:off x="2013" y="2856"/>
                <a:ext cx="9"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8" name="Line 192">
                <a:extLst>
                  <a:ext uri="{FF2B5EF4-FFF2-40B4-BE49-F238E27FC236}">
                    <a16:creationId xmlns:a16="http://schemas.microsoft.com/office/drawing/2014/main" id="{4BDC3E01-F6A3-3147-8872-26349BBAC762}"/>
                  </a:ext>
                </a:extLst>
              </p:cNvPr>
              <p:cNvSpPr>
                <a:spLocks noChangeShapeType="1"/>
              </p:cNvSpPr>
              <p:nvPr/>
            </p:nvSpPr>
            <p:spPr bwMode="auto">
              <a:xfrm flipV="1">
                <a:off x="2028" y="2789"/>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9" name="Line 193">
                <a:extLst>
                  <a:ext uri="{FF2B5EF4-FFF2-40B4-BE49-F238E27FC236}">
                    <a16:creationId xmlns:a16="http://schemas.microsoft.com/office/drawing/2014/main" id="{99C66613-7768-9A42-845E-F810DC3A4AC5}"/>
                  </a:ext>
                </a:extLst>
              </p:cNvPr>
              <p:cNvSpPr>
                <a:spLocks noChangeShapeType="1"/>
              </p:cNvSpPr>
              <p:nvPr/>
            </p:nvSpPr>
            <p:spPr bwMode="auto">
              <a:xfrm flipV="1">
                <a:off x="2042" y="2723"/>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0" name="Line 194">
                <a:extLst>
                  <a:ext uri="{FF2B5EF4-FFF2-40B4-BE49-F238E27FC236}">
                    <a16:creationId xmlns:a16="http://schemas.microsoft.com/office/drawing/2014/main" id="{4D602942-226B-8B44-B511-C70573126ED2}"/>
                  </a:ext>
                </a:extLst>
              </p:cNvPr>
              <p:cNvSpPr>
                <a:spLocks noChangeShapeType="1"/>
              </p:cNvSpPr>
              <p:nvPr/>
            </p:nvSpPr>
            <p:spPr bwMode="auto">
              <a:xfrm flipV="1">
                <a:off x="2056" y="2656"/>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1" name="Line 195">
                <a:extLst>
                  <a:ext uri="{FF2B5EF4-FFF2-40B4-BE49-F238E27FC236}">
                    <a16:creationId xmlns:a16="http://schemas.microsoft.com/office/drawing/2014/main" id="{D7624664-3075-1C4B-A549-DE6872E87795}"/>
                  </a:ext>
                </a:extLst>
              </p:cNvPr>
              <p:cNvSpPr>
                <a:spLocks noChangeShapeType="1"/>
              </p:cNvSpPr>
              <p:nvPr/>
            </p:nvSpPr>
            <p:spPr bwMode="auto">
              <a:xfrm flipV="1">
                <a:off x="2070" y="2589"/>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2" name="Line 196">
                <a:extLst>
                  <a:ext uri="{FF2B5EF4-FFF2-40B4-BE49-F238E27FC236}">
                    <a16:creationId xmlns:a16="http://schemas.microsoft.com/office/drawing/2014/main" id="{E982DA3B-579E-0B40-A703-12ACD6427908}"/>
                  </a:ext>
                </a:extLst>
              </p:cNvPr>
              <p:cNvSpPr>
                <a:spLocks noChangeShapeType="1"/>
              </p:cNvSpPr>
              <p:nvPr/>
            </p:nvSpPr>
            <p:spPr bwMode="auto">
              <a:xfrm flipV="1">
                <a:off x="2084" y="2522"/>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3" name="Line 197">
                <a:extLst>
                  <a:ext uri="{FF2B5EF4-FFF2-40B4-BE49-F238E27FC236}">
                    <a16:creationId xmlns:a16="http://schemas.microsoft.com/office/drawing/2014/main" id="{7EA63A4B-38AB-784A-81FF-0BCDD000CCA1}"/>
                  </a:ext>
                </a:extLst>
              </p:cNvPr>
              <p:cNvSpPr>
                <a:spLocks noChangeShapeType="1"/>
              </p:cNvSpPr>
              <p:nvPr/>
            </p:nvSpPr>
            <p:spPr bwMode="auto">
              <a:xfrm flipV="1">
                <a:off x="2099" y="245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4" name="Line 198">
                <a:extLst>
                  <a:ext uri="{FF2B5EF4-FFF2-40B4-BE49-F238E27FC236}">
                    <a16:creationId xmlns:a16="http://schemas.microsoft.com/office/drawing/2014/main" id="{CD9932B3-E9AA-C849-8CFC-E725F0697BA5}"/>
                  </a:ext>
                </a:extLst>
              </p:cNvPr>
              <p:cNvSpPr>
                <a:spLocks noChangeShapeType="1"/>
              </p:cNvSpPr>
              <p:nvPr/>
            </p:nvSpPr>
            <p:spPr bwMode="auto">
              <a:xfrm flipV="1">
                <a:off x="2113" y="2388"/>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5" name="Line 199">
                <a:extLst>
                  <a:ext uri="{FF2B5EF4-FFF2-40B4-BE49-F238E27FC236}">
                    <a16:creationId xmlns:a16="http://schemas.microsoft.com/office/drawing/2014/main" id="{D5C93FF6-0BAA-BD41-B1F0-7B3803712BA8}"/>
                  </a:ext>
                </a:extLst>
              </p:cNvPr>
              <p:cNvSpPr>
                <a:spLocks noChangeShapeType="1"/>
              </p:cNvSpPr>
              <p:nvPr/>
            </p:nvSpPr>
            <p:spPr bwMode="auto">
              <a:xfrm flipV="1">
                <a:off x="2127" y="2321"/>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6" name="Line 200">
                <a:extLst>
                  <a:ext uri="{FF2B5EF4-FFF2-40B4-BE49-F238E27FC236}">
                    <a16:creationId xmlns:a16="http://schemas.microsoft.com/office/drawing/2014/main" id="{DF2B8B4E-255F-2F48-BE01-FD968A9FAFA6}"/>
                  </a:ext>
                </a:extLst>
              </p:cNvPr>
              <p:cNvSpPr>
                <a:spLocks noChangeShapeType="1"/>
              </p:cNvSpPr>
              <p:nvPr/>
            </p:nvSpPr>
            <p:spPr bwMode="auto">
              <a:xfrm flipV="1">
                <a:off x="2141" y="2254"/>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7" name="Line 201">
                <a:extLst>
                  <a:ext uri="{FF2B5EF4-FFF2-40B4-BE49-F238E27FC236}">
                    <a16:creationId xmlns:a16="http://schemas.microsoft.com/office/drawing/2014/main" id="{6FD66EC5-9766-E640-84CF-21EF16CD1C27}"/>
                  </a:ext>
                </a:extLst>
              </p:cNvPr>
              <p:cNvSpPr>
                <a:spLocks noChangeShapeType="1"/>
              </p:cNvSpPr>
              <p:nvPr/>
            </p:nvSpPr>
            <p:spPr bwMode="auto">
              <a:xfrm flipV="1">
                <a:off x="2155" y="218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8" name="Line 202">
                <a:extLst>
                  <a:ext uri="{FF2B5EF4-FFF2-40B4-BE49-F238E27FC236}">
                    <a16:creationId xmlns:a16="http://schemas.microsoft.com/office/drawing/2014/main" id="{17959E6C-F11D-3141-B1FE-0E728779E0F5}"/>
                  </a:ext>
                </a:extLst>
              </p:cNvPr>
              <p:cNvSpPr>
                <a:spLocks noChangeShapeType="1"/>
              </p:cNvSpPr>
              <p:nvPr/>
            </p:nvSpPr>
            <p:spPr bwMode="auto">
              <a:xfrm flipV="1">
                <a:off x="2169" y="2121"/>
                <a:ext cx="9"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89" name="Line 203">
                <a:extLst>
                  <a:ext uri="{FF2B5EF4-FFF2-40B4-BE49-F238E27FC236}">
                    <a16:creationId xmlns:a16="http://schemas.microsoft.com/office/drawing/2014/main" id="{62D5909B-9F34-B546-AB82-45C98DA667D2}"/>
                  </a:ext>
                </a:extLst>
              </p:cNvPr>
              <p:cNvSpPr>
                <a:spLocks noChangeShapeType="1"/>
              </p:cNvSpPr>
              <p:nvPr/>
            </p:nvSpPr>
            <p:spPr bwMode="auto">
              <a:xfrm flipV="1">
                <a:off x="2184" y="2054"/>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0" name="Line 204">
                <a:extLst>
                  <a:ext uri="{FF2B5EF4-FFF2-40B4-BE49-F238E27FC236}">
                    <a16:creationId xmlns:a16="http://schemas.microsoft.com/office/drawing/2014/main" id="{C32BC64F-891A-BB41-A818-5166F8D0E0C0}"/>
                  </a:ext>
                </a:extLst>
              </p:cNvPr>
              <p:cNvSpPr>
                <a:spLocks noChangeShapeType="1"/>
              </p:cNvSpPr>
              <p:nvPr/>
            </p:nvSpPr>
            <p:spPr bwMode="auto">
              <a:xfrm flipV="1">
                <a:off x="2198" y="1987"/>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1" name="Line 205">
                <a:extLst>
                  <a:ext uri="{FF2B5EF4-FFF2-40B4-BE49-F238E27FC236}">
                    <a16:creationId xmlns:a16="http://schemas.microsoft.com/office/drawing/2014/main" id="{98E48BB3-DCF0-A44B-B7BE-5169C3B0D0FA}"/>
                  </a:ext>
                </a:extLst>
              </p:cNvPr>
              <p:cNvSpPr>
                <a:spLocks noChangeShapeType="1"/>
              </p:cNvSpPr>
              <p:nvPr/>
            </p:nvSpPr>
            <p:spPr bwMode="auto">
              <a:xfrm flipV="1">
                <a:off x="2212" y="1920"/>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2" name="Line 206">
                <a:extLst>
                  <a:ext uri="{FF2B5EF4-FFF2-40B4-BE49-F238E27FC236}">
                    <a16:creationId xmlns:a16="http://schemas.microsoft.com/office/drawing/2014/main" id="{A3649184-FA32-1844-9A05-2F190A7BCC09}"/>
                  </a:ext>
                </a:extLst>
              </p:cNvPr>
              <p:cNvSpPr>
                <a:spLocks noChangeShapeType="1"/>
              </p:cNvSpPr>
              <p:nvPr/>
            </p:nvSpPr>
            <p:spPr bwMode="auto">
              <a:xfrm flipV="1">
                <a:off x="2226" y="1853"/>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3" name="Line 207">
                <a:extLst>
                  <a:ext uri="{FF2B5EF4-FFF2-40B4-BE49-F238E27FC236}">
                    <a16:creationId xmlns:a16="http://schemas.microsoft.com/office/drawing/2014/main" id="{2169BE30-BE68-4545-A8F7-9684ED8155F9}"/>
                  </a:ext>
                </a:extLst>
              </p:cNvPr>
              <p:cNvSpPr>
                <a:spLocks noChangeShapeType="1"/>
              </p:cNvSpPr>
              <p:nvPr/>
            </p:nvSpPr>
            <p:spPr bwMode="auto">
              <a:xfrm flipV="1">
                <a:off x="2241" y="1786"/>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4" name="Line 208">
                <a:extLst>
                  <a:ext uri="{FF2B5EF4-FFF2-40B4-BE49-F238E27FC236}">
                    <a16:creationId xmlns:a16="http://schemas.microsoft.com/office/drawing/2014/main" id="{9CD0F76A-A57F-434D-8122-F594E1C872AE}"/>
                  </a:ext>
                </a:extLst>
              </p:cNvPr>
              <p:cNvSpPr>
                <a:spLocks noChangeShapeType="1"/>
              </p:cNvSpPr>
              <p:nvPr/>
            </p:nvSpPr>
            <p:spPr bwMode="auto">
              <a:xfrm flipV="1">
                <a:off x="2254" y="1719"/>
                <a:ext cx="9"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5" name="Line 209">
                <a:extLst>
                  <a:ext uri="{FF2B5EF4-FFF2-40B4-BE49-F238E27FC236}">
                    <a16:creationId xmlns:a16="http://schemas.microsoft.com/office/drawing/2014/main" id="{42857EC3-F21E-A145-89EB-1AC839AA43DC}"/>
                  </a:ext>
                </a:extLst>
              </p:cNvPr>
              <p:cNvSpPr>
                <a:spLocks noChangeShapeType="1"/>
              </p:cNvSpPr>
              <p:nvPr/>
            </p:nvSpPr>
            <p:spPr bwMode="auto">
              <a:xfrm flipV="1">
                <a:off x="2269" y="1652"/>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6" name="Line 210">
                <a:extLst>
                  <a:ext uri="{FF2B5EF4-FFF2-40B4-BE49-F238E27FC236}">
                    <a16:creationId xmlns:a16="http://schemas.microsoft.com/office/drawing/2014/main" id="{1D604E54-34B4-F04C-B4CD-C76DCD4134AB}"/>
                  </a:ext>
                </a:extLst>
              </p:cNvPr>
              <p:cNvSpPr>
                <a:spLocks noChangeShapeType="1"/>
              </p:cNvSpPr>
              <p:nvPr/>
            </p:nvSpPr>
            <p:spPr bwMode="auto">
              <a:xfrm flipV="1">
                <a:off x="2283" y="158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7" name="Line 211">
                <a:extLst>
                  <a:ext uri="{FF2B5EF4-FFF2-40B4-BE49-F238E27FC236}">
                    <a16:creationId xmlns:a16="http://schemas.microsoft.com/office/drawing/2014/main" id="{17E60E76-9D2D-3144-8DED-ECC3C2610A1F}"/>
                  </a:ext>
                </a:extLst>
              </p:cNvPr>
              <p:cNvSpPr>
                <a:spLocks noChangeShapeType="1"/>
              </p:cNvSpPr>
              <p:nvPr/>
            </p:nvSpPr>
            <p:spPr bwMode="auto">
              <a:xfrm flipV="1">
                <a:off x="2298" y="1519"/>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8" name="Line 212">
                <a:extLst>
                  <a:ext uri="{FF2B5EF4-FFF2-40B4-BE49-F238E27FC236}">
                    <a16:creationId xmlns:a16="http://schemas.microsoft.com/office/drawing/2014/main" id="{34EF9D1A-1974-F642-AA83-0CFF3A34A980}"/>
                  </a:ext>
                </a:extLst>
              </p:cNvPr>
              <p:cNvSpPr>
                <a:spLocks noChangeShapeType="1"/>
              </p:cNvSpPr>
              <p:nvPr/>
            </p:nvSpPr>
            <p:spPr bwMode="auto">
              <a:xfrm flipV="1">
                <a:off x="2311" y="1452"/>
                <a:ext cx="9"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9" name="Line 213">
                <a:extLst>
                  <a:ext uri="{FF2B5EF4-FFF2-40B4-BE49-F238E27FC236}">
                    <a16:creationId xmlns:a16="http://schemas.microsoft.com/office/drawing/2014/main" id="{7629DEA4-210D-6F40-8FB3-CDEE2EB010AD}"/>
                  </a:ext>
                </a:extLst>
              </p:cNvPr>
              <p:cNvSpPr>
                <a:spLocks noChangeShapeType="1"/>
              </p:cNvSpPr>
              <p:nvPr/>
            </p:nvSpPr>
            <p:spPr bwMode="auto">
              <a:xfrm flipV="1">
                <a:off x="2326" y="1385"/>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0" name="Line 214">
                <a:extLst>
                  <a:ext uri="{FF2B5EF4-FFF2-40B4-BE49-F238E27FC236}">
                    <a16:creationId xmlns:a16="http://schemas.microsoft.com/office/drawing/2014/main" id="{DC01EC36-679A-DA4E-9F66-F3F49E6F8980}"/>
                  </a:ext>
                </a:extLst>
              </p:cNvPr>
              <p:cNvSpPr>
                <a:spLocks noChangeShapeType="1"/>
              </p:cNvSpPr>
              <p:nvPr/>
            </p:nvSpPr>
            <p:spPr bwMode="auto">
              <a:xfrm flipV="1">
                <a:off x="2340" y="1318"/>
                <a:ext cx="8" cy="37"/>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19" name="Group 215">
              <a:extLst>
                <a:ext uri="{FF2B5EF4-FFF2-40B4-BE49-F238E27FC236}">
                  <a16:creationId xmlns:a16="http://schemas.microsoft.com/office/drawing/2014/main" id="{B4067BBC-7996-3D48-BF1F-EC22CC9226B5}"/>
                </a:ext>
              </a:extLst>
            </p:cNvPr>
            <p:cNvGrpSpPr>
              <a:grpSpLocks/>
            </p:cNvGrpSpPr>
            <p:nvPr/>
          </p:nvGrpSpPr>
          <p:grpSpPr bwMode="auto">
            <a:xfrm>
              <a:off x="1350" y="1669"/>
              <a:ext cx="1579" cy="1261"/>
              <a:chOff x="1350" y="1669"/>
              <a:chExt cx="1579" cy="1261"/>
            </a:xfrm>
          </p:grpSpPr>
          <p:sp>
            <p:nvSpPr>
              <p:cNvPr id="247" name="Line 216">
                <a:extLst>
                  <a:ext uri="{FF2B5EF4-FFF2-40B4-BE49-F238E27FC236}">
                    <a16:creationId xmlns:a16="http://schemas.microsoft.com/office/drawing/2014/main" id="{F0700B58-AA88-394C-BDB0-3EFE3B9DE195}"/>
                  </a:ext>
                </a:extLst>
              </p:cNvPr>
              <p:cNvSpPr>
                <a:spLocks noChangeShapeType="1"/>
              </p:cNvSpPr>
              <p:nvPr/>
            </p:nvSpPr>
            <p:spPr bwMode="auto">
              <a:xfrm flipV="1">
                <a:off x="1350" y="2900"/>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8" name="Line 217">
                <a:extLst>
                  <a:ext uri="{FF2B5EF4-FFF2-40B4-BE49-F238E27FC236}">
                    <a16:creationId xmlns:a16="http://schemas.microsoft.com/office/drawing/2014/main" id="{7C45B969-A45D-2245-9C4D-05046C8EDADB}"/>
                  </a:ext>
                </a:extLst>
              </p:cNvPr>
              <p:cNvSpPr>
                <a:spLocks noChangeShapeType="1"/>
              </p:cNvSpPr>
              <p:nvPr/>
            </p:nvSpPr>
            <p:spPr bwMode="auto">
              <a:xfrm flipV="1">
                <a:off x="1417" y="2846"/>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9" name="Line 218">
                <a:extLst>
                  <a:ext uri="{FF2B5EF4-FFF2-40B4-BE49-F238E27FC236}">
                    <a16:creationId xmlns:a16="http://schemas.microsoft.com/office/drawing/2014/main" id="{E607F60D-0F3B-C140-97EC-2E5257FB03EC}"/>
                  </a:ext>
                </a:extLst>
              </p:cNvPr>
              <p:cNvSpPr>
                <a:spLocks noChangeShapeType="1"/>
              </p:cNvSpPr>
              <p:nvPr/>
            </p:nvSpPr>
            <p:spPr bwMode="auto">
              <a:xfrm flipV="1">
                <a:off x="1484" y="2792"/>
                <a:ext cx="37"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0" name="Line 219">
                <a:extLst>
                  <a:ext uri="{FF2B5EF4-FFF2-40B4-BE49-F238E27FC236}">
                    <a16:creationId xmlns:a16="http://schemas.microsoft.com/office/drawing/2014/main" id="{7038B252-B8E1-C943-8407-04A72C76D8A6}"/>
                  </a:ext>
                </a:extLst>
              </p:cNvPr>
              <p:cNvSpPr>
                <a:spLocks noChangeShapeType="1"/>
              </p:cNvSpPr>
              <p:nvPr/>
            </p:nvSpPr>
            <p:spPr bwMode="auto">
              <a:xfrm flipV="1">
                <a:off x="1551" y="2739"/>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1" name="Line 220">
                <a:extLst>
                  <a:ext uri="{FF2B5EF4-FFF2-40B4-BE49-F238E27FC236}">
                    <a16:creationId xmlns:a16="http://schemas.microsoft.com/office/drawing/2014/main" id="{5B9DF601-876C-5B43-B6E3-3DC06AB0478A}"/>
                  </a:ext>
                </a:extLst>
              </p:cNvPr>
              <p:cNvSpPr>
                <a:spLocks noChangeShapeType="1"/>
              </p:cNvSpPr>
              <p:nvPr/>
            </p:nvSpPr>
            <p:spPr bwMode="auto">
              <a:xfrm flipV="1">
                <a:off x="1618" y="2685"/>
                <a:ext cx="37"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2" name="Line 221">
                <a:extLst>
                  <a:ext uri="{FF2B5EF4-FFF2-40B4-BE49-F238E27FC236}">
                    <a16:creationId xmlns:a16="http://schemas.microsoft.com/office/drawing/2014/main" id="{87045449-DE41-BC48-934E-F1366A8C4811}"/>
                  </a:ext>
                </a:extLst>
              </p:cNvPr>
              <p:cNvSpPr>
                <a:spLocks noChangeShapeType="1"/>
              </p:cNvSpPr>
              <p:nvPr/>
            </p:nvSpPr>
            <p:spPr bwMode="auto">
              <a:xfrm flipV="1">
                <a:off x="1685" y="2632"/>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3" name="Line 222">
                <a:extLst>
                  <a:ext uri="{FF2B5EF4-FFF2-40B4-BE49-F238E27FC236}">
                    <a16:creationId xmlns:a16="http://schemas.microsoft.com/office/drawing/2014/main" id="{EC306F70-0081-BF43-827E-147406410DD8}"/>
                  </a:ext>
                </a:extLst>
              </p:cNvPr>
              <p:cNvSpPr>
                <a:spLocks noChangeShapeType="1"/>
              </p:cNvSpPr>
              <p:nvPr/>
            </p:nvSpPr>
            <p:spPr bwMode="auto">
              <a:xfrm flipV="1">
                <a:off x="1752" y="2579"/>
                <a:ext cx="37" cy="29"/>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4" name="Line 223">
                <a:extLst>
                  <a:ext uri="{FF2B5EF4-FFF2-40B4-BE49-F238E27FC236}">
                    <a16:creationId xmlns:a16="http://schemas.microsoft.com/office/drawing/2014/main" id="{A129493B-F32A-BB46-838B-D894403C5456}"/>
                  </a:ext>
                </a:extLst>
              </p:cNvPr>
              <p:cNvSpPr>
                <a:spLocks noChangeShapeType="1"/>
              </p:cNvSpPr>
              <p:nvPr/>
            </p:nvSpPr>
            <p:spPr bwMode="auto">
              <a:xfrm flipV="1">
                <a:off x="1819" y="2525"/>
                <a:ext cx="37"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5" name="Line 224">
                <a:extLst>
                  <a:ext uri="{FF2B5EF4-FFF2-40B4-BE49-F238E27FC236}">
                    <a16:creationId xmlns:a16="http://schemas.microsoft.com/office/drawing/2014/main" id="{486B123B-1B6F-4C4F-8876-2D6FA5D750F7}"/>
                  </a:ext>
                </a:extLst>
              </p:cNvPr>
              <p:cNvSpPr>
                <a:spLocks noChangeShapeType="1"/>
              </p:cNvSpPr>
              <p:nvPr/>
            </p:nvSpPr>
            <p:spPr bwMode="auto">
              <a:xfrm flipV="1">
                <a:off x="1886" y="2472"/>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6" name="Line 225">
                <a:extLst>
                  <a:ext uri="{FF2B5EF4-FFF2-40B4-BE49-F238E27FC236}">
                    <a16:creationId xmlns:a16="http://schemas.microsoft.com/office/drawing/2014/main" id="{A66B9486-F4CD-D64F-AEFA-CEE7CCC55C18}"/>
                  </a:ext>
                </a:extLst>
              </p:cNvPr>
              <p:cNvSpPr>
                <a:spLocks noChangeShapeType="1"/>
              </p:cNvSpPr>
              <p:nvPr/>
            </p:nvSpPr>
            <p:spPr bwMode="auto">
              <a:xfrm flipV="1">
                <a:off x="1953" y="2418"/>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7" name="Line 226">
                <a:extLst>
                  <a:ext uri="{FF2B5EF4-FFF2-40B4-BE49-F238E27FC236}">
                    <a16:creationId xmlns:a16="http://schemas.microsoft.com/office/drawing/2014/main" id="{C0CFA74F-C733-C049-BFFD-8CFA7CBEA246}"/>
                  </a:ext>
                </a:extLst>
              </p:cNvPr>
              <p:cNvSpPr>
                <a:spLocks noChangeShapeType="1"/>
              </p:cNvSpPr>
              <p:nvPr/>
            </p:nvSpPr>
            <p:spPr bwMode="auto">
              <a:xfrm flipV="1">
                <a:off x="2020" y="2365"/>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8" name="Line 227">
                <a:extLst>
                  <a:ext uri="{FF2B5EF4-FFF2-40B4-BE49-F238E27FC236}">
                    <a16:creationId xmlns:a16="http://schemas.microsoft.com/office/drawing/2014/main" id="{15E9463B-7D08-3548-9372-6A0FD07C8BC5}"/>
                  </a:ext>
                </a:extLst>
              </p:cNvPr>
              <p:cNvSpPr>
                <a:spLocks noChangeShapeType="1"/>
              </p:cNvSpPr>
              <p:nvPr/>
            </p:nvSpPr>
            <p:spPr bwMode="auto">
              <a:xfrm flipV="1">
                <a:off x="2087" y="2311"/>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59" name="Line 228">
                <a:extLst>
                  <a:ext uri="{FF2B5EF4-FFF2-40B4-BE49-F238E27FC236}">
                    <a16:creationId xmlns:a16="http://schemas.microsoft.com/office/drawing/2014/main" id="{3417E032-8F41-4348-9776-25E484457207}"/>
                  </a:ext>
                </a:extLst>
              </p:cNvPr>
              <p:cNvSpPr>
                <a:spLocks noChangeShapeType="1"/>
              </p:cNvSpPr>
              <p:nvPr/>
            </p:nvSpPr>
            <p:spPr bwMode="auto">
              <a:xfrm flipV="1">
                <a:off x="2154" y="2257"/>
                <a:ext cx="38"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0" name="Line 229">
                <a:extLst>
                  <a:ext uri="{FF2B5EF4-FFF2-40B4-BE49-F238E27FC236}">
                    <a16:creationId xmlns:a16="http://schemas.microsoft.com/office/drawing/2014/main" id="{A0806FB3-D6B1-0241-9AB3-1DF61F2505C6}"/>
                  </a:ext>
                </a:extLst>
              </p:cNvPr>
              <p:cNvSpPr>
                <a:spLocks noChangeShapeType="1"/>
              </p:cNvSpPr>
              <p:nvPr/>
            </p:nvSpPr>
            <p:spPr bwMode="auto">
              <a:xfrm flipV="1">
                <a:off x="2221" y="2204"/>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1" name="Line 230">
                <a:extLst>
                  <a:ext uri="{FF2B5EF4-FFF2-40B4-BE49-F238E27FC236}">
                    <a16:creationId xmlns:a16="http://schemas.microsoft.com/office/drawing/2014/main" id="{7A798B32-7CE6-B34B-9B3B-9B3A9034BEAB}"/>
                  </a:ext>
                </a:extLst>
              </p:cNvPr>
              <p:cNvSpPr>
                <a:spLocks noChangeShapeType="1"/>
              </p:cNvSpPr>
              <p:nvPr/>
            </p:nvSpPr>
            <p:spPr bwMode="auto">
              <a:xfrm flipV="1">
                <a:off x="2288" y="2150"/>
                <a:ext cx="38"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2" name="Line 231">
                <a:extLst>
                  <a:ext uri="{FF2B5EF4-FFF2-40B4-BE49-F238E27FC236}">
                    <a16:creationId xmlns:a16="http://schemas.microsoft.com/office/drawing/2014/main" id="{6D4FB57A-CF10-3B40-814C-9B7265262EE6}"/>
                  </a:ext>
                </a:extLst>
              </p:cNvPr>
              <p:cNvSpPr>
                <a:spLocks noChangeShapeType="1"/>
              </p:cNvSpPr>
              <p:nvPr/>
            </p:nvSpPr>
            <p:spPr bwMode="auto">
              <a:xfrm flipV="1">
                <a:off x="2355" y="2097"/>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3" name="Line 232">
                <a:extLst>
                  <a:ext uri="{FF2B5EF4-FFF2-40B4-BE49-F238E27FC236}">
                    <a16:creationId xmlns:a16="http://schemas.microsoft.com/office/drawing/2014/main" id="{574490AD-6ACC-0347-8BC1-5D080C5EC0EA}"/>
                  </a:ext>
                </a:extLst>
              </p:cNvPr>
              <p:cNvSpPr>
                <a:spLocks noChangeShapeType="1"/>
              </p:cNvSpPr>
              <p:nvPr/>
            </p:nvSpPr>
            <p:spPr bwMode="auto">
              <a:xfrm flipV="1">
                <a:off x="2422" y="2043"/>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4" name="Line 233">
                <a:extLst>
                  <a:ext uri="{FF2B5EF4-FFF2-40B4-BE49-F238E27FC236}">
                    <a16:creationId xmlns:a16="http://schemas.microsoft.com/office/drawing/2014/main" id="{AF3F2036-991D-AA4B-B0E0-1AF830E80C43}"/>
                  </a:ext>
                </a:extLst>
              </p:cNvPr>
              <p:cNvSpPr>
                <a:spLocks noChangeShapeType="1"/>
              </p:cNvSpPr>
              <p:nvPr/>
            </p:nvSpPr>
            <p:spPr bwMode="auto">
              <a:xfrm flipV="1">
                <a:off x="2489" y="1990"/>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5" name="Line 234">
                <a:extLst>
                  <a:ext uri="{FF2B5EF4-FFF2-40B4-BE49-F238E27FC236}">
                    <a16:creationId xmlns:a16="http://schemas.microsoft.com/office/drawing/2014/main" id="{86EAF9EB-ABFA-5048-A3F0-D13F5AEA15F8}"/>
                  </a:ext>
                </a:extLst>
              </p:cNvPr>
              <p:cNvSpPr>
                <a:spLocks noChangeShapeType="1"/>
              </p:cNvSpPr>
              <p:nvPr/>
            </p:nvSpPr>
            <p:spPr bwMode="auto">
              <a:xfrm flipV="1">
                <a:off x="2556" y="1937"/>
                <a:ext cx="38" cy="29"/>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6" name="Line 235">
                <a:extLst>
                  <a:ext uri="{FF2B5EF4-FFF2-40B4-BE49-F238E27FC236}">
                    <a16:creationId xmlns:a16="http://schemas.microsoft.com/office/drawing/2014/main" id="{29B97F73-D4FF-B44E-B0F0-BE21FD950F69}"/>
                  </a:ext>
                </a:extLst>
              </p:cNvPr>
              <p:cNvSpPr>
                <a:spLocks noChangeShapeType="1"/>
              </p:cNvSpPr>
              <p:nvPr/>
            </p:nvSpPr>
            <p:spPr bwMode="auto">
              <a:xfrm flipV="1">
                <a:off x="2623" y="1883"/>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7" name="Line 236">
                <a:extLst>
                  <a:ext uri="{FF2B5EF4-FFF2-40B4-BE49-F238E27FC236}">
                    <a16:creationId xmlns:a16="http://schemas.microsoft.com/office/drawing/2014/main" id="{B9C3D091-9780-524F-817D-5B3ADB8455D9}"/>
                  </a:ext>
                </a:extLst>
              </p:cNvPr>
              <p:cNvSpPr>
                <a:spLocks noChangeShapeType="1"/>
              </p:cNvSpPr>
              <p:nvPr/>
            </p:nvSpPr>
            <p:spPr bwMode="auto">
              <a:xfrm flipV="1">
                <a:off x="2690" y="1830"/>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8" name="Line 237">
                <a:extLst>
                  <a:ext uri="{FF2B5EF4-FFF2-40B4-BE49-F238E27FC236}">
                    <a16:creationId xmlns:a16="http://schemas.microsoft.com/office/drawing/2014/main" id="{5EE57198-188F-4B43-A35D-E57CDC1CA16B}"/>
                  </a:ext>
                </a:extLst>
              </p:cNvPr>
              <p:cNvSpPr>
                <a:spLocks noChangeShapeType="1"/>
              </p:cNvSpPr>
              <p:nvPr/>
            </p:nvSpPr>
            <p:spPr bwMode="auto">
              <a:xfrm flipV="1">
                <a:off x="2757" y="1776"/>
                <a:ext cx="38" cy="30"/>
              </a:xfrm>
              <a:prstGeom prst="line">
                <a:avLst/>
              </a:prstGeom>
              <a:noFill/>
              <a:ln w="1588">
                <a:solidFill>
                  <a:srgbClr val="000000"/>
                </a:solidFill>
                <a:round/>
                <a:headEnd/>
                <a:tailEnd/>
              </a:ln>
            </p:spPr>
            <p:txBody>
              <a:bodyPr/>
              <a:lstStyle/>
              <a:p>
                <a:endParaRPr lang="en-US">
                  <a:latin typeface="Calibri"/>
                  <a:cs typeface="Calibri"/>
                </a:endParaRPr>
              </a:p>
            </p:txBody>
          </p:sp>
          <p:sp>
            <p:nvSpPr>
              <p:cNvPr id="269" name="Line 238">
                <a:extLst>
                  <a:ext uri="{FF2B5EF4-FFF2-40B4-BE49-F238E27FC236}">
                    <a16:creationId xmlns:a16="http://schemas.microsoft.com/office/drawing/2014/main" id="{226F87BD-50ED-A142-A931-22AF040EEFC0}"/>
                  </a:ext>
                </a:extLst>
              </p:cNvPr>
              <p:cNvSpPr>
                <a:spLocks noChangeShapeType="1"/>
              </p:cNvSpPr>
              <p:nvPr/>
            </p:nvSpPr>
            <p:spPr bwMode="auto">
              <a:xfrm flipV="1">
                <a:off x="2824" y="1722"/>
                <a:ext cx="38" cy="31"/>
              </a:xfrm>
              <a:prstGeom prst="line">
                <a:avLst/>
              </a:prstGeom>
              <a:noFill/>
              <a:ln w="1588">
                <a:solidFill>
                  <a:srgbClr val="000000"/>
                </a:solidFill>
                <a:round/>
                <a:headEnd/>
                <a:tailEnd/>
              </a:ln>
            </p:spPr>
            <p:txBody>
              <a:bodyPr/>
              <a:lstStyle/>
              <a:p>
                <a:endParaRPr lang="en-US">
                  <a:latin typeface="Calibri"/>
                  <a:cs typeface="Calibri"/>
                </a:endParaRPr>
              </a:p>
            </p:txBody>
          </p:sp>
          <p:sp>
            <p:nvSpPr>
              <p:cNvPr id="270" name="Line 239">
                <a:extLst>
                  <a:ext uri="{FF2B5EF4-FFF2-40B4-BE49-F238E27FC236}">
                    <a16:creationId xmlns:a16="http://schemas.microsoft.com/office/drawing/2014/main" id="{5BC3C82C-18D3-6841-9D86-A9E518D90AB5}"/>
                  </a:ext>
                </a:extLst>
              </p:cNvPr>
              <p:cNvSpPr>
                <a:spLocks noChangeShapeType="1"/>
              </p:cNvSpPr>
              <p:nvPr/>
            </p:nvSpPr>
            <p:spPr bwMode="auto">
              <a:xfrm flipV="1">
                <a:off x="2891" y="1669"/>
                <a:ext cx="38" cy="30"/>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20" name="Group 240">
              <a:extLst>
                <a:ext uri="{FF2B5EF4-FFF2-40B4-BE49-F238E27FC236}">
                  <a16:creationId xmlns:a16="http://schemas.microsoft.com/office/drawing/2014/main" id="{9D6DFE0D-9BC2-5345-AF47-E033A3A82DC8}"/>
                </a:ext>
              </a:extLst>
            </p:cNvPr>
            <p:cNvGrpSpPr>
              <a:grpSpLocks/>
            </p:cNvGrpSpPr>
            <p:nvPr/>
          </p:nvGrpSpPr>
          <p:grpSpPr bwMode="auto">
            <a:xfrm>
              <a:off x="1943" y="1318"/>
              <a:ext cx="385" cy="1978"/>
              <a:chOff x="1943" y="1318"/>
              <a:chExt cx="385" cy="1978"/>
            </a:xfrm>
          </p:grpSpPr>
          <p:sp>
            <p:nvSpPr>
              <p:cNvPr id="217" name="Line 241">
                <a:extLst>
                  <a:ext uri="{FF2B5EF4-FFF2-40B4-BE49-F238E27FC236}">
                    <a16:creationId xmlns:a16="http://schemas.microsoft.com/office/drawing/2014/main" id="{88409F0E-0B76-4B45-93FE-932E79AFA4EF}"/>
                  </a:ext>
                </a:extLst>
              </p:cNvPr>
              <p:cNvSpPr>
                <a:spLocks noChangeShapeType="1"/>
              </p:cNvSpPr>
              <p:nvPr/>
            </p:nvSpPr>
            <p:spPr bwMode="auto">
              <a:xfrm flipH="1" flipV="1">
                <a:off x="2321" y="3258"/>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8" name="Line 242">
                <a:extLst>
                  <a:ext uri="{FF2B5EF4-FFF2-40B4-BE49-F238E27FC236}">
                    <a16:creationId xmlns:a16="http://schemas.microsoft.com/office/drawing/2014/main" id="{AE027228-3B5F-0C42-92F2-9C1D1472C15E}"/>
                  </a:ext>
                </a:extLst>
              </p:cNvPr>
              <p:cNvSpPr>
                <a:spLocks noChangeShapeType="1"/>
              </p:cNvSpPr>
              <p:nvPr/>
            </p:nvSpPr>
            <p:spPr bwMode="auto">
              <a:xfrm flipH="1" flipV="1">
                <a:off x="2308" y="3191"/>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9" name="Line 243">
                <a:extLst>
                  <a:ext uri="{FF2B5EF4-FFF2-40B4-BE49-F238E27FC236}">
                    <a16:creationId xmlns:a16="http://schemas.microsoft.com/office/drawing/2014/main" id="{3C1B5E73-8F44-2B4C-B0BE-3ADD842DBFF6}"/>
                  </a:ext>
                </a:extLst>
              </p:cNvPr>
              <p:cNvSpPr>
                <a:spLocks noChangeShapeType="1"/>
              </p:cNvSpPr>
              <p:nvPr/>
            </p:nvSpPr>
            <p:spPr bwMode="auto">
              <a:xfrm flipH="1" flipV="1">
                <a:off x="2295" y="3124"/>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0" name="Line 244">
                <a:extLst>
                  <a:ext uri="{FF2B5EF4-FFF2-40B4-BE49-F238E27FC236}">
                    <a16:creationId xmlns:a16="http://schemas.microsoft.com/office/drawing/2014/main" id="{845F2A50-8EE5-C645-8F6A-10DC72F1159B}"/>
                  </a:ext>
                </a:extLst>
              </p:cNvPr>
              <p:cNvSpPr>
                <a:spLocks noChangeShapeType="1"/>
              </p:cNvSpPr>
              <p:nvPr/>
            </p:nvSpPr>
            <p:spPr bwMode="auto">
              <a:xfrm flipH="1" flipV="1">
                <a:off x="2281" y="3058"/>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1" name="Line 245">
                <a:extLst>
                  <a:ext uri="{FF2B5EF4-FFF2-40B4-BE49-F238E27FC236}">
                    <a16:creationId xmlns:a16="http://schemas.microsoft.com/office/drawing/2014/main" id="{204CED5B-6CF9-1B43-80A5-3CB46C609F84}"/>
                  </a:ext>
                </a:extLst>
              </p:cNvPr>
              <p:cNvSpPr>
                <a:spLocks noChangeShapeType="1"/>
              </p:cNvSpPr>
              <p:nvPr/>
            </p:nvSpPr>
            <p:spPr bwMode="auto">
              <a:xfrm flipH="1" flipV="1">
                <a:off x="2269" y="2991"/>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2" name="Line 246">
                <a:extLst>
                  <a:ext uri="{FF2B5EF4-FFF2-40B4-BE49-F238E27FC236}">
                    <a16:creationId xmlns:a16="http://schemas.microsoft.com/office/drawing/2014/main" id="{B2663FD2-65D6-CF4E-B75A-2B0A47CD3A21}"/>
                  </a:ext>
                </a:extLst>
              </p:cNvPr>
              <p:cNvSpPr>
                <a:spLocks noChangeShapeType="1"/>
              </p:cNvSpPr>
              <p:nvPr/>
            </p:nvSpPr>
            <p:spPr bwMode="auto">
              <a:xfrm flipH="1" flipV="1">
                <a:off x="2256" y="2924"/>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3" name="Line 247">
                <a:extLst>
                  <a:ext uri="{FF2B5EF4-FFF2-40B4-BE49-F238E27FC236}">
                    <a16:creationId xmlns:a16="http://schemas.microsoft.com/office/drawing/2014/main" id="{94C7DB8C-5A33-7848-B487-EE81070EE9F0}"/>
                  </a:ext>
                </a:extLst>
              </p:cNvPr>
              <p:cNvSpPr>
                <a:spLocks noChangeShapeType="1"/>
              </p:cNvSpPr>
              <p:nvPr/>
            </p:nvSpPr>
            <p:spPr bwMode="auto">
              <a:xfrm flipH="1" flipV="1">
                <a:off x="2242" y="285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4" name="Line 248">
                <a:extLst>
                  <a:ext uri="{FF2B5EF4-FFF2-40B4-BE49-F238E27FC236}">
                    <a16:creationId xmlns:a16="http://schemas.microsoft.com/office/drawing/2014/main" id="{F68FD21F-7059-2945-9898-2425ECC3EC29}"/>
                  </a:ext>
                </a:extLst>
              </p:cNvPr>
              <p:cNvSpPr>
                <a:spLocks noChangeShapeType="1"/>
              </p:cNvSpPr>
              <p:nvPr/>
            </p:nvSpPr>
            <p:spPr bwMode="auto">
              <a:xfrm flipH="1" flipV="1">
                <a:off x="2229" y="2790"/>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5" name="Line 249">
                <a:extLst>
                  <a:ext uri="{FF2B5EF4-FFF2-40B4-BE49-F238E27FC236}">
                    <a16:creationId xmlns:a16="http://schemas.microsoft.com/office/drawing/2014/main" id="{55C6EF43-225A-6046-B851-281E10C278AA}"/>
                  </a:ext>
                </a:extLst>
              </p:cNvPr>
              <p:cNvSpPr>
                <a:spLocks noChangeShapeType="1"/>
              </p:cNvSpPr>
              <p:nvPr/>
            </p:nvSpPr>
            <p:spPr bwMode="auto">
              <a:xfrm flipH="1" flipV="1">
                <a:off x="2217" y="2723"/>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6" name="Line 250">
                <a:extLst>
                  <a:ext uri="{FF2B5EF4-FFF2-40B4-BE49-F238E27FC236}">
                    <a16:creationId xmlns:a16="http://schemas.microsoft.com/office/drawing/2014/main" id="{350782D5-221A-DD47-BBBF-A8590A165D3B}"/>
                  </a:ext>
                </a:extLst>
              </p:cNvPr>
              <p:cNvSpPr>
                <a:spLocks noChangeShapeType="1"/>
              </p:cNvSpPr>
              <p:nvPr/>
            </p:nvSpPr>
            <p:spPr bwMode="auto">
              <a:xfrm flipH="1" flipV="1">
                <a:off x="2204" y="2656"/>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7" name="Line 251">
                <a:extLst>
                  <a:ext uri="{FF2B5EF4-FFF2-40B4-BE49-F238E27FC236}">
                    <a16:creationId xmlns:a16="http://schemas.microsoft.com/office/drawing/2014/main" id="{970163F8-74E8-8241-911D-B4C39D937D54}"/>
                  </a:ext>
                </a:extLst>
              </p:cNvPr>
              <p:cNvSpPr>
                <a:spLocks noChangeShapeType="1"/>
              </p:cNvSpPr>
              <p:nvPr/>
            </p:nvSpPr>
            <p:spPr bwMode="auto">
              <a:xfrm flipH="1" flipV="1">
                <a:off x="2190" y="2589"/>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8" name="Line 252">
                <a:extLst>
                  <a:ext uri="{FF2B5EF4-FFF2-40B4-BE49-F238E27FC236}">
                    <a16:creationId xmlns:a16="http://schemas.microsoft.com/office/drawing/2014/main" id="{CD061CF3-6801-F343-A384-316E0E03D47C}"/>
                  </a:ext>
                </a:extLst>
              </p:cNvPr>
              <p:cNvSpPr>
                <a:spLocks noChangeShapeType="1"/>
              </p:cNvSpPr>
              <p:nvPr/>
            </p:nvSpPr>
            <p:spPr bwMode="auto">
              <a:xfrm flipH="1" flipV="1">
                <a:off x="2177" y="2522"/>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29" name="Line 253">
                <a:extLst>
                  <a:ext uri="{FF2B5EF4-FFF2-40B4-BE49-F238E27FC236}">
                    <a16:creationId xmlns:a16="http://schemas.microsoft.com/office/drawing/2014/main" id="{7C6F7D24-876B-E84E-8746-4E190B84E823}"/>
                  </a:ext>
                </a:extLst>
              </p:cNvPr>
              <p:cNvSpPr>
                <a:spLocks noChangeShapeType="1"/>
              </p:cNvSpPr>
              <p:nvPr/>
            </p:nvSpPr>
            <p:spPr bwMode="auto">
              <a:xfrm flipH="1" flipV="1">
                <a:off x="2165" y="2456"/>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0" name="Line 254">
                <a:extLst>
                  <a:ext uri="{FF2B5EF4-FFF2-40B4-BE49-F238E27FC236}">
                    <a16:creationId xmlns:a16="http://schemas.microsoft.com/office/drawing/2014/main" id="{8237DF86-59FF-B542-8D19-5129B9BF86DB}"/>
                  </a:ext>
                </a:extLst>
              </p:cNvPr>
              <p:cNvSpPr>
                <a:spLocks noChangeShapeType="1"/>
              </p:cNvSpPr>
              <p:nvPr/>
            </p:nvSpPr>
            <p:spPr bwMode="auto">
              <a:xfrm flipH="1" flipV="1">
                <a:off x="2152" y="2389"/>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1" name="Line 255">
                <a:extLst>
                  <a:ext uri="{FF2B5EF4-FFF2-40B4-BE49-F238E27FC236}">
                    <a16:creationId xmlns:a16="http://schemas.microsoft.com/office/drawing/2014/main" id="{8BDEF10F-AF4B-124A-9DE5-DBDAF2BF9E44}"/>
                  </a:ext>
                </a:extLst>
              </p:cNvPr>
              <p:cNvSpPr>
                <a:spLocks noChangeShapeType="1"/>
              </p:cNvSpPr>
              <p:nvPr/>
            </p:nvSpPr>
            <p:spPr bwMode="auto">
              <a:xfrm flipH="1" flipV="1">
                <a:off x="2138" y="2322"/>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2" name="Line 256">
                <a:extLst>
                  <a:ext uri="{FF2B5EF4-FFF2-40B4-BE49-F238E27FC236}">
                    <a16:creationId xmlns:a16="http://schemas.microsoft.com/office/drawing/2014/main" id="{BA68ACAC-5374-0045-83D8-CD671C8EEB2D}"/>
                  </a:ext>
                </a:extLst>
              </p:cNvPr>
              <p:cNvSpPr>
                <a:spLocks noChangeShapeType="1"/>
              </p:cNvSpPr>
              <p:nvPr/>
            </p:nvSpPr>
            <p:spPr bwMode="auto">
              <a:xfrm flipH="1" flipV="1">
                <a:off x="2125" y="225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3" name="Line 257">
                <a:extLst>
                  <a:ext uri="{FF2B5EF4-FFF2-40B4-BE49-F238E27FC236}">
                    <a16:creationId xmlns:a16="http://schemas.microsoft.com/office/drawing/2014/main" id="{578A4548-B73D-A34E-94E2-C05C28B78A53}"/>
                  </a:ext>
                </a:extLst>
              </p:cNvPr>
              <p:cNvSpPr>
                <a:spLocks noChangeShapeType="1"/>
              </p:cNvSpPr>
              <p:nvPr/>
            </p:nvSpPr>
            <p:spPr bwMode="auto">
              <a:xfrm flipH="1" flipV="1">
                <a:off x="2113" y="2188"/>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4" name="Line 258">
                <a:extLst>
                  <a:ext uri="{FF2B5EF4-FFF2-40B4-BE49-F238E27FC236}">
                    <a16:creationId xmlns:a16="http://schemas.microsoft.com/office/drawing/2014/main" id="{50ACB3ED-51E6-5E45-8E8C-3D92B88294C9}"/>
                  </a:ext>
                </a:extLst>
              </p:cNvPr>
              <p:cNvSpPr>
                <a:spLocks noChangeShapeType="1"/>
              </p:cNvSpPr>
              <p:nvPr/>
            </p:nvSpPr>
            <p:spPr bwMode="auto">
              <a:xfrm flipH="1" flipV="1">
                <a:off x="2099" y="2121"/>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5" name="Line 259">
                <a:extLst>
                  <a:ext uri="{FF2B5EF4-FFF2-40B4-BE49-F238E27FC236}">
                    <a16:creationId xmlns:a16="http://schemas.microsoft.com/office/drawing/2014/main" id="{89B6C869-E25D-EA4F-91D3-5253FB2AF5F3}"/>
                  </a:ext>
                </a:extLst>
              </p:cNvPr>
              <p:cNvSpPr>
                <a:spLocks noChangeShapeType="1"/>
              </p:cNvSpPr>
              <p:nvPr/>
            </p:nvSpPr>
            <p:spPr bwMode="auto">
              <a:xfrm flipH="1" flipV="1">
                <a:off x="2086" y="2054"/>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6" name="Line 260">
                <a:extLst>
                  <a:ext uri="{FF2B5EF4-FFF2-40B4-BE49-F238E27FC236}">
                    <a16:creationId xmlns:a16="http://schemas.microsoft.com/office/drawing/2014/main" id="{61A0BDEA-AA94-514D-98ED-9A8DB98B7CED}"/>
                  </a:ext>
                </a:extLst>
              </p:cNvPr>
              <p:cNvSpPr>
                <a:spLocks noChangeShapeType="1"/>
              </p:cNvSpPr>
              <p:nvPr/>
            </p:nvSpPr>
            <p:spPr bwMode="auto">
              <a:xfrm flipH="1" flipV="1">
                <a:off x="2073" y="1987"/>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7" name="Line 261">
                <a:extLst>
                  <a:ext uri="{FF2B5EF4-FFF2-40B4-BE49-F238E27FC236}">
                    <a16:creationId xmlns:a16="http://schemas.microsoft.com/office/drawing/2014/main" id="{67A9B809-F19B-E944-B030-5544DDEEF338}"/>
                  </a:ext>
                </a:extLst>
              </p:cNvPr>
              <p:cNvSpPr>
                <a:spLocks noChangeShapeType="1"/>
              </p:cNvSpPr>
              <p:nvPr/>
            </p:nvSpPr>
            <p:spPr bwMode="auto">
              <a:xfrm flipH="1" flipV="1">
                <a:off x="2061" y="1920"/>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8" name="Line 262">
                <a:extLst>
                  <a:ext uri="{FF2B5EF4-FFF2-40B4-BE49-F238E27FC236}">
                    <a16:creationId xmlns:a16="http://schemas.microsoft.com/office/drawing/2014/main" id="{088AC30C-4D48-724C-954D-E27E4CCB0361}"/>
                  </a:ext>
                </a:extLst>
              </p:cNvPr>
              <p:cNvSpPr>
                <a:spLocks noChangeShapeType="1"/>
              </p:cNvSpPr>
              <p:nvPr/>
            </p:nvSpPr>
            <p:spPr bwMode="auto">
              <a:xfrm flipH="1" flipV="1">
                <a:off x="2047" y="1854"/>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39" name="Line 263">
                <a:extLst>
                  <a:ext uri="{FF2B5EF4-FFF2-40B4-BE49-F238E27FC236}">
                    <a16:creationId xmlns:a16="http://schemas.microsoft.com/office/drawing/2014/main" id="{9BB39AE2-4052-EF4E-870D-0EE466B99B74}"/>
                  </a:ext>
                </a:extLst>
              </p:cNvPr>
              <p:cNvSpPr>
                <a:spLocks noChangeShapeType="1"/>
              </p:cNvSpPr>
              <p:nvPr/>
            </p:nvSpPr>
            <p:spPr bwMode="auto">
              <a:xfrm flipH="1" flipV="1">
                <a:off x="2034" y="1787"/>
                <a:ext cx="7"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0" name="Line 264">
                <a:extLst>
                  <a:ext uri="{FF2B5EF4-FFF2-40B4-BE49-F238E27FC236}">
                    <a16:creationId xmlns:a16="http://schemas.microsoft.com/office/drawing/2014/main" id="{9CF048B4-3A5A-1241-91DC-C76B0689BF6D}"/>
                  </a:ext>
                </a:extLst>
              </p:cNvPr>
              <p:cNvSpPr>
                <a:spLocks noChangeShapeType="1"/>
              </p:cNvSpPr>
              <p:nvPr/>
            </p:nvSpPr>
            <p:spPr bwMode="auto">
              <a:xfrm flipH="1" flipV="1">
                <a:off x="2021" y="1720"/>
                <a:ext cx="8"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1" name="Line 265">
                <a:extLst>
                  <a:ext uri="{FF2B5EF4-FFF2-40B4-BE49-F238E27FC236}">
                    <a16:creationId xmlns:a16="http://schemas.microsoft.com/office/drawing/2014/main" id="{FCC44CB6-ED61-3F41-B696-0ADBDB060D00}"/>
                  </a:ext>
                </a:extLst>
              </p:cNvPr>
              <p:cNvSpPr>
                <a:spLocks noChangeShapeType="1"/>
              </p:cNvSpPr>
              <p:nvPr/>
            </p:nvSpPr>
            <p:spPr bwMode="auto">
              <a:xfrm flipH="1" flipV="1">
                <a:off x="2008" y="1653"/>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2" name="Line 266">
                <a:extLst>
                  <a:ext uri="{FF2B5EF4-FFF2-40B4-BE49-F238E27FC236}">
                    <a16:creationId xmlns:a16="http://schemas.microsoft.com/office/drawing/2014/main" id="{79E25F68-593D-3440-84F8-7D3089C97BD5}"/>
                  </a:ext>
                </a:extLst>
              </p:cNvPr>
              <p:cNvSpPr>
                <a:spLocks noChangeShapeType="1"/>
              </p:cNvSpPr>
              <p:nvPr/>
            </p:nvSpPr>
            <p:spPr bwMode="auto">
              <a:xfrm flipH="1" flipV="1">
                <a:off x="1995" y="1586"/>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3" name="Line 267">
                <a:extLst>
                  <a:ext uri="{FF2B5EF4-FFF2-40B4-BE49-F238E27FC236}">
                    <a16:creationId xmlns:a16="http://schemas.microsoft.com/office/drawing/2014/main" id="{56F46F9F-4783-0E4C-B7A4-45C50DDC3930}"/>
                  </a:ext>
                </a:extLst>
              </p:cNvPr>
              <p:cNvSpPr>
                <a:spLocks noChangeShapeType="1"/>
              </p:cNvSpPr>
              <p:nvPr/>
            </p:nvSpPr>
            <p:spPr bwMode="auto">
              <a:xfrm flipH="1" flipV="1">
                <a:off x="1982" y="1519"/>
                <a:ext cx="7"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4" name="Line 268">
                <a:extLst>
                  <a:ext uri="{FF2B5EF4-FFF2-40B4-BE49-F238E27FC236}">
                    <a16:creationId xmlns:a16="http://schemas.microsoft.com/office/drawing/2014/main" id="{6F892F40-FBA7-684C-A27A-7EB5A5F46E44}"/>
                  </a:ext>
                </a:extLst>
              </p:cNvPr>
              <p:cNvSpPr>
                <a:spLocks noChangeShapeType="1"/>
              </p:cNvSpPr>
              <p:nvPr/>
            </p:nvSpPr>
            <p:spPr bwMode="auto">
              <a:xfrm flipH="1" flipV="1">
                <a:off x="1969" y="1452"/>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5" name="Line 269">
                <a:extLst>
                  <a:ext uri="{FF2B5EF4-FFF2-40B4-BE49-F238E27FC236}">
                    <a16:creationId xmlns:a16="http://schemas.microsoft.com/office/drawing/2014/main" id="{885F2671-D791-A14F-B133-C7EF5FED6FD6}"/>
                  </a:ext>
                </a:extLst>
              </p:cNvPr>
              <p:cNvSpPr>
                <a:spLocks noChangeShapeType="1"/>
              </p:cNvSpPr>
              <p:nvPr/>
            </p:nvSpPr>
            <p:spPr bwMode="auto">
              <a:xfrm flipH="1" flipV="1">
                <a:off x="1956" y="1385"/>
                <a:ext cx="8"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46" name="Line 270">
                <a:extLst>
                  <a:ext uri="{FF2B5EF4-FFF2-40B4-BE49-F238E27FC236}">
                    <a16:creationId xmlns:a16="http://schemas.microsoft.com/office/drawing/2014/main" id="{3C101212-9245-DF43-A4AF-CC821638B5FD}"/>
                  </a:ext>
                </a:extLst>
              </p:cNvPr>
              <p:cNvSpPr>
                <a:spLocks noChangeShapeType="1"/>
              </p:cNvSpPr>
              <p:nvPr/>
            </p:nvSpPr>
            <p:spPr bwMode="auto">
              <a:xfrm flipH="1" flipV="1">
                <a:off x="1943" y="1318"/>
                <a:ext cx="7"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21" name="Group 271">
              <a:extLst>
                <a:ext uri="{FF2B5EF4-FFF2-40B4-BE49-F238E27FC236}">
                  <a16:creationId xmlns:a16="http://schemas.microsoft.com/office/drawing/2014/main" id="{6AF89867-AAD9-C447-A3A4-5969853DAF71}"/>
                </a:ext>
              </a:extLst>
            </p:cNvPr>
            <p:cNvGrpSpPr>
              <a:grpSpLocks/>
            </p:cNvGrpSpPr>
            <p:nvPr/>
          </p:nvGrpSpPr>
          <p:grpSpPr bwMode="auto">
            <a:xfrm>
              <a:off x="1785" y="1342"/>
              <a:ext cx="698" cy="1911"/>
              <a:chOff x="1785" y="1342"/>
              <a:chExt cx="698" cy="1911"/>
            </a:xfrm>
          </p:grpSpPr>
          <p:sp>
            <p:nvSpPr>
              <p:cNvPr id="188" name="Line 272">
                <a:extLst>
                  <a:ext uri="{FF2B5EF4-FFF2-40B4-BE49-F238E27FC236}">
                    <a16:creationId xmlns:a16="http://schemas.microsoft.com/office/drawing/2014/main" id="{480A98E7-E222-0142-BEA6-FECE1965A9A5}"/>
                  </a:ext>
                </a:extLst>
              </p:cNvPr>
              <p:cNvSpPr>
                <a:spLocks noChangeShapeType="1"/>
              </p:cNvSpPr>
              <p:nvPr/>
            </p:nvSpPr>
            <p:spPr bwMode="auto">
              <a:xfrm flipH="1" flipV="1">
                <a:off x="2469" y="3215"/>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9" name="Line 273">
                <a:extLst>
                  <a:ext uri="{FF2B5EF4-FFF2-40B4-BE49-F238E27FC236}">
                    <a16:creationId xmlns:a16="http://schemas.microsoft.com/office/drawing/2014/main" id="{552D3D7D-7743-E24A-B309-0ECC348B3554}"/>
                  </a:ext>
                </a:extLst>
              </p:cNvPr>
              <p:cNvSpPr>
                <a:spLocks noChangeShapeType="1"/>
              </p:cNvSpPr>
              <p:nvPr/>
            </p:nvSpPr>
            <p:spPr bwMode="auto">
              <a:xfrm flipH="1" flipV="1">
                <a:off x="2445" y="3148"/>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0" name="Line 274">
                <a:extLst>
                  <a:ext uri="{FF2B5EF4-FFF2-40B4-BE49-F238E27FC236}">
                    <a16:creationId xmlns:a16="http://schemas.microsoft.com/office/drawing/2014/main" id="{6AADED30-8C04-9C49-A791-093BA54C43B3}"/>
                  </a:ext>
                </a:extLst>
              </p:cNvPr>
              <p:cNvSpPr>
                <a:spLocks noChangeShapeType="1"/>
              </p:cNvSpPr>
              <p:nvPr/>
            </p:nvSpPr>
            <p:spPr bwMode="auto">
              <a:xfrm flipH="1" flipV="1">
                <a:off x="2420" y="3081"/>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1" name="Line 275">
                <a:extLst>
                  <a:ext uri="{FF2B5EF4-FFF2-40B4-BE49-F238E27FC236}">
                    <a16:creationId xmlns:a16="http://schemas.microsoft.com/office/drawing/2014/main" id="{18200463-02CA-5543-8FA7-EBBF98C91203}"/>
                  </a:ext>
                </a:extLst>
              </p:cNvPr>
              <p:cNvSpPr>
                <a:spLocks noChangeShapeType="1"/>
              </p:cNvSpPr>
              <p:nvPr/>
            </p:nvSpPr>
            <p:spPr bwMode="auto">
              <a:xfrm flipH="1" flipV="1">
                <a:off x="2396" y="3015"/>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2" name="Line 276">
                <a:extLst>
                  <a:ext uri="{FF2B5EF4-FFF2-40B4-BE49-F238E27FC236}">
                    <a16:creationId xmlns:a16="http://schemas.microsoft.com/office/drawing/2014/main" id="{DCB8CAB7-08C9-0C40-85EB-9DD07620D392}"/>
                  </a:ext>
                </a:extLst>
              </p:cNvPr>
              <p:cNvSpPr>
                <a:spLocks noChangeShapeType="1"/>
              </p:cNvSpPr>
              <p:nvPr/>
            </p:nvSpPr>
            <p:spPr bwMode="auto">
              <a:xfrm flipH="1" flipV="1">
                <a:off x="2372" y="2948"/>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3" name="Line 277">
                <a:extLst>
                  <a:ext uri="{FF2B5EF4-FFF2-40B4-BE49-F238E27FC236}">
                    <a16:creationId xmlns:a16="http://schemas.microsoft.com/office/drawing/2014/main" id="{AB410535-A5C8-DC40-8420-184360667DB4}"/>
                  </a:ext>
                </a:extLst>
              </p:cNvPr>
              <p:cNvSpPr>
                <a:spLocks noChangeShapeType="1"/>
              </p:cNvSpPr>
              <p:nvPr/>
            </p:nvSpPr>
            <p:spPr bwMode="auto">
              <a:xfrm flipH="1" flipV="1">
                <a:off x="2347" y="2881"/>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4" name="Line 278">
                <a:extLst>
                  <a:ext uri="{FF2B5EF4-FFF2-40B4-BE49-F238E27FC236}">
                    <a16:creationId xmlns:a16="http://schemas.microsoft.com/office/drawing/2014/main" id="{0BF7379A-943E-164E-8E7A-73AB47C0766B}"/>
                  </a:ext>
                </a:extLst>
              </p:cNvPr>
              <p:cNvSpPr>
                <a:spLocks noChangeShapeType="1"/>
              </p:cNvSpPr>
              <p:nvPr/>
            </p:nvSpPr>
            <p:spPr bwMode="auto">
              <a:xfrm flipH="1" flipV="1">
                <a:off x="2323" y="2814"/>
                <a:ext cx="1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5" name="Line 279">
                <a:extLst>
                  <a:ext uri="{FF2B5EF4-FFF2-40B4-BE49-F238E27FC236}">
                    <a16:creationId xmlns:a16="http://schemas.microsoft.com/office/drawing/2014/main" id="{2537A8CD-074C-5645-B74B-B7D5B98862BD}"/>
                  </a:ext>
                </a:extLst>
              </p:cNvPr>
              <p:cNvSpPr>
                <a:spLocks noChangeShapeType="1"/>
              </p:cNvSpPr>
              <p:nvPr/>
            </p:nvSpPr>
            <p:spPr bwMode="auto">
              <a:xfrm flipH="1" flipV="1">
                <a:off x="2298" y="2747"/>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6" name="Line 280">
                <a:extLst>
                  <a:ext uri="{FF2B5EF4-FFF2-40B4-BE49-F238E27FC236}">
                    <a16:creationId xmlns:a16="http://schemas.microsoft.com/office/drawing/2014/main" id="{D33EF872-4B4C-8E4F-8BB9-68D1509A01D5}"/>
                  </a:ext>
                </a:extLst>
              </p:cNvPr>
              <p:cNvSpPr>
                <a:spLocks noChangeShapeType="1"/>
              </p:cNvSpPr>
              <p:nvPr/>
            </p:nvSpPr>
            <p:spPr bwMode="auto">
              <a:xfrm flipH="1" flipV="1">
                <a:off x="2274" y="2680"/>
                <a:ext cx="1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7" name="Line 281">
                <a:extLst>
                  <a:ext uri="{FF2B5EF4-FFF2-40B4-BE49-F238E27FC236}">
                    <a16:creationId xmlns:a16="http://schemas.microsoft.com/office/drawing/2014/main" id="{A0FB1364-8A98-684A-B293-CF94EE838DE3}"/>
                  </a:ext>
                </a:extLst>
              </p:cNvPr>
              <p:cNvSpPr>
                <a:spLocks noChangeShapeType="1"/>
              </p:cNvSpPr>
              <p:nvPr/>
            </p:nvSpPr>
            <p:spPr bwMode="auto">
              <a:xfrm flipH="1" flipV="1">
                <a:off x="2249" y="2613"/>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8" name="Line 282">
                <a:extLst>
                  <a:ext uri="{FF2B5EF4-FFF2-40B4-BE49-F238E27FC236}">
                    <a16:creationId xmlns:a16="http://schemas.microsoft.com/office/drawing/2014/main" id="{28971E40-AF33-8749-9997-1DAA91CFF3C6}"/>
                  </a:ext>
                </a:extLst>
              </p:cNvPr>
              <p:cNvSpPr>
                <a:spLocks noChangeShapeType="1"/>
              </p:cNvSpPr>
              <p:nvPr/>
            </p:nvSpPr>
            <p:spPr bwMode="auto">
              <a:xfrm flipH="1" flipV="1">
                <a:off x="2225" y="2546"/>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99" name="Line 283">
                <a:extLst>
                  <a:ext uri="{FF2B5EF4-FFF2-40B4-BE49-F238E27FC236}">
                    <a16:creationId xmlns:a16="http://schemas.microsoft.com/office/drawing/2014/main" id="{F097546D-FE0C-4D47-B1DF-E30C4F656E09}"/>
                  </a:ext>
                </a:extLst>
              </p:cNvPr>
              <p:cNvSpPr>
                <a:spLocks noChangeShapeType="1"/>
              </p:cNvSpPr>
              <p:nvPr/>
            </p:nvSpPr>
            <p:spPr bwMode="auto">
              <a:xfrm flipH="1" flipV="1">
                <a:off x="2201" y="2479"/>
                <a:ext cx="13"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0" name="Line 284">
                <a:extLst>
                  <a:ext uri="{FF2B5EF4-FFF2-40B4-BE49-F238E27FC236}">
                    <a16:creationId xmlns:a16="http://schemas.microsoft.com/office/drawing/2014/main" id="{E9AE95F0-1BAA-B946-A691-6C992B97DBBB}"/>
                  </a:ext>
                </a:extLst>
              </p:cNvPr>
              <p:cNvSpPr>
                <a:spLocks noChangeShapeType="1"/>
              </p:cNvSpPr>
              <p:nvPr/>
            </p:nvSpPr>
            <p:spPr bwMode="auto">
              <a:xfrm flipH="1" flipV="1">
                <a:off x="2176" y="2413"/>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1" name="Line 285">
                <a:extLst>
                  <a:ext uri="{FF2B5EF4-FFF2-40B4-BE49-F238E27FC236}">
                    <a16:creationId xmlns:a16="http://schemas.microsoft.com/office/drawing/2014/main" id="{670EF2D9-BFDF-9E4B-AFB3-25FB99BE898C}"/>
                  </a:ext>
                </a:extLst>
              </p:cNvPr>
              <p:cNvSpPr>
                <a:spLocks noChangeShapeType="1"/>
              </p:cNvSpPr>
              <p:nvPr/>
            </p:nvSpPr>
            <p:spPr bwMode="auto">
              <a:xfrm flipH="1" flipV="1">
                <a:off x="2152" y="2346"/>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2" name="Line 286">
                <a:extLst>
                  <a:ext uri="{FF2B5EF4-FFF2-40B4-BE49-F238E27FC236}">
                    <a16:creationId xmlns:a16="http://schemas.microsoft.com/office/drawing/2014/main" id="{A5069D01-7718-624B-AFA7-53FDC9C5F038}"/>
                  </a:ext>
                </a:extLst>
              </p:cNvPr>
              <p:cNvSpPr>
                <a:spLocks noChangeShapeType="1"/>
              </p:cNvSpPr>
              <p:nvPr/>
            </p:nvSpPr>
            <p:spPr bwMode="auto">
              <a:xfrm flipH="1" flipV="1">
                <a:off x="2127" y="2279"/>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3" name="Line 287">
                <a:extLst>
                  <a:ext uri="{FF2B5EF4-FFF2-40B4-BE49-F238E27FC236}">
                    <a16:creationId xmlns:a16="http://schemas.microsoft.com/office/drawing/2014/main" id="{4BA316E6-DCCF-7E49-9B00-21F1F1BD8834}"/>
                  </a:ext>
                </a:extLst>
              </p:cNvPr>
              <p:cNvSpPr>
                <a:spLocks noChangeShapeType="1"/>
              </p:cNvSpPr>
              <p:nvPr/>
            </p:nvSpPr>
            <p:spPr bwMode="auto">
              <a:xfrm flipH="1" flipV="1">
                <a:off x="2102" y="2212"/>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4" name="Line 288">
                <a:extLst>
                  <a:ext uri="{FF2B5EF4-FFF2-40B4-BE49-F238E27FC236}">
                    <a16:creationId xmlns:a16="http://schemas.microsoft.com/office/drawing/2014/main" id="{B372087F-F1A1-FC4D-A09C-56156CFC06F1}"/>
                  </a:ext>
                </a:extLst>
              </p:cNvPr>
              <p:cNvSpPr>
                <a:spLocks noChangeShapeType="1"/>
              </p:cNvSpPr>
              <p:nvPr/>
            </p:nvSpPr>
            <p:spPr bwMode="auto">
              <a:xfrm flipH="1" flipV="1">
                <a:off x="2078" y="2145"/>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5" name="Line 289">
                <a:extLst>
                  <a:ext uri="{FF2B5EF4-FFF2-40B4-BE49-F238E27FC236}">
                    <a16:creationId xmlns:a16="http://schemas.microsoft.com/office/drawing/2014/main" id="{9B87147E-EF9B-AD4A-BB3F-F30DB9866533}"/>
                  </a:ext>
                </a:extLst>
              </p:cNvPr>
              <p:cNvSpPr>
                <a:spLocks noChangeShapeType="1"/>
              </p:cNvSpPr>
              <p:nvPr/>
            </p:nvSpPr>
            <p:spPr bwMode="auto">
              <a:xfrm flipH="1" flipV="1">
                <a:off x="2054" y="2078"/>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6" name="Line 290">
                <a:extLst>
                  <a:ext uri="{FF2B5EF4-FFF2-40B4-BE49-F238E27FC236}">
                    <a16:creationId xmlns:a16="http://schemas.microsoft.com/office/drawing/2014/main" id="{DED9368C-8DE5-8944-A428-DF16ACB1669D}"/>
                  </a:ext>
                </a:extLst>
              </p:cNvPr>
              <p:cNvSpPr>
                <a:spLocks noChangeShapeType="1"/>
              </p:cNvSpPr>
              <p:nvPr/>
            </p:nvSpPr>
            <p:spPr bwMode="auto">
              <a:xfrm flipH="1" flipV="1">
                <a:off x="2029" y="2011"/>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7" name="Line 291">
                <a:extLst>
                  <a:ext uri="{FF2B5EF4-FFF2-40B4-BE49-F238E27FC236}">
                    <a16:creationId xmlns:a16="http://schemas.microsoft.com/office/drawing/2014/main" id="{D270D30D-D918-F84B-9392-1E46B0F3C729}"/>
                  </a:ext>
                </a:extLst>
              </p:cNvPr>
              <p:cNvSpPr>
                <a:spLocks noChangeShapeType="1"/>
              </p:cNvSpPr>
              <p:nvPr/>
            </p:nvSpPr>
            <p:spPr bwMode="auto">
              <a:xfrm flipH="1" flipV="1">
                <a:off x="2005" y="1944"/>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8" name="Line 292">
                <a:extLst>
                  <a:ext uri="{FF2B5EF4-FFF2-40B4-BE49-F238E27FC236}">
                    <a16:creationId xmlns:a16="http://schemas.microsoft.com/office/drawing/2014/main" id="{645BF339-248F-4D41-94DD-AEE1C4E08740}"/>
                  </a:ext>
                </a:extLst>
              </p:cNvPr>
              <p:cNvSpPr>
                <a:spLocks noChangeShapeType="1"/>
              </p:cNvSpPr>
              <p:nvPr/>
            </p:nvSpPr>
            <p:spPr bwMode="auto">
              <a:xfrm flipH="1" flipV="1">
                <a:off x="1980" y="1877"/>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09" name="Line 293">
                <a:extLst>
                  <a:ext uri="{FF2B5EF4-FFF2-40B4-BE49-F238E27FC236}">
                    <a16:creationId xmlns:a16="http://schemas.microsoft.com/office/drawing/2014/main" id="{D0D8FD4A-39F9-D74C-8558-2304C947AB55}"/>
                  </a:ext>
                </a:extLst>
              </p:cNvPr>
              <p:cNvSpPr>
                <a:spLocks noChangeShapeType="1"/>
              </p:cNvSpPr>
              <p:nvPr/>
            </p:nvSpPr>
            <p:spPr bwMode="auto">
              <a:xfrm flipH="1" flipV="1">
                <a:off x="1956" y="1811"/>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0" name="Line 294">
                <a:extLst>
                  <a:ext uri="{FF2B5EF4-FFF2-40B4-BE49-F238E27FC236}">
                    <a16:creationId xmlns:a16="http://schemas.microsoft.com/office/drawing/2014/main" id="{307DEB40-B611-FD41-B218-CE4BF338C22E}"/>
                  </a:ext>
                </a:extLst>
              </p:cNvPr>
              <p:cNvSpPr>
                <a:spLocks noChangeShapeType="1"/>
              </p:cNvSpPr>
              <p:nvPr/>
            </p:nvSpPr>
            <p:spPr bwMode="auto">
              <a:xfrm flipH="1" flipV="1">
                <a:off x="1932" y="1744"/>
                <a:ext cx="13"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1" name="Line 295">
                <a:extLst>
                  <a:ext uri="{FF2B5EF4-FFF2-40B4-BE49-F238E27FC236}">
                    <a16:creationId xmlns:a16="http://schemas.microsoft.com/office/drawing/2014/main" id="{CF6A3E32-B370-364D-B353-B2FB1D57B8E7}"/>
                  </a:ext>
                </a:extLst>
              </p:cNvPr>
              <p:cNvSpPr>
                <a:spLocks noChangeShapeType="1"/>
              </p:cNvSpPr>
              <p:nvPr/>
            </p:nvSpPr>
            <p:spPr bwMode="auto">
              <a:xfrm flipH="1" flipV="1">
                <a:off x="1907" y="1677"/>
                <a:ext cx="14"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2" name="Line 296">
                <a:extLst>
                  <a:ext uri="{FF2B5EF4-FFF2-40B4-BE49-F238E27FC236}">
                    <a16:creationId xmlns:a16="http://schemas.microsoft.com/office/drawing/2014/main" id="{10300ACC-B8C6-7E42-A187-DD078D5D3DEC}"/>
                  </a:ext>
                </a:extLst>
              </p:cNvPr>
              <p:cNvSpPr>
                <a:spLocks noChangeShapeType="1"/>
              </p:cNvSpPr>
              <p:nvPr/>
            </p:nvSpPr>
            <p:spPr bwMode="auto">
              <a:xfrm flipH="1" flipV="1">
                <a:off x="1883" y="1610"/>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3" name="Line 297">
                <a:extLst>
                  <a:ext uri="{FF2B5EF4-FFF2-40B4-BE49-F238E27FC236}">
                    <a16:creationId xmlns:a16="http://schemas.microsoft.com/office/drawing/2014/main" id="{04FBCAC2-BF52-3D41-8DC6-3811E2FF9C61}"/>
                  </a:ext>
                </a:extLst>
              </p:cNvPr>
              <p:cNvSpPr>
                <a:spLocks noChangeShapeType="1"/>
              </p:cNvSpPr>
              <p:nvPr/>
            </p:nvSpPr>
            <p:spPr bwMode="auto">
              <a:xfrm flipH="1" flipV="1">
                <a:off x="1858" y="1543"/>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4" name="Line 298">
                <a:extLst>
                  <a:ext uri="{FF2B5EF4-FFF2-40B4-BE49-F238E27FC236}">
                    <a16:creationId xmlns:a16="http://schemas.microsoft.com/office/drawing/2014/main" id="{33036774-BCCE-FE49-AF41-1BA039D2C177}"/>
                  </a:ext>
                </a:extLst>
              </p:cNvPr>
              <p:cNvSpPr>
                <a:spLocks noChangeShapeType="1"/>
              </p:cNvSpPr>
              <p:nvPr/>
            </p:nvSpPr>
            <p:spPr bwMode="auto">
              <a:xfrm flipH="1" flipV="1">
                <a:off x="1834" y="1476"/>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5" name="Line 299">
                <a:extLst>
                  <a:ext uri="{FF2B5EF4-FFF2-40B4-BE49-F238E27FC236}">
                    <a16:creationId xmlns:a16="http://schemas.microsoft.com/office/drawing/2014/main" id="{8DF4C667-561B-7F4D-B544-835B185DC044}"/>
                  </a:ext>
                </a:extLst>
              </p:cNvPr>
              <p:cNvSpPr>
                <a:spLocks noChangeShapeType="1"/>
              </p:cNvSpPr>
              <p:nvPr/>
            </p:nvSpPr>
            <p:spPr bwMode="auto">
              <a:xfrm flipH="1" flipV="1">
                <a:off x="1809" y="1409"/>
                <a:ext cx="14"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16" name="Line 300">
                <a:extLst>
                  <a:ext uri="{FF2B5EF4-FFF2-40B4-BE49-F238E27FC236}">
                    <a16:creationId xmlns:a16="http://schemas.microsoft.com/office/drawing/2014/main" id="{BD1AD64F-C83A-8E4F-BA4D-5DED53303F83}"/>
                  </a:ext>
                </a:extLst>
              </p:cNvPr>
              <p:cNvSpPr>
                <a:spLocks noChangeShapeType="1"/>
              </p:cNvSpPr>
              <p:nvPr/>
            </p:nvSpPr>
            <p:spPr bwMode="auto">
              <a:xfrm flipH="1" flipV="1">
                <a:off x="1785" y="1342"/>
                <a:ext cx="13"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22" name="Group 301">
              <a:extLst>
                <a:ext uri="{FF2B5EF4-FFF2-40B4-BE49-F238E27FC236}">
                  <a16:creationId xmlns:a16="http://schemas.microsoft.com/office/drawing/2014/main" id="{2AA8ABB2-295C-1945-8019-B1FD5033C519}"/>
                </a:ext>
              </a:extLst>
            </p:cNvPr>
            <p:cNvGrpSpPr>
              <a:grpSpLocks/>
            </p:cNvGrpSpPr>
            <p:nvPr/>
          </p:nvGrpSpPr>
          <p:grpSpPr bwMode="auto">
            <a:xfrm>
              <a:off x="1640" y="1411"/>
              <a:ext cx="988" cy="1777"/>
              <a:chOff x="1640" y="1411"/>
              <a:chExt cx="988" cy="1777"/>
            </a:xfrm>
          </p:grpSpPr>
          <p:sp>
            <p:nvSpPr>
              <p:cNvPr id="161" name="Line 302">
                <a:extLst>
                  <a:ext uri="{FF2B5EF4-FFF2-40B4-BE49-F238E27FC236}">
                    <a16:creationId xmlns:a16="http://schemas.microsoft.com/office/drawing/2014/main" id="{D45E055C-AF67-3548-A5EF-FF6D2546BB2F}"/>
                  </a:ext>
                </a:extLst>
              </p:cNvPr>
              <p:cNvSpPr>
                <a:spLocks noChangeShapeType="1"/>
              </p:cNvSpPr>
              <p:nvPr/>
            </p:nvSpPr>
            <p:spPr bwMode="auto">
              <a:xfrm flipH="1" flipV="1">
                <a:off x="2608" y="3150"/>
                <a:ext cx="2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2" name="Line 303">
                <a:extLst>
                  <a:ext uri="{FF2B5EF4-FFF2-40B4-BE49-F238E27FC236}">
                    <a16:creationId xmlns:a16="http://schemas.microsoft.com/office/drawing/2014/main" id="{03223C59-7411-A941-B790-02A71CE999F2}"/>
                  </a:ext>
                </a:extLst>
              </p:cNvPr>
              <p:cNvSpPr>
                <a:spLocks noChangeShapeType="1"/>
              </p:cNvSpPr>
              <p:nvPr/>
            </p:nvSpPr>
            <p:spPr bwMode="auto">
              <a:xfrm flipH="1" flipV="1">
                <a:off x="2570" y="3083"/>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3" name="Line 304">
                <a:extLst>
                  <a:ext uri="{FF2B5EF4-FFF2-40B4-BE49-F238E27FC236}">
                    <a16:creationId xmlns:a16="http://schemas.microsoft.com/office/drawing/2014/main" id="{26760DB5-ED48-E341-B3D7-980C989C2D39}"/>
                  </a:ext>
                </a:extLst>
              </p:cNvPr>
              <p:cNvSpPr>
                <a:spLocks noChangeShapeType="1"/>
              </p:cNvSpPr>
              <p:nvPr/>
            </p:nvSpPr>
            <p:spPr bwMode="auto">
              <a:xfrm flipH="1" flipV="1">
                <a:off x="2533" y="3016"/>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4" name="Line 305">
                <a:extLst>
                  <a:ext uri="{FF2B5EF4-FFF2-40B4-BE49-F238E27FC236}">
                    <a16:creationId xmlns:a16="http://schemas.microsoft.com/office/drawing/2014/main" id="{78B39C0D-FB0F-9E45-914D-9287A500CDFF}"/>
                  </a:ext>
                </a:extLst>
              </p:cNvPr>
              <p:cNvSpPr>
                <a:spLocks noChangeShapeType="1"/>
              </p:cNvSpPr>
              <p:nvPr/>
            </p:nvSpPr>
            <p:spPr bwMode="auto">
              <a:xfrm flipH="1" flipV="1">
                <a:off x="2496" y="2949"/>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5" name="Line 306">
                <a:extLst>
                  <a:ext uri="{FF2B5EF4-FFF2-40B4-BE49-F238E27FC236}">
                    <a16:creationId xmlns:a16="http://schemas.microsoft.com/office/drawing/2014/main" id="{6E60A958-074E-9144-BE6E-13FC14465AF3}"/>
                  </a:ext>
                </a:extLst>
              </p:cNvPr>
              <p:cNvSpPr>
                <a:spLocks noChangeShapeType="1"/>
              </p:cNvSpPr>
              <p:nvPr/>
            </p:nvSpPr>
            <p:spPr bwMode="auto">
              <a:xfrm flipH="1" flipV="1">
                <a:off x="2459" y="2883"/>
                <a:ext cx="2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6" name="Line 307">
                <a:extLst>
                  <a:ext uri="{FF2B5EF4-FFF2-40B4-BE49-F238E27FC236}">
                    <a16:creationId xmlns:a16="http://schemas.microsoft.com/office/drawing/2014/main" id="{AC5E5D85-EC35-7747-9E1F-3043B99E2B44}"/>
                  </a:ext>
                </a:extLst>
              </p:cNvPr>
              <p:cNvSpPr>
                <a:spLocks noChangeShapeType="1"/>
              </p:cNvSpPr>
              <p:nvPr/>
            </p:nvSpPr>
            <p:spPr bwMode="auto">
              <a:xfrm flipH="1" flipV="1">
                <a:off x="2421" y="2816"/>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7" name="Line 308">
                <a:extLst>
                  <a:ext uri="{FF2B5EF4-FFF2-40B4-BE49-F238E27FC236}">
                    <a16:creationId xmlns:a16="http://schemas.microsoft.com/office/drawing/2014/main" id="{456341E0-1E92-2546-A5C3-33AF64D01675}"/>
                  </a:ext>
                </a:extLst>
              </p:cNvPr>
              <p:cNvSpPr>
                <a:spLocks noChangeShapeType="1"/>
              </p:cNvSpPr>
              <p:nvPr/>
            </p:nvSpPr>
            <p:spPr bwMode="auto">
              <a:xfrm flipH="1" flipV="1">
                <a:off x="2384" y="2749"/>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8" name="Line 309">
                <a:extLst>
                  <a:ext uri="{FF2B5EF4-FFF2-40B4-BE49-F238E27FC236}">
                    <a16:creationId xmlns:a16="http://schemas.microsoft.com/office/drawing/2014/main" id="{687715A1-A8DA-D74F-B6E9-D5B86158CD77}"/>
                  </a:ext>
                </a:extLst>
              </p:cNvPr>
              <p:cNvSpPr>
                <a:spLocks noChangeShapeType="1"/>
              </p:cNvSpPr>
              <p:nvPr/>
            </p:nvSpPr>
            <p:spPr bwMode="auto">
              <a:xfrm flipH="1" flipV="1">
                <a:off x="2347" y="2682"/>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9" name="Line 310">
                <a:extLst>
                  <a:ext uri="{FF2B5EF4-FFF2-40B4-BE49-F238E27FC236}">
                    <a16:creationId xmlns:a16="http://schemas.microsoft.com/office/drawing/2014/main" id="{68C992DB-F105-D641-8F92-31E441EBF077}"/>
                  </a:ext>
                </a:extLst>
              </p:cNvPr>
              <p:cNvSpPr>
                <a:spLocks noChangeShapeType="1"/>
              </p:cNvSpPr>
              <p:nvPr/>
            </p:nvSpPr>
            <p:spPr bwMode="auto">
              <a:xfrm flipH="1" flipV="1">
                <a:off x="2310" y="2615"/>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0" name="Line 311">
                <a:extLst>
                  <a:ext uri="{FF2B5EF4-FFF2-40B4-BE49-F238E27FC236}">
                    <a16:creationId xmlns:a16="http://schemas.microsoft.com/office/drawing/2014/main" id="{39F5A307-FF5C-6C4D-A5E4-B20226E99540}"/>
                  </a:ext>
                </a:extLst>
              </p:cNvPr>
              <p:cNvSpPr>
                <a:spLocks noChangeShapeType="1"/>
              </p:cNvSpPr>
              <p:nvPr/>
            </p:nvSpPr>
            <p:spPr bwMode="auto">
              <a:xfrm flipH="1" flipV="1">
                <a:off x="2273" y="2548"/>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1" name="Line 312">
                <a:extLst>
                  <a:ext uri="{FF2B5EF4-FFF2-40B4-BE49-F238E27FC236}">
                    <a16:creationId xmlns:a16="http://schemas.microsoft.com/office/drawing/2014/main" id="{5668F21F-4268-644B-8892-3AD5C227BC7E}"/>
                  </a:ext>
                </a:extLst>
              </p:cNvPr>
              <p:cNvSpPr>
                <a:spLocks noChangeShapeType="1"/>
              </p:cNvSpPr>
              <p:nvPr/>
            </p:nvSpPr>
            <p:spPr bwMode="auto">
              <a:xfrm flipH="1" flipV="1">
                <a:off x="2236" y="2481"/>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2" name="Line 313">
                <a:extLst>
                  <a:ext uri="{FF2B5EF4-FFF2-40B4-BE49-F238E27FC236}">
                    <a16:creationId xmlns:a16="http://schemas.microsoft.com/office/drawing/2014/main" id="{34D7FC8A-98AB-2D43-A75B-2C9B2EE79DD9}"/>
                  </a:ext>
                </a:extLst>
              </p:cNvPr>
              <p:cNvSpPr>
                <a:spLocks noChangeShapeType="1"/>
              </p:cNvSpPr>
              <p:nvPr/>
            </p:nvSpPr>
            <p:spPr bwMode="auto">
              <a:xfrm flipH="1" flipV="1">
                <a:off x="2198" y="2414"/>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3" name="Line 314">
                <a:extLst>
                  <a:ext uri="{FF2B5EF4-FFF2-40B4-BE49-F238E27FC236}">
                    <a16:creationId xmlns:a16="http://schemas.microsoft.com/office/drawing/2014/main" id="{91F67666-9EA0-3A4B-A382-4CD015723092}"/>
                  </a:ext>
                </a:extLst>
              </p:cNvPr>
              <p:cNvSpPr>
                <a:spLocks noChangeShapeType="1"/>
              </p:cNvSpPr>
              <p:nvPr/>
            </p:nvSpPr>
            <p:spPr bwMode="auto">
              <a:xfrm flipH="1" flipV="1">
                <a:off x="2161" y="2347"/>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4" name="Line 315">
                <a:extLst>
                  <a:ext uri="{FF2B5EF4-FFF2-40B4-BE49-F238E27FC236}">
                    <a16:creationId xmlns:a16="http://schemas.microsoft.com/office/drawing/2014/main" id="{28BC3051-487C-384C-945D-A8A001ADCAA2}"/>
                  </a:ext>
                </a:extLst>
              </p:cNvPr>
              <p:cNvSpPr>
                <a:spLocks noChangeShapeType="1"/>
              </p:cNvSpPr>
              <p:nvPr/>
            </p:nvSpPr>
            <p:spPr bwMode="auto">
              <a:xfrm flipH="1" flipV="1">
                <a:off x="2124" y="2281"/>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5" name="Line 316">
                <a:extLst>
                  <a:ext uri="{FF2B5EF4-FFF2-40B4-BE49-F238E27FC236}">
                    <a16:creationId xmlns:a16="http://schemas.microsoft.com/office/drawing/2014/main" id="{C83E1BE8-F775-9940-AE82-5F65F63B4A27}"/>
                  </a:ext>
                </a:extLst>
              </p:cNvPr>
              <p:cNvSpPr>
                <a:spLocks noChangeShapeType="1"/>
              </p:cNvSpPr>
              <p:nvPr/>
            </p:nvSpPr>
            <p:spPr bwMode="auto">
              <a:xfrm flipH="1" flipV="1">
                <a:off x="2087" y="2214"/>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6" name="Line 317">
                <a:extLst>
                  <a:ext uri="{FF2B5EF4-FFF2-40B4-BE49-F238E27FC236}">
                    <a16:creationId xmlns:a16="http://schemas.microsoft.com/office/drawing/2014/main" id="{AA7C1AD8-7370-D240-93BE-94FD099BF549}"/>
                  </a:ext>
                </a:extLst>
              </p:cNvPr>
              <p:cNvSpPr>
                <a:spLocks noChangeShapeType="1"/>
              </p:cNvSpPr>
              <p:nvPr/>
            </p:nvSpPr>
            <p:spPr bwMode="auto">
              <a:xfrm flipH="1" flipV="1">
                <a:off x="2050" y="2147"/>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7" name="Line 318">
                <a:extLst>
                  <a:ext uri="{FF2B5EF4-FFF2-40B4-BE49-F238E27FC236}">
                    <a16:creationId xmlns:a16="http://schemas.microsoft.com/office/drawing/2014/main" id="{08D243BF-0D34-394A-BC9C-FE80DE1788DF}"/>
                  </a:ext>
                </a:extLst>
              </p:cNvPr>
              <p:cNvSpPr>
                <a:spLocks noChangeShapeType="1"/>
              </p:cNvSpPr>
              <p:nvPr/>
            </p:nvSpPr>
            <p:spPr bwMode="auto">
              <a:xfrm flipH="1" flipV="1">
                <a:off x="2013" y="2080"/>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8" name="Line 319">
                <a:extLst>
                  <a:ext uri="{FF2B5EF4-FFF2-40B4-BE49-F238E27FC236}">
                    <a16:creationId xmlns:a16="http://schemas.microsoft.com/office/drawing/2014/main" id="{BD3579A4-2E40-114C-9FA4-18B871804DC1}"/>
                  </a:ext>
                </a:extLst>
              </p:cNvPr>
              <p:cNvSpPr>
                <a:spLocks noChangeShapeType="1"/>
              </p:cNvSpPr>
              <p:nvPr/>
            </p:nvSpPr>
            <p:spPr bwMode="auto">
              <a:xfrm flipH="1" flipV="1">
                <a:off x="1976" y="2013"/>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79" name="Line 320">
                <a:extLst>
                  <a:ext uri="{FF2B5EF4-FFF2-40B4-BE49-F238E27FC236}">
                    <a16:creationId xmlns:a16="http://schemas.microsoft.com/office/drawing/2014/main" id="{02615CB2-6202-2A47-A7B8-94856CE12663}"/>
                  </a:ext>
                </a:extLst>
              </p:cNvPr>
              <p:cNvSpPr>
                <a:spLocks noChangeShapeType="1"/>
              </p:cNvSpPr>
              <p:nvPr/>
            </p:nvSpPr>
            <p:spPr bwMode="auto">
              <a:xfrm flipH="1" flipV="1">
                <a:off x="1938" y="1946"/>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0" name="Line 321">
                <a:extLst>
                  <a:ext uri="{FF2B5EF4-FFF2-40B4-BE49-F238E27FC236}">
                    <a16:creationId xmlns:a16="http://schemas.microsoft.com/office/drawing/2014/main" id="{A664D0FE-1815-7949-A6D6-01932B9E0FD6}"/>
                  </a:ext>
                </a:extLst>
              </p:cNvPr>
              <p:cNvSpPr>
                <a:spLocks noChangeShapeType="1"/>
              </p:cNvSpPr>
              <p:nvPr/>
            </p:nvSpPr>
            <p:spPr bwMode="auto">
              <a:xfrm flipH="1" flipV="1">
                <a:off x="1901" y="1879"/>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1" name="Line 322">
                <a:extLst>
                  <a:ext uri="{FF2B5EF4-FFF2-40B4-BE49-F238E27FC236}">
                    <a16:creationId xmlns:a16="http://schemas.microsoft.com/office/drawing/2014/main" id="{3317E292-44F9-A54C-A9B5-F60A0E115129}"/>
                  </a:ext>
                </a:extLst>
              </p:cNvPr>
              <p:cNvSpPr>
                <a:spLocks noChangeShapeType="1"/>
              </p:cNvSpPr>
              <p:nvPr/>
            </p:nvSpPr>
            <p:spPr bwMode="auto">
              <a:xfrm flipH="1" flipV="1">
                <a:off x="1864" y="1812"/>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2" name="Line 323">
                <a:extLst>
                  <a:ext uri="{FF2B5EF4-FFF2-40B4-BE49-F238E27FC236}">
                    <a16:creationId xmlns:a16="http://schemas.microsoft.com/office/drawing/2014/main" id="{A9638EF9-7E0B-0145-90C1-45E15ECA4175}"/>
                  </a:ext>
                </a:extLst>
              </p:cNvPr>
              <p:cNvSpPr>
                <a:spLocks noChangeShapeType="1"/>
              </p:cNvSpPr>
              <p:nvPr/>
            </p:nvSpPr>
            <p:spPr bwMode="auto">
              <a:xfrm flipH="1" flipV="1">
                <a:off x="1827" y="1745"/>
                <a:ext cx="2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3" name="Line 324">
                <a:extLst>
                  <a:ext uri="{FF2B5EF4-FFF2-40B4-BE49-F238E27FC236}">
                    <a16:creationId xmlns:a16="http://schemas.microsoft.com/office/drawing/2014/main" id="{2AB70DDA-416B-FC46-804B-8943DB29B2B4}"/>
                  </a:ext>
                </a:extLst>
              </p:cNvPr>
              <p:cNvSpPr>
                <a:spLocks noChangeShapeType="1"/>
              </p:cNvSpPr>
              <p:nvPr/>
            </p:nvSpPr>
            <p:spPr bwMode="auto">
              <a:xfrm flipH="1" flipV="1">
                <a:off x="1789" y="1679"/>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4" name="Line 325">
                <a:extLst>
                  <a:ext uri="{FF2B5EF4-FFF2-40B4-BE49-F238E27FC236}">
                    <a16:creationId xmlns:a16="http://schemas.microsoft.com/office/drawing/2014/main" id="{F7E85DD4-0944-6644-97C2-1790D09BA590}"/>
                  </a:ext>
                </a:extLst>
              </p:cNvPr>
              <p:cNvSpPr>
                <a:spLocks noChangeShapeType="1"/>
              </p:cNvSpPr>
              <p:nvPr/>
            </p:nvSpPr>
            <p:spPr bwMode="auto">
              <a:xfrm flipH="1" flipV="1">
                <a:off x="1752" y="1612"/>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5" name="Line 326">
                <a:extLst>
                  <a:ext uri="{FF2B5EF4-FFF2-40B4-BE49-F238E27FC236}">
                    <a16:creationId xmlns:a16="http://schemas.microsoft.com/office/drawing/2014/main" id="{103D5079-810E-2B4A-9F91-0F6F8CF7DDB5}"/>
                  </a:ext>
                </a:extLst>
              </p:cNvPr>
              <p:cNvSpPr>
                <a:spLocks noChangeShapeType="1"/>
              </p:cNvSpPr>
              <p:nvPr/>
            </p:nvSpPr>
            <p:spPr bwMode="auto">
              <a:xfrm flipH="1" flipV="1">
                <a:off x="1715" y="1545"/>
                <a:ext cx="2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6" name="Line 327">
                <a:extLst>
                  <a:ext uri="{FF2B5EF4-FFF2-40B4-BE49-F238E27FC236}">
                    <a16:creationId xmlns:a16="http://schemas.microsoft.com/office/drawing/2014/main" id="{88753B16-C6A6-BC4E-AE8A-41DE9A547EC0}"/>
                  </a:ext>
                </a:extLst>
              </p:cNvPr>
              <p:cNvSpPr>
                <a:spLocks noChangeShapeType="1"/>
              </p:cNvSpPr>
              <p:nvPr/>
            </p:nvSpPr>
            <p:spPr bwMode="auto">
              <a:xfrm flipH="1" flipV="1">
                <a:off x="1678" y="1478"/>
                <a:ext cx="2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187" name="Line 328">
                <a:extLst>
                  <a:ext uri="{FF2B5EF4-FFF2-40B4-BE49-F238E27FC236}">
                    <a16:creationId xmlns:a16="http://schemas.microsoft.com/office/drawing/2014/main" id="{C8908CEA-DD99-3944-B879-AC633CA159F6}"/>
                  </a:ext>
                </a:extLst>
              </p:cNvPr>
              <p:cNvSpPr>
                <a:spLocks noChangeShapeType="1"/>
              </p:cNvSpPr>
              <p:nvPr/>
            </p:nvSpPr>
            <p:spPr bwMode="auto">
              <a:xfrm flipH="1" flipV="1">
                <a:off x="1640" y="1411"/>
                <a:ext cx="21" cy="38"/>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23" name="Group 329">
              <a:extLst>
                <a:ext uri="{FF2B5EF4-FFF2-40B4-BE49-F238E27FC236}">
                  <a16:creationId xmlns:a16="http://schemas.microsoft.com/office/drawing/2014/main" id="{B340B026-C157-AF4F-A124-78645338D9EF}"/>
                </a:ext>
              </a:extLst>
            </p:cNvPr>
            <p:cNvGrpSpPr>
              <a:grpSpLocks/>
            </p:cNvGrpSpPr>
            <p:nvPr/>
          </p:nvGrpSpPr>
          <p:grpSpPr bwMode="auto">
            <a:xfrm>
              <a:off x="1391" y="1654"/>
              <a:ext cx="1513" cy="1310"/>
              <a:chOff x="1391" y="1654"/>
              <a:chExt cx="1513" cy="1310"/>
            </a:xfrm>
          </p:grpSpPr>
          <p:sp>
            <p:nvSpPr>
              <p:cNvPr id="138" name="Line 330">
                <a:extLst>
                  <a:ext uri="{FF2B5EF4-FFF2-40B4-BE49-F238E27FC236}">
                    <a16:creationId xmlns:a16="http://schemas.microsoft.com/office/drawing/2014/main" id="{3E3B2E9F-4703-8846-AF71-AE3BAA790153}"/>
                  </a:ext>
                </a:extLst>
              </p:cNvPr>
              <p:cNvSpPr>
                <a:spLocks noChangeShapeType="1"/>
              </p:cNvSpPr>
              <p:nvPr/>
            </p:nvSpPr>
            <p:spPr bwMode="auto">
              <a:xfrm flipH="1" flipV="1">
                <a:off x="2866" y="2932"/>
                <a:ext cx="38"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9" name="Line 331">
                <a:extLst>
                  <a:ext uri="{FF2B5EF4-FFF2-40B4-BE49-F238E27FC236}">
                    <a16:creationId xmlns:a16="http://schemas.microsoft.com/office/drawing/2014/main" id="{1C21D6ED-A792-D548-9FEC-7D5E916504C5}"/>
                  </a:ext>
                </a:extLst>
              </p:cNvPr>
              <p:cNvSpPr>
                <a:spLocks noChangeShapeType="1"/>
              </p:cNvSpPr>
              <p:nvPr/>
            </p:nvSpPr>
            <p:spPr bwMode="auto">
              <a:xfrm flipH="1" flipV="1">
                <a:off x="2799" y="2874"/>
                <a:ext cx="38"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0" name="Line 332">
                <a:extLst>
                  <a:ext uri="{FF2B5EF4-FFF2-40B4-BE49-F238E27FC236}">
                    <a16:creationId xmlns:a16="http://schemas.microsoft.com/office/drawing/2014/main" id="{CC2D4132-4008-A34F-9BC2-58B42F46A62B}"/>
                  </a:ext>
                </a:extLst>
              </p:cNvPr>
              <p:cNvSpPr>
                <a:spLocks noChangeShapeType="1"/>
              </p:cNvSpPr>
              <p:nvPr/>
            </p:nvSpPr>
            <p:spPr bwMode="auto">
              <a:xfrm flipH="1" flipV="1">
                <a:off x="2732" y="2816"/>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1" name="Line 333">
                <a:extLst>
                  <a:ext uri="{FF2B5EF4-FFF2-40B4-BE49-F238E27FC236}">
                    <a16:creationId xmlns:a16="http://schemas.microsoft.com/office/drawing/2014/main" id="{83AFDFFF-55FC-2B44-95E8-BAF596F8DF19}"/>
                  </a:ext>
                </a:extLst>
              </p:cNvPr>
              <p:cNvSpPr>
                <a:spLocks noChangeShapeType="1"/>
              </p:cNvSpPr>
              <p:nvPr/>
            </p:nvSpPr>
            <p:spPr bwMode="auto">
              <a:xfrm flipH="1" flipV="1">
                <a:off x="2665" y="2758"/>
                <a:ext cx="38"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2" name="Line 334">
                <a:extLst>
                  <a:ext uri="{FF2B5EF4-FFF2-40B4-BE49-F238E27FC236}">
                    <a16:creationId xmlns:a16="http://schemas.microsoft.com/office/drawing/2014/main" id="{A4796C23-E15C-7740-98D0-811D2755021B}"/>
                  </a:ext>
                </a:extLst>
              </p:cNvPr>
              <p:cNvSpPr>
                <a:spLocks noChangeShapeType="1"/>
              </p:cNvSpPr>
              <p:nvPr/>
            </p:nvSpPr>
            <p:spPr bwMode="auto">
              <a:xfrm flipH="1" flipV="1">
                <a:off x="2598" y="2699"/>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3" name="Line 335">
                <a:extLst>
                  <a:ext uri="{FF2B5EF4-FFF2-40B4-BE49-F238E27FC236}">
                    <a16:creationId xmlns:a16="http://schemas.microsoft.com/office/drawing/2014/main" id="{47BC6C9B-807F-1147-A4B9-796DCF50966C}"/>
                  </a:ext>
                </a:extLst>
              </p:cNvPr>
              <p:cNvSpPr>
                <a:spLocks noChangeShapeType="1"/>
              </p:cNvSpPr>
              <p:nvPr/>
            </p:nvSpPr>
            <p:spPr bwMode="auto">
              <a:xfrm flipH="1" flipV="1">
                <a:off x="2531" y="2641"/>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4" name="Line 336">
                <a:extLst>
                  <a:ext uri="{FF2B5EF4-FFF2-40B4-BE49-F238E27FC236}">
                    <a16:creationId xmlns:a16="http://schemas.microsoft.com/office/drawing/2014/main" id="{D948FD91-254E-3E4A-88BA-53C6C3384AF4}"/>
                  </a:ext>
                </a:extLst>
              </p:cNvPr>
              <p:cNvSpPr>
                <a:spLocks noChangeShapeType="1"/>
              </p:cNvSpPr>
              <p:nvPr/>
            </p:nvSpPr>
            <p:spPr bwMode="auto">
              <a:xfrm flipH="1" flipV="1">
                <a:off x="2464" y="2583"/>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5" name="Line 337">
                <a:extLst>
                  <a:ext uri="{FF2B5EF4-FFF2-40B4-BE49-F238E27FC236}">
                    <a16:creationId xmlns:a16="http://schemas.microsoft.com/office/drawing/2014/main" id="{AD7CE1D4-BA80-B941-BAAF-27A66BC36480}"/>
                  </a:ext>
                </a:extLst>
              </p:cNvPr>
              <p:cNvSpPr>
                <a:spLocks noChangeShapeType="1"/>
              </p:cNvSpPr>
              <p:nvPr/>
            </p:nvSpPr>
            <p:spPr bwMode="auto">
              <a:xfrm flipH="1" flipV="1">
                <a:off x="2397" y="2525"/>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6" name="Line 338">
                <a:extLst>
                  <a:ext uri="{FF2B5EF4-FFF2-40B4-BE49-F238E27FC236}">
                    <a16:creationId xmlns:a16="http://schemas.microsoft.com/office/drawing/2014/main" id="{1F1097A7-FA9C-2D4C-95B7-A5E28407D8A5}"/>
                  </a:ext>
                </a:extLst>
              </p:cNvPr>
              <p:cNvSpPr>
                <a:spLocks noChangeShapeType="1"/>
              </p:cNvSpPr>
              <p:nvPr/>
            </p:nvSpPr>
            <p:spPr bwMode="auto">
              <a:xfrm flipH="1" flipV="1">
                <a:off x="2330" y="2467"/>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7" name="Line 339">
                <a:extLst>
                  <a:ext uri="{FF2B5EF4-FFF2-40B4-BE49-F238E27FC236}">
                    <a16:creationId xmlns:a16="http://schemas.microsoft.com/office/drawing/2014/main" id="{E936C3C9-D50D-F043-93F6-38DC581266E2}"/>
                  </a:ext>
                </a:extLst>
              </p:cNvPr>
              <p:cNvSpPr>
                <a:spLocks noChangeShapeType="1"/>
              </p:cNvSpPr>
              <p:nvPr/>
            </p:nvSpPr>
            <p:spPr bwMode="auto">
              <a:xfrm flipH="1" flipV="1">
                <a:off x="2263" y="2409"/>
                <a:ext cx="38"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8" name="Line 340">
                <a:extLst>
                  <a:ext uri="{FF2B5EF4-FFF2-40B4-BE49-F238E27FC236}">
                    <a16:creationId xmlns:a16="http://schemas.microsoft.com/office/drawing/2014/main" id="{9657E46E-2E42-2549-995E-DF5A94ABBD84}"/>
                  </a:ext>
                </a:extLst>
              </p:cNvPr>
              <p:cNvSpPr>
                <a:spLocks noChangeShapeType="1"/>
              </p:cNvSpPr>
              <p:nvPr/>
            </p:nvSpPr>
            <p:spPr bwMode="auto">
              <a:xfrm flipH="1" flipV="1">
                <a:off x="2196" y="2351"/>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49" name="Line 341">
                <a:extLst>
                  <a:ext uri="{FF2B5EF4-FFF2-40B4-BE49-F238E27FC236}">
                    <a16:creationId xmlns:a16="http://schemas.microsoft.com/office/drawing/2014/main" id="{F5CCB18A-25D8-2647-9B27-42D56225D6A0}"/>
                  </a:ext>
                </a:extLst>
              </p:cNvPr>
              <p:cNvSpPr>
                <a:spLocks noChangeShapeType="1"/>
              </p:cNvSpPr>
              <p:nvPr/>
            </p:nvSpPr>
            <p:spPr bwMode="auto">
              <a:xfrm flipH="1" flipV="1">
                <a:off x="2129" y="2293"/>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0" name="Line 342">
                <a:extLst>
                  <a:ext uri="{FF2B5EF4-FFF2-40B4-BE49-F238E27FC236}">
                    <a16:creationId xmlns:a16="http://schemas.microsoft.com/office/drawing/2014/main" id="{8FEFCCD6-388A-4C47-9F2B-6FEB7DEAB9EB}"/>
                  </a:ext>
                </a:extLst>
              </p:cNvPr>
              <p:cNvSpPr>
                <a:spLocks noChangeShapeType="1"/>
              </p:cNvSpPr>
              <p:nvPr/>
            </p:nvSpPr>
            <p:spPr bwMode="auto">
              <a:xfrm flipH="1" flipV="1">
                <a:off x="2062" y="2235"/>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1" name="Line 343">
                <a:extLst>
                  <a:ext uri="{FF2B5EF4-FFF2-40B4-BE49-F238E27FC236}">
                    <a16:creationId xmlns:a16="http://schemas.microsoft.com/office/drawing/2014/main" id="{6EA6C612-1EC7-9E4B-AEB4-A55CDEA3D925}"/>
                  </a:ext>
                </a:extLst>
              </p:cNvPr>
              <p:cNvSpPr>
                <a:spLocks noChangeShapeType="1"/>
              </p:cNvSpPr>
              <p:nvPr/>
            </p:nvSpPr>
            <p:spPr bwMode="auto">
              <a:xfrm flipH="1" flipV="1">
                <a:off x="1995" y="2177"/>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2" name="Line 344">
                <a:extLst>
                  <a:ext uri="{FF2B5EF4-FFF2-40B4-BE49-F238E27FC236}">
                    <a16:creationId xmlns:a16="http://schemas.microsoft.com/office/drawing/2014/main" id="{61806EA5-AD7A-194C-BE4F-8F52C32F168B}"/>
                  </a:ext>
                </a:extLst>
              </p:cNvPr>
              <p:cNvSpPr>
                <a:spLocks noChangeShapeType="1"/>
              </p:cNvSpPr>
              <p:nvPr/>
            </p:nvSpPr>
            <p:spPr bwMode="auto">
              <a:xfrm flipH="1" flipV="1">
                <a:off x="1928" y="2119"/>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3" name="Line 345">
                <a:extLst>
                  <a:ext uri="{FF2B5EF4-FFF2-40B4-BE49-F238E27FC236}">
                    <a16:creationId xmlns:a16="http://schemas.microsoft.com/office/drawing/2014/main" id="{E2C86A15-0B36-714B-99D8-0948C02F66EC}"/>
                  </a:ext>
                </a:extLst>
              </p:cNvPr>
              <p:cNvSpPr>
                <a:spLocks noChangeShapeType="1"/>
              </p:cNvSpPr>
              <p:nvPr/>
            </p:nvSpPr>
            <p:spPr bwMode="auto">
              <a:xfrm flipH="1" flipV="1">
                <a:off x="1861" y="2061"/>
                <a:ext cx="37" cy="3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4" name="Line 346">
                <a:extLst>
                  <a:ext uri="{FF2B5EF4-FFF2-40B4-BE49-F238E27FC236}">
                    <a16:creationId xmlns:a16="http://schemas.microsoft.com/office/drawing/2014/main" id="{7FAE697D-59A9-8943-B5D1-2950134A32E7}"/>
                  </a:ext>
                </a:extLst>
              </p:cNvPr>
              <p:cNvSpPr>
                <a:spLocks noChangeShapeType="1"/>
              </p:cNvSpPr>
              <p:nvPr/>
            </p:nvSpPr>
            <p:spPr bwMode="auto">
              <a:xfrm flipH="1" flipV="1">
                <a:off x="1794" y="2002"/>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5" name="Line 347">
                <a:extLst>
                  <a:ext uri="{FF2B5EF4-FFF2-40B4-BE49-F238E27FC236}">
                    <a16:creationId xmlns:a16="http://schemas.microsoft.com/office/drawing/2014/main" id="{EED9363D-3A20-CB4B-9E59-9B9EC6B89D73}"/>
                  </a:ext>
                </a:extLst>
              </p:cNvPr>
              <p:cNvSpPr>
                <a:spLocks noChangeShapeType="1"/>
              </p:cNvSpPr>
              <p:nvPr/>
            </p:nvSpPr>
            <p:spPr bwMode="auto">
              <a:xfrm flipH="1" flipV="1">
                <a:off x="1727" y="1944"/>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6" name="Line 348">
                <a:extLst>
                  <a:ext uri="{FF2B5EF4-FFF2-40B4-BE49-F238E27FC236}">
                    <a16:creationId xmlns:a16="http://schemas.microsoft.com/office/drawing/2014/main" id="{189618BD-5874-9C4E-88B2-0080B2B18E59}"/>
                  </a:ext>
                </a:extLst>
              </p:cNvPr>
              <p:cNvSpPr>
                <a:spLocks noChangeShapeType="1"/>
              </p:cNvSpPr>
              <p:nvPr/>
            </p:nvSpPr>
            <p:spPr bwMode="auto">
              <a:xfrm flipH="1" flipV="1">
                <a:off x="1660" y="1886"/>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7" name="Line 349">
                <a:extLst>
                  <a:ext uri="{FF2B5EF4-FFF2-40B4-BE49-F238E27FC236}">
                    <a16:creationId xmlns:a16="http://schemas.microsoft.com/office/drawing/2014/main" id="{CE52A8E8-0BB5-A941-AFA7-F2C841A55042}"/>
                  </a:ext>
                </a:extLst>
              </p:cNvPr>
              <p:cNvSpPr>
                <a:spLocks noChangeShapeType="1"/>
              </p:cNvSpPr>
              <p:nvPr/>
            </p:nvSpPr>
            <p:spPr bwMode="auto">
              <a:xfrm flipH="1" flipV="1">
                <a:off x="1593" y="1828"/>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8" name="Line 350">
                <a:extLst>
                  <a:ext uri="{FF2B5EF4-FFF2-40B4-BE49-F238E27FC236}">
                    <a16:creationId xmlns:a16="http://schemas.microsoft.com/office/drawing/2014/main" id="{F15BB596-6E66-6E4F-8E4F-035135BF3D65}"/>
                  </a:ext>
                </a:extLst>
              </p:cNvPr>
              <p:cNvSpPr>
                <a:spLocks noChangeShapeType="1"/>
              </p:cNvSpPr>
              <p:nvPr/>
            </p:nvSpPr>
            <p:spPr bwMode="auto">
              <a:xfrm flipH="1" flipV="1">
                <a:off x="1526" y="1770"/>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59" name="Line 351">
                <a:extLst>
                  <a:ext uri="{FF2B5EF4-FFF2-40B4-BE49-F238E27FC236}">
                    <a16:creationId xmlns:a16="http://schemas.microsoft.com/office/drawing/2014/main" id="{518B5B25-6274-F843-807A-75F35D545693}"/>
                  </a:ext>
                </a:extLst>
              </p:cNvPr>
              <p:cNvSpPr>
                <a:spLocks noChangeShapeType="1"/>
              </p:cNvSpPr>
              <p:nvPr/>
            </p:nvSpPr>
            <p:spPr bwMode="auto">
              <a:xfrm flipH="1" flipV="1">
                <a:off x="1459" y="1712"/>
                <a:ext cx="37" cy="33"/>
              </a:xfrm>
              <a:prstGeom prst="line">
                <a:avLst/>
              </a:prstGeom>
              <a:noFill/>
              <a:ln w="1588">
                <a:solidFill>
                  <a:srgbClr val="000000"/>
                </a:solidFill>
                <a:round/>
                <a:headEnd/>
                <a:tailEnd/>
              </a:ln>
            </p:spPr>
            <p:txBody>
              <a:bodyPr/>
              <a:lstStyle/>
              <a:p>
                <a:endParaRPr lang="en-US">
                  <a:latin typeface="Calibri"/>
                  <a:cs typeface="Calibri"/>
                </a:endParaRPr>
              </a:p>
            </p:txBody>
          </p:sp>
          <p:sp>
            <p:nvSpPr>
              <p:cNvPr id="160" name="Line 352">
                <a:extLst>
                  <a:ext uri="{FF2B5EF4-FFF2-40B4-BE49-F238E27FC236}">
                    <a16:creationId xmlns:a16="http://schemas.microsoft.com/office/drawing/2014/main" id="{11DD12C8-4CA4-DD44-A18C-36E00628A2BF}"/>
                  </a:ext>
                </a:extLst>
              </p:cNvPr>
              <p:cNvSpPr>
                <a:spLocks noChangeShapeType="1"/>
              </p:cNvSpPr>
              <p:nvPr/>
            </p:nvSpPr>
            <p:spPr bwMode="auto">
              <a:xfrm flipH="1" flipV="1">
                <a:off x="1391" y="1654"/>
                <a:ext cx="38" cy="33"/>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24" name="Group 353">
              <a:extLst>
                <a:ext uri="{FF2B5EF4-FFF2-40B4-BE49-F238E27FC236}">
                  <a16:creationId xmlns:a16="http://schemas.microsoft.com/office/drawing/2014/main" id="{013523EE-3614-E64A-81DD-4B42760216D3}"/>
                </a:ext>
              </a:extLst>
            </p:cNvPr>
            <p:cNvGrpSpPr>
              <a:grpSpLocks/>
            </p:cNvGrpSpPr>
            <p:nvPr/>
          </p:nvGrpSpPr>
          <p:grpSpPr bwMode="auto">
            <a:xfrm>
              <a:off x="1250" y="1790"/>
              <a:ext cx="1767" cy="1016"/>
              <a:chOff x="1250" y="1790"/>
              <a:chExt cx="1767" cy="1016"/>
            </a:xfrm>
          </p:grpSpPr>
          <p:sp>
            <p:nvSpPr>
              <p:cNvPr id="111" name="Line 354">
                <a:extLst>
                  <a:ext uri="{FF2B5EF4-FFF2-40B4-BE49-F238E27FC236}">
                    <a16:creationId xmlns:a16="http://schemas.microsoft.com/office/drawing/2014/main" id="{11241008-1B35-4840-AB20-CC22BD958606}"/>
                  </a:ext>
                </a:extLst>
              </p:cNvPr>
              <p:cNvSpPr>
                <a:spLocks noChangeShapeType="1"/>
              </p:cNvSpPr>
              <p:nvPr/>
            </p:nvSpPr>
            <p:spPr bwMode="auto">
              <a:xfrm flipH="1" flipV="1">
                <a:off x="2979" y="278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2" name="Line 355">
                <a:extLst>
                  <a:ext uri="{FF2B5EF4-FFF2-40B4-BE49-F238E27FC236}">
                    <a16:creationId xmlns:a16="http://schemas.microsoft.com/office/drawing/2014/main" id="{7FA74C0C-E1F0-FA4F-848B-EDF1CA05FCAE}"/>
                  </a:ext>
                </a:extLst>
              </p:cNvPr>
              <p:cNvSpPr>
                <a:spLocks noChangeShapeType="1"/>
              </p:cNvSpPr>
              <p:nvPr/>
            </p:nvSpPr>
            <p:spPr bwMode="auto">
              <a:xfrm flipH="1" flipV="1">
                <a:off x="2912" y="2746"/>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3" name="Line 356">
                <a:extLst>
                  <a:ext uri="{FF2B5EF4-FFF2-40B4-BE49-F238E27FC236}">
                    <a16:creationId xmlns:a16="http://schemas.microsoft.com/office/drawing/2014/main" id="{47CB774A-0DCF-504A-9362-D9B73C139EE7}"/>
                  </a:ext>
                </a:extLst>
              </p:cNvPr>
              <p:cNvSpPr>
                <a:spLocks noChangeShapeType="1"/>
              </p:cNvSpPr>
              <p:nvPr/>
            </p:nvSpPr>
            <p:spPr bwMode="auto">
              <a:xfrm flipH="1" flipV="1">
                <a:off x="2845" y="270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4" name="Line 357">
                <a:extLst>
                  <a:ext uri="{FF2B5EF4-FFF2-40B4-BE49-F238E27FC236}">
                    <a16:creationId xmlns:a16="http://schemas.microsoft.com/office/drawing/2014/main" id="{308AEDB0-FECA-F344-80A4-398D1162376D}"/>
                  </a:ext>
                </a:extLst>
              </p:cNvPr>
              <p:cNvSpPr>
                <a:spLocks noChangeShapeType="1"/>
              </p:cNvSpPr>
              <p:nvPr/>
            </p:nvSpPr>
            <p:spPr bwMode="auto">
              <a:xfrm flipH="1" flipV="1">
                <a:off x="2778" y="2669"/>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5" name="Line 358">
                <a:extLst>
                  <a:ext uri="{FF2B5EF4-FFF2-40B4-BE49-F238E27FC236}">
                    <a16:creationId xmlns:a16="http://schemas.microsoft.com/office/drawing/2014/main" id="{D79EFE9A-7206-2749-82E1-EF3DD7650F04}"/>
                  </a:ext>
                </a:extLst>
              </p:cNvPr>
              <p:cNvSpPr>
                <a:spLocks noChangeShapeType="1"/>
              </p:cNvSpPr>
              <p:nvPr/>
            </p:nvSpPr>
            <p:spPr bwMode="auto">
              <a:xfrm flipH="1" flipV="1">
                <a:off x="2711" y="2630"/>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6" name="Line 359">
                <a:extLst>
                  <a:ext uri="{FF2B5EF4-FFF2-40B4-BE49-F238E27FC236}">
                    <a16:creationId xmlns:a16="http://schemas.microsoft.com/office/drawing/2014/main" id="{1E95316D-2501-6A45-882D-2ED6AF824A58}"/>
                  </a:ext>
                </a:extLst>
              </p:cNvPr>
              <p:cNvSpPr>
                <a:spLocks noChangeShapeType="1"/>
              </p:cNvSpPr>
              <p:nvPr/>
            </p:nvSpPr>
            <p:spPr bwMode="auto">
              <a:xfrm flipH="1" flipV="1">
                <a:off x="2644" y="259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7" name="Line 360">
                <a:extLst>
                  <a:ext uri="{FF2B5EF4-FFF2-40B4-BE49-F238E27FC236}">
                    <a16:creationId xmlns:a16="http://schemas.microsoft.com/office/drawing/2014/main" id="{2E83C3A4-D129-BB47-8E2C-03C19D1FC486}"/>
                  </a:ext>
                </a:extLst>
              </p:cNvPr>
              <p:cNvSpPr>
                <a:spLocks noChangeShapeType="1"/>
              </p:cNvSpPr>
              <p:nvPr/>
            </p:nvSpPr>
            <p:spPr bwMode="auto">
              <a:xfrm flipH="1" flipV="1">
                <a:off x="2577" y="2553"/>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8" name="Line 361">
                <a:extLst>
                  <a:ext uri="{FF2B5EF4-FFF2-40B4-BE49-F238E27FC236}">
                    <a16:creationId xmlns:a16="http://schemas.microsoft.com/office/drawing/2014/main" id="{B5F01EF2-8576-E343-BEBB-D9470D4C89C3}"/>
                  </a:ext>
                </a:extLst>
              </p:cNvPr>
              <p:cNvSpPr>
                <a:spLocks noChangeShapeType="1"/>
              </p:cNvSpPr>
              <p:nvPr/>
            </p:nvSpPr>
            <p:spPr bwMode="auto">
              <a:xfrm flipH="1" flipV="1">
                <a:off x="2510" y="2515"/>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9" name="Line 362">
                <a:extLst>
                  <a:ext uri="{FF2B5EF4-FFF2-40B4-BE49-F238E27FC236}">
                    <a16:creationId xmlns:a16="http://schemas.microsoft.com/office/drawing/2014/main" id="{705CC4DA-BA3A-534B-8392-37F88469DC5B}"/>
                  </a:ext>
                </a:extLst>
              </p:cNvPr>
              <p:cNvSpPr>
                <a:spLocks noChangeShapeType="1"/>
              </p:cNvSpPr>
              <p:nvPr/>
            </p:nvSpPr>
            <p:spPr bwMode="auto">
              <a:xfrm flipH="1" flipV="1">
                <a:off x="2443" y="2476"/>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0" name="Line 363">
                <a:extLst>
                  <a:ext uri="{FF2B5EF4-FFF2-40B4-BE49-F238E27FC236}">
                    <a16:creationId xmlns:a16="http://schemas.microsoft.com/office/drawing/2014/main" id="{8CCE379F-50EC-BC42-BADA-C5AF53FB3D20}"/>
                  </a:ext>
                </a:extLst>
              </p:cNvPr>
              <p:cNvSpPr>
                <a:spLocks noChangeShapeType="1"/>
              </p:cNvSpPr>
              <p:nvPr/>
            </p:nvSpPr>
            <p:spPr bwMode="auto">
              <a:xfrm flipH="1" flipV="1">
                <a:off x="2376" y="2438"/>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1" name="Line 364">
                <a:extLst>
                  <a:ext uri="{FF2B5EF4-FFF2-40B4-BE49-F238E27FC236}">
                    <a16:creationId xmlns:a16="http://schemas.microsoft.com/office/drawing/2014/main" id="{9651C781-2DE0-1947-854E-E2BB226B8D78}"/>
                  </a:ext>
                </a:extLst>
              </p:cNvPr>
              <p:cNvSpPr>
                <a:spLocks noChangeShapeType="1"/>
              </p:cNvSpPr>
              <p:nvPr/>
            </p:nvSpPr>
            <p:spPr bwMode="auto">
              <a:xfrm flipH="1" flipV="1">
                <a:off x="2309" y="2399"/>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2" name="Line 365">
                <a:extLst>
                  <a:ext uri="{FF2B5EF4-FFF2-40B4-BE49-F238E27FC236}">
                    <a16:creationId xmlns:a16="http://schemas.microsoft.com/office/drawing/2014/main" id="{CE2320F5-0722-AF44-89ED-D0BA055153C0}"/>
                  </a:ext>
                </a:extLst>
              </p:cNvPr>
              <p:cNvSpPr>
                <a:spLocks noChangeShapeType="1"/>
              </p:cNvSpPr>
              <p:nvPr/>
            </p:nvSpPr>
            <p:spPr bwMode="auto">
              <a:xfrm flipH="1" flipV="1">
                <a:off x="2242" y="2360"/>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3" name="Line 366">
                <a:extLst>
                  <a:ext uri="{FF2B5EF4-FFF2-40B4-BE49-F238E27FC236}">
                    <a16:creationId xmlns:a16="http://schemas.microsoft.com/office/drawing/2014/main" id="{D32F41DD-EFF2-3749-9505-4C112CCE809B}"/>
                  </a:ext>
                </a:extLst>
              </p:cNvPr>
              <p:cNvSpPr>
                <a:spLocks noChangeShapeType="1"/>
              </p:cNvSpPr>
              <p:nvPr/>
            </p:nvSpPr>
            <p:spPr bwMode="auto">
              <a:xfrm flipH="1" flipV="1">
                <a:off x="2175" y="2322"/>
                <a:ext cx="38"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4" name="Line 367">
                <a:extLst>
                  <a:ext uri="{FF2B5EF4-FFF2-40B4-BE49-F238E27FC236}">
                    <a16:creationId xmlns:a16="http://schemas.microsoft.com/office/drawing/2014/main" id="{B2FAC1A4-66BD-DA4C-BDB3-F29D34589E93}"/>
                  </a:ext>
                </a:extLst>
              </p:cNvPr>
              <p:cNvSpPr>
                <a:spLocks noChangeShapeType="1"/>
              </p:cNvSpPr>
              <p:nvPr/>
            </p:nvSpPr>
            <p:spPr bwMode="auto">
              <a:xfrm flipH="1" flipV="1">
                <a:off x="2108" y="2283"/>
                <a:ext cx="38"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5" name="Line 368">
                <a:extLst>
                  <a:ext uri="{FF2B5EF4-FFF2-40B4-BE49-F238E27FC236}">
                    <a16:creationId xmlns:a16="http://schemas.microsoft.com/office/drawing/2014/main" id="{113028A9-BF2E-7D45-9FE1-0946F9A1E55A}"/>
                  </a:ext>
                </a:extLst>
              </p:cNvPr>
              <p:cNvSpPr>
                <a:spLocks noChangeShapeType="1"/>
              </p:cNvSpPr>
              <p:nvPr/>
            </p:nvSpPr>
            <p:spPr bwMode="auto">
              <a:xfrm flipH="1" flipV="1">
                <a:off x="2041" y="2245"/>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6" name="Line 369">
                <a:extLst>
                  <a:ext uri="{FF2B5EF4-FFF2-40B4-BE49-F238E27FC236}">
                    <a16:creationId xmlns:a16="http://schemas.microsoft.com/office/drawing/2014/main" id="{5D98525B-8CE8-B944-8F07-3FB2DCEF7A5E}"/>
                  </a:ext>
                </a:extLst>
              </p:cNvPr>
              <p:cNvSpPr>
                <a:spLocks noChangeShapeType="1"/>
              </p:cNvSpPr>
              <p:nvPr/>
            </p:nvSpPr>
            <p:spPr bwMode="auto">
              <a:xfrm flipH="1" flipV="1">
                <a:off x="1974" y="2206"/>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7" name="Line 370">
                <a:extLst>
                  <a:ext uri="{FF2B5EF4-FFF2-40B4-BE49-F238E27FC236}">
                    <a16:creationId xmlns:a16="http://schemas.microsoft.com/office/drawing/2014/main" id="{44668CDA-26F1-8741-87C3-D89DB0863AED}"/>
                  </a:ext>
                </a:extLst>
              </p:cNvPr>
              <p:cNvSpPr>
                <a:spLocks noChangeShapeType="1"/>
              </p:cNvSpPr>
              <p:nvPr/>
            </p:nvSpPr>
            <p:spPr bwMode="auto">
              <a:xfrm flipH="1" flipV="1">
                <a:off x="1907" y="2167"/>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8" name="Line 371">
                <a:extLst>
                  <a:ext uri="{FF2B5EF4-FFF2-40B4-BE49-F238E27FC236}">
                    <a16:creationId xmlns:a16="http://schemas.microsoft.com/office/drawing/2014/main" id="{414DE416-706C-094A-BB96-CA242E121715}"/>
                  </a:ext>
                </a:extLst>
              </p:cNvPr>
              <p:cNvSpPr>
                <a:spLocks noChangeShapeType="1"/>
              </p:cNvSpPr>
              <p:nvPr/>
            </p:nvSpPr>
            <p:spPr bwMode="auto">
              <a:xfrm flipH="1" flipV="1">
                <a:off x="1840" y="2129"/>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29" name="Line 372">
                <a:extLst>
                  <a:ext uri="{FF2B5EF4-FFF2-40B4-BE49-F238E27FC236}">
                    <a16:creationId xmlns:a16="http://schemas.microsoft.com/office/drawing/2014/main" id="{5F3AF81C-C302-B74F-875F-754DE9E87D19}"/>
                  </a:ext>
                </a:extLst>
              </p:cNvPr>
              <p:cNvSpPr>
                <a:spLocks noChangeShapeType="1"/>
              </p:cNvSpPr>
              <p:nvPr/>
            </p:nvSpPr>
            <p:spPr bwMode="auto">
              <a:xfrm flipH="1" flipV="1">
                <a:off x="1773" y="2090"/>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0" name="Line 373">
                <a:extLst>
                  <a:ext uri="{FF2B5EF4-FFF2-40B4-BE49-F238E27FC236}">
                    <a16:creationId xmlns:a16="http://schemas.microsoft.com/office/drawing/2014/main" id="{6A7EDA1E-48F6-EC4C-A0DE-9DECA5774890}"/>
                  </a:ext>
                </a:extLst>
              </p:cNvPr>
              <p:cNvSpPr>
                <a:spLocks noChangeShapeType="1"/>
              </p:cNvSpPr>
              <p:nvPr/>
            </p:nvSpPr>
            <p:spPr bwMode="auto">
              <a:xfrm flipH="1" flipV="1">
                <a:off x="1706" y="2052"/>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1" name="Line 374">
                <a:extLst>
                  <a:ext uri="{FF2B5EF4-FFF2-40B4-BE49-F238E27FC236}">
                    <a16:creationId xmlns:a16="http://schemas.microsoft.com/office/drawing/2014/main" id="{E391A389-2096-6C48-B464-20550EB39805}"/>
                  </a:ext>
                </a:extLst>
              </p:cNvPr>
              <p:cNvSpPr>
                <a:spLocks noChangeShapeType="1"/>
              </p:cNvSpPr>
              <p:nvPr/>
            </p:nvSpPr>
            <p:spPr bwMode="auto">
              <a:xfrm flipH="1" flipV="1">
                <a:off x="1639" y="2013"/>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2" name="Line 375">
                <a:extLst>
                  <a:ext uri="{FF2B5EF4-FFF2-40B4-BE49-F238E27FC236}">
                    <a16:creationId xmlns:a16="http://schemas.microsoft.com/office/drawing/2014/main" id="{A5D32471-A570-0C46-B95A-DB3E560A169D}"/>
                  </a:ext>
                </a:extLst>
              </p:cNvPr>
              <p:cNvSpPr>
                <a:spLocks noChangeShapeType="1"/>
              </p:cNvSpPr>
              <p:nvPr/>
            </p:nvSpPr>
            <p:spPr bwMode="auto">
              <a:xfrm flipH="1" flipV="1">
                <a:off x="1572" y="1975"/>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3" name="Line 376">
                <a:extLst>
                  <a:ext uri="{FF2B5EF4-FFF2-40B4-BE49-F238E27FC236}">
                    <a16:creationId xmlns:a16="http://schemas.microsoft.com/office/drawing/2014/main" id="{A3F1EEB9-7DF3-E240-9EBA-5214A916B819}"/>
                  </a:ext>
                </a:extLst>
              </p:cNvPr>
              <p:cNvSpPr>
                <a:spLocks noChangeShapeType="1"/>
              </p:cNvSpPr>
              <p:nvPr/>
            </p:nvSpPr>
            <p:spPr bwMode="auto">
              <a:xfrm flipH="1" flipV="1">
                <a:off x="1505" y="1936"/>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4" name="Line 377">
                <a:extLst>
                  <a:ext uri="{FF2B5EF4-FFF2-40B4-BE49-F238E27FC236}">
                    <a16:creationId xmlns:a16="http://schemas.microsoft.com/office/drawing/2014/main" id="{C48AC4F3-8728-1D4D-AA3E-FB52614F2101}"/>
                  </a:ext>
                </a:extLst>
              </p:cNvPr>
              <p:cNvSpPr>
                <a:spLocks noChangeShapeType="1"/>
              </p:cNvSpPr>
              <p:nvPr/>
            </p:nvSpPr>
            <p:spPr bwMode="auto">
              <a:xfrm flipH="1" flipV="1">
                <a:off x="1438" y="1897"/>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5" name="Line 378">
                <a:extLst>
                  <a:ext uri="{FF2B5EF4-FFF2-40B4-BE49-F238E27FC236}">
                    <a16:creationId xmlns:a16="http://schemas.microsoft.com/office/drawing/2014/main" id="{6A4CA200-E743-3949-B7A5-6D7FB3F55AC1}"/>
                  </a:ext>
                </a:extLst>
              </p:cNvPr>
              <p:cNvSpPr>
                <a:spLocks noChangeShapeType="1"/>
              </p:cNvSpPr>
              <p:nvPr/>
            </p:nvSpPr>
            <p:spPr bwMode="auto">
              <a:xfrm flipH="1" flipV="1">
                <a:off x="1371" y="1859"/>
                <a:ext cx="37" cy="21"/>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6" name="Line 379">
                <a:extLst>
                  <a:ext uri="{FF2B5EF4-FFF2-40B4-BE49-F238E27FC236}">
                    <a16:creationId xmlns:a16="http://schemas.microsoft.com/office/drawing/2014/main" id="{E5AEB6F9-DF09-4742-86B6-032532614A7A}"/>
                  </a:ext>
                </a:extLst>
              </p:cNvPr>
              <p:cNvSpPr>
                <a:spLocks noChangeShapeType="1"/>
              </p:cNvSpPr>
              <p:nvPr/>
            </p:nvSpPr>
            <p:spPr bwMode="auto">
              <a:xfrm flipH="1" flipV="1">
                <a:off x="1304" y="1820"/>
                <a:ext cx="37" cy="22"/>
              </a:xfrm>
              <a:prstGeom prst="line">
                <a:avLst/>
              </a:prstGeom>
              <a:noFill/>
              <a:ln w="1588">
                <a:solidFill>
                  <a:srgbClr val="000000"/>
                </a:solidFill>
                <a:round/>
                <a:headEnd/>
                <a:tailEnd/>
              </a:ln>
            </p:spPr>
            <p:txBody>
              <a:bodyPr/>
              <a:lstStyle/>
              <a:p>
                <a:endParaRPr lang="en-US">
                  <a:latin typeface="Calibri"/>
                  <a:cs typeface="Calibri"/>
                </a:endParaRPr>
              </a:p>
            </p:txBody>
          </p:sp>
          <p:sp>
            <p:nvSpPr>
              <p:cNvPr id="137" name="Line 380">
                <a:extLst>
                  <a:ext uri="{FF2B5EF4-FFF2-40B4-BE49-F238E27FC236}">
                    <a16:creationId xmlns:a16="http://schemas.microsoft.com/office/drawing/2014/main" id="{35C55035-D435-654F-906F-69B8D4DB0DE8}"/>
                  </a:ext>
                </a:extLst>
              </p:cNvPr>
              <p:cNvSpPr>
                <a:spLocks noChangeShapeType="1"/>
              </p:cNvSpPr>
              <p:nvPr/>
            </p:nvSpPr>
            <p:spPr bwMode="auto">
              <a:xfrm flipH="1" flipV="1">
                <a:off x="1250" y="1790"/>
                <a:ext cx="24" cy="13"/>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25" name="Group 381">
              <a:extLst>
                <a:ext uri="{FF2B5EF4-FFF2-40B4-BE49-F238E27FC236}">
                  <a16:creationId xmlns:a16="http://schemas.microsoft.com/office/drawing/2014/main" id="{EA554CC0-8E68-9E41-A0A2-F5AFD0289A92}"/>
                </a:ext>
              </a:extLst>
            </p:cNvPr>
            <p:cNvGrpSpPr>
              <a:grpSpLocks/>
            </p:cNvGrpSpPr>
            <p:nvPr/>
          </p:nvGrpSpPr>
          <p:grpSpPr bwMode="auto">
            <a:xfrm>
              <a:off x="1182" y="1932"/>
              <a:ext cx="1905" cy="730"/>
              <a:chOff x="1182" y="1932"/>
              <a:chExt cx="1905" cy="730"/>
            </a:xfrm>
          </p:grpSpPr>
          <p:sp>
            <p:nvSpPr>
              <p:cNvPr id="82" name="Line 382">
                <a:extLst>
                  <a:ext uri="{FF2B5EF4-FFF2-40B4-BE49-F238E27FC236}">
                    <a16:creationId xmlns:a16="http://schemas.microsoft.com/office/drawing/2014/main" id="{B230AE30-A066-0C40-A471-77E18A224182}"/>
                  </a:ext>
                </a:extLst>
              </p:cNvPr>
              <p:cNvSpPr>
                <a:spLocks noChangeShapeType="1"/>
              </p:cNvSpPr>
              <p:nvPr/>
            </p:nvSpPr>
            <p:spPr bwMode="auto">
              <a:xfrm flipH="1" flipV="1">
                <a:off x="3049" y="2647"/>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83" name="Line 383">
                <a:extLst>
                  <a:ext uri="{FF2B5EF4-FFF2-40B4-BE49-F238E27FC236}">
                    <a16:creationId xmlns:a16="http://schemas.microsoft.com/office/drawing/2014/main" id="{A3824A0B-7494-3340-822E-232BCACDFABA}"/>
                  </a:ext>
                </a:extLst>
              </p:cNvPr>
              <p:cNvSpPr>
                <a:spLocks noChangeShapeType="1"/>
              </p:cNvSpPr>
              <p:nvPr/>
            </p:nvSpPr>
            <p:spPr bwMode="auto">
              <a:xfrm flipH="1" flipV="1">
                <a:off x="2982" y="2622"/>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84" name="Line 384">
                <a:extLst>
                  <a:ext uri="{FF2B5EF4-FFF2-40B4-BE49-F238E27FC236}">
                    <a16:creationId xmlns:a16="http://schemas.microsoft.com/office/drawing/2014/main" id="{EE2AA509-BB7D-8147-9129-B04DE84F2DA9}"/>
                  </a:ext>
                </a:extLst>
              </p:cNvPr>
              <p:cNvSpPr>
                <a:spLocks noChangeShapeType="1"/>
              </p:cNvSpPr>
              <p:nvPr/>
            </p:nvSpPr>
            <p:spPr bwMode="auto">
              <a:xfrm flipH="1" flipV="1">
                <a:off x="2915" y="2596"/>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85" name="Line 385">
                <a:extLst>
                  <a:ext uri="{FF2B5EF4-FFF2-40B4-BE49-F238E27FC236}">
                    <a16:creationId xmlns:a16="http://schemas.microsoft.com/office/drawing/2014/main" id="{A1642244-EB48-7240-BBAB-2D8CAEE7CD05}"/>
                  </a:ext>
                </a:extLst>
              </p:cNvPr>
              <p:cNvSpPr>
                <a:spLocks noChangeShapeType="1"/>
              </p:cNvSpPr>
              <p:nvPr/>
            </p:nvSpPr>
            <p:spPr bwMode="auto">
              <a:xfrm flipH="1" flipV="1">
                <a:off x="2848" y="2570"/>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86" name="Line 386">
                <a:extLst>
                  <a:ext uri="{FF2B5EF4-FFF2-40B4-BE49-F238E27FC236}">
                    <a16:creationId xmlns:a16="http://schemas.microsoft.com/office/drawing/2014/main" id="{663F4C0B-AA72-964B-95FF-C89068CE9127}"/>
                  </a:ext>
                </a:extLst>
              </p:cNvPr>
              <p:cNvSpPr>
                <a:spLocks noChangeShapeType="1"/>
              </p:cNvSpPr>
              <p:nvPr/>
            </p:nvSpPr>
            <p:spPr bwMode="auto">
              <a:xfrm flipH="1" flipV="1">
                <a:off x="2781" y="254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87" name="Line 387">
                <a:extLst>
                  <a:ext uri="{FF2B5EF4-FFF2-40B4-BE49-F238E27FC236}">
                    <a16:creationId xmlns:a16="http://schemas.microsoft.com/office/drawing/2014/main" id="{E9E1F9F3-E0F5-1B4A-9D42-2E607E1AE6FF}"/>
                  </a:ext>
                </a:extLst>
              </p:cNvPr>
              <p:cNvSpPr>
                <a:spLocks noChangeShapeType="1"/>
              </p:cNvSpPr>
              <p:nvPr/>
            </p:nvSpPr>
            <p:spPr bwMode="auto">
              <a:xfrm flipH="1" flipV="1">
                <a:off x="2714" y="251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88" name="Line 388">
                <a:extLst>
                  <a:ext uri="{FF2B5EF4-FFF2-40B4-BE49-F238E27FC236}">
                    <a16:creationId xmlns:a16="http://schemas.microsoft.com/office/drawing/2014/main" id="{80B807B0-837E-2142-AAF9-837C621E75C3}"/>
                  </a:ext>
                </a:extLst>
              </p:cNvPr>
              <p:cNvSpPr>
                <a:spLocks noChangeShapeType="1"/>
              </p:cNvSpPr>
              <p:nvPr/>
            </p:nvSpPr>
            <p:spPr bwMode="auto">
              <a:xfrm flipH="1" flipV="1">
                <a:off x="2647" y="2493"/>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89" name="Line 389">
                <a:extLst>
                  <a:ext uri="{FF2B5EF4-FFF2-40B4-BE49-F238E27FC236}">
                    <a16:creationId xmlns:a16="http://schemas.microsoft.com/office/drawing/2014/main" id="{73C19788-681C-2947-8559-0B7C25387488}"/>
                  </a:ext>
                </a:extLst>
              </p:cNvPr>
              <p:cNvSpPr>
                <a:spLocks noChangeShapeType="1"/>
              </p:cNvSpPr>
              <p:nvPr/>
            </p:nvSpPr>
            <p:spPr bwMode="auto">
              <a:xfrm flipH="1" flipV="1">
                <a:off x="2580" y="2467"/>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90" name="Line 390">
                <a:extLst>
                  <a:ext uri="{FF2B5EF4-FFF2-40B4-BE49-F238E27FC236}">
                    <a16:creationId xmlns:a16="http://schemas.microsoft.com/office/drawing/2014/main" id="{36FA4302-579E-6641-AF16-967A85D29664}"/>
                  </a:ext>
                </a:extLst>
              </p:cNvPr>
              <p:cNvSpPr>
                <a:spLocks noChangeShapeType="1"/>
              </p:cNvSpPr>
              <p:nvPr/>
            </p:nvSpPr>
            <p:spPr bwMode="auto">
              <a:xfrm flipH="1" flipV="1">
                <a:off x="2513" y="2442"/>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1" name="Line 391">
                <a:extLst>
                  <a:ext uri="{FF2B5EF4-FFF2-40B4-BE49-F238E27FC236}">
                    <a16:creationId xmlns:a16="http://schemas.microsoft.com/office/drawing/2014/main" id="{F29D14ED-ED8C-5844-AE1A-1BA37760EE83}"/>
                  </a:ext>
                </a:extLst>
              </p:cNvPr>
              <p:cNvSpPr>
                <a:spLocks noChangeShapeType="1"/>
              </p:cNvSpPr>
              <p:nvPr/>
            </p:nvSpPr>
            <p:spPr bwMode="auto">
              <a:xfrm flipH="1" flipV="1">
                <a:off x="2446" y="2416"/>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2" name="Line 392">
                <a:extLst>
                  <a:ext uri="{FF2B5EF4-FFF2-40B4-BE49-F238E27FC236}">
                    <a16:creationId xmlns:a16="http://schemas.microsoft.com/office/drawing/2014/main" id="{9C25BDB8-E924-9A49-9915-E3D1E172BEBF}"/>
                  </a:ext>
                </a:extLst>
              </p:cNvPr>
              <p:cNvSpPr>
                <a:spLocks noChangeShapeType="1"/>
              </p:cNvSpPr>
              <p:nvPr/>
            </p:nvSpPr>
            <p:spPr bwMode="auto">
              <a:xfrm flipH="1" flipV="1">
                <a:off x="2379" y="2390"/>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93" name="Line 393">
                <a:extLst>
                  <a:ext uri="{FF2B5EF4-FFF2-40B4-BE49-F238E27FC236}">
                    <a16:creationId xmlns:a16="http://schemas.microsoft.com/office/drawing/2014/main" id="{920B4B37-F7CA-604E-9462-C9247C8C3169}"/>
                  </a:ext>
                </a:extLst>
              </p:cNvPr>
              <p:cNvSpPr>
                <a:spLocks noChangeShapeType="1"/>
              </p:cNvSpPr>
              <p:nvPr/>
            </p:nvSpPr>
            <p:spPr bwMode="auto">
              <a:xfrm flipH="1" flipV="1">
                <a:off x="2312" y="2365"/>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4" name="Line 394">
                <a:extLst>
                  <a:ext uri="{FF2B5EF4-FFF2-40B4-BE49-F238E27FC236}">
                    <a16:creationId xmlns:a16="http://schemas.microsoft.com/office/drawing/2014/main" id="{930FA154-DF17-3D41-A951-DF382D3FA7D9}"/>
                  </a:ext>
                </a:extLst>
              </p:cNvPr>
              <p:cNvSpPr>
                <a:spLocks noChangeShapeType="1"/>
              </p:cNvSpPr>
              <p:nvPr/>
            </p:nvSpPr>
            <p:spPr bwMode="auto">
              <a:xfrm flipH="1" flipV="1">
                <a:off x="2245" y="2339"/>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5" name="Line 395">
                <a:extLst>
                  <a:ext uri="{FF2B5EF4-FFF2-40B4-BE49-F238E27FC236}">
                    <a16:creationId xmlns:a16="http://schemas.microsoft.com/office/drawing/2014/main" id="{01105F44-AEB7-0346-9271-361DFDDF9A5B}"/>
                  </a:ext>
                </a:extLst>
              </p:cNvPr>
              <p:cNvSpPr>
                <a:spLocks noChangeShapeType="1"/>
              </p:cNvSpPr>
              <p:nvPr/>
            </p:nvSpPr>
            <p:spPr bwMode="auto">
              <a:xfrm flipH="1" flipV="1">
                <a:off x="2178" y="2313"/>
                <a:ext cx="38"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96" name="Line 396">
                <a:extLst>
                  <a:ext uri="{FF2B5EF4-FFF2-40B4-BE49-F238E27FC236}">
                    <a16:creationId xmlns:a16="http://schemas.microsoft.com/office/drawing/2014/main" id="{1BA1F1C7-C76D-1841-A920-56F4F4F6B259}"/>
                  </a:ext>
                </a:extLst>
              </p:cNvPr>
              <p:cNvSpPr>
                <a:spLocks noChangeShapeType="1"/>
              </p:cNvSpPr>
              <p:nvPr/>
            </p:nvSpPr>
            <p:spPr bwMode="auto">
              <a:xfrm flipH="1" flipV="1">
                <a:off x="2111" y="2288"/>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7" name="Line 397">
                <a:extLst>
                  <a:ext uri="{FF2B5EF4-FFF2-40B4-BE49-F238E27FC236}">
                    <a16:creationId xmlns:a16="http://schemas.microsoft.com/office/drawing/2014/main" id="{D5CA37A0-9D60-6542-91A1-AB2F10216EF0}"/>
                  </a:ext>
                </a:extLst>
              </p:cNvPr>
              <p:cNvSpPr>
                <a:spLocks noChangeShapeType="1"/>
              </p:cNvSpPr>
              <p:nvPr/>
            </p:nvSpPr>
            <p:spPr bwMode="auto">
              <a:xfrm flipH="1" flipV="1">
                <a:off x="2044" y="2262"/>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98" name="Line 398">
                <a:extLst>
                  <a:ext uri="{FF2B5EF4-FFF2-40B4-BE49-F238E27FC236}">
                    <a16:creationId xmlns:a16="http://schemas.microsoft.com/office/drawing/2014/main" id="{FDC06C81-8959-9D42-AFB6-A1945DFA81C4}"/>
                  </a:ext>
                </a:extLst>
              </p:cNvPr>
              <p:cNvSpPr>
                <a:spLocks noChangeShapeType="1"/>
              </p:cNvSpPr>
              <p:nvPr/>
            </p:nvSpPr>
            <p:spPr bwMode="auto">
              <a:xfrm flipH="1" flipV="1">
                <a:off x="1977" y="2236"/>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99" name="Line 399">
                <a:extLst>
                  <a:ext uri="{FF2B5EF4-FFF2-40B4-BE49-F238E27FC236}">
                    <a16:creationId xmlns:a16="http://schemas.microsoft.com/office/drawing/2014/main" id="{4CEF567D-A8BA-CF47-B05C-9C1C8D532FA2}"/>
                  </a:ext>
                </a:extLst>
              </p:cNvPr>
              <p:cNvSpPr>
                <a:spLocks noChangeShapeType="1"/>
              </p:cNvSpPr>
              <p:nvPr/>
            </p:nvSpPr>
            <p:spPr bwMode="auto">
              <a:xfrm flipH="1" flipV="1">
                <a:off x="1910" y="2211"/>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0" name="Line 400">
                <a:extLst>
                  <a:ext uri="{FF2B5EF4-FFF2-40B4-BE49-F238E27FC236}">
                    <a16:creationId xmlns:a16="http://schemas.microsoft.com/office/drawing/2014/main" id="{753D426C-0A6B-364C-A2DD-888FD13F264C}"/>
                  </a:ext>
                </a:extLst>
              </p:cNvPr>
              <p:cNvSpPr>
                <a:spLocks noChangeShapeType="1"/>
              </p:cNvSpPr>
              <p:nvPr/>
            </p:nvSpPr>
            <p:spPr bwMode="auto">
              <a:xfrm flipH="1" flipV="1">
                <a:off x="1843" y="2185"/>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1" name="Line 401">
                <a:extLst>
                  <a:ext uri="{FF2B5EF4-FFF2-40B4-BE49-F238E27FC236}">
                    <a16:creationId xmlns:a16="http://schemas.microsoft.com/office/drawing/2014/main" id="{4E08E80F-BBEC-BF40-820A-BC285EDCCD21}"/>
                  </a:ext>
                </a:extLst>
              </p:cNvPr>
              <p:cNvSpPr>
                <a:spLocks noChangeShapeType="1"/>
              </p:cNvSpPr>
              <p:nvPr/>
            </p:nvSpPr>
            <p:spPr bwMode="auto">
              <a:xfrm flipH="1" flipV="1">
                <a:off x="1776" y="2159"/>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2" name="Line 402">
                <a:extLst>
                  <a:ext uri="{FF2B5EF4-FFF2-40B4-BE49-F238E27FC236}">
                    <a16:creationId xmlns:a16="http://schemas.microsoft.com/office/drawing/2014/main" id="{0A1DB26C-A986-9F48-83C7-AF56DFD557CE}"/>
                  </a:ext>
                </a:extLst>
              </p:cNvPr>
              <p:cNvSpPr>
                <a:spLocks noChangeShapeType="1"/>
              </p:cNvSpPr>
              <p:nvPr/>
            </p:nvSpPr>
            <p:spPr bwMode="auto">
              <a:xfrm flipH="1" flipV="1">
                <a:off x="1709" y="2134"/>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3" name="Line 403">
                <a:extLst>
                  <a:ext uri="{FF2B5EF4-FFF2-40B4-BE49-F238E27FC236}">
                    <a16:creationId xmlns:a16="http://schemas.microsoft.com/office/drawing/2014/main" id="{C43CC1C1-6052-024A-9B04-CDED847A2278}"/>
                  </a:ext>
                </a:extLst>
              </p:cNvPr>
              <p:cNvSpPr>
                <a:spLocks noChangeShapeType="1"/>
              </p:cNvSpPr>
              <p:nvPr/>
            </p:nvSpPr>
            <p:spPr bwMode="auto">
              <a:xfrm flipH="1" flipV="1">
                <a:off x="1642" y="2108"/>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4" name="Line 404">
                <a:extLst>
                  <a:ext uri="{FF2B5EF4-FFF2-40B4-BE49-F238E27FC236}">
                    <a16:creationId xmlns:a16="http://schemas.microsoft.com/office/drawing/2014/main" id="{047526C2-E223-724A-B4F8-CD026411E21E}"/>
                  </a:ext>
                </a:extLst>
              </p:cNvPr>
              <p:cNvSpPr>
                <a:spLocks noChangeShapeType="1"/>
              </p:cNvSpPr>
              <p:nvPr/>
            </p:nvSpPr>
            <p:spPr bwMode="auto">
              <a:xfrm flipH="1" flipV="1">
                <a:off x="1575" y="2082"/>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5" name="Line 405">
                <a:extLst>
                  <a:ext uri="{FF2B5EF4-FFF2-40B4-BE49-F238E27FC236}">
                    <a16:creationId xmlns:a16="http://schemas.microsoft.com/office/drawing/2014/main" id="{F550FA22-8644-034E-9E83-1A2D61B1C9CB}"/>
                  </a:ext>
                </a:extLst>
              </p:cNvPr>
              <p:cNvSpPr>
                <a:spLocks noChangeShapeType="1"/>
              </p:cNvSpPr>
              <p:nvPr/>
            </p:nvSpPr>
            <p:spPr bwMode="auto">
              <a:xfrm flipH="1" flipV="1">
                <a:off x="1508" y="2057"/>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6" name="Line 406">
                <a:extLst>
                  <a:ext uri="{FF2B5EF4-FFF2-40B4-BE49-F238E27FC236}">
                    <a16:creationId xmlns:a16="http://schemas.microsoft.com/office/drawing/2014/main" id="{6BC41F64-1E39-974E-9170-864B9D72A0F8}"/>
                  </a:ext>
                </a:extLst>
              </p:cNvPr>
              <p:cNvSpPr>
                <a:spLocks noChangeShapeType="1"/>
              </p:cNvSpPr>
              <p:nvPr/>
            </p:nvSpPr>
            <p:spPr bwMode="auto">
              <a:xfrm flipH="1" flipV="1">
                <a:off x="1441" y="2031"/>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7" name="Line 407">
                <a:extLst>
                  <a:ext uri="{FF2B5EF4-FFF2-40B4-BE49-F238E27FC236}">
                    <a16:creationId xmlns:a16="http://schemas.microsoft.com/office/drawing/2014/main" id="{746766E6-331B-8E47-B627-3F46F876C9AC}"/>
                  </a:ext>
                </a:extLst>
              </p:cNvPr>
              <p:cNvSpPr>
                <a:spLocks noChangeShapeType="1"/>
              </p:cNvSpPr>
              <p:nvPr/>
            </p:nvSpPr>
            <p:spPr bwMode="auto">
              <a:xfrm flipH="1" flipV="1">
                <a:off x="1374" y="2005"/>
                <a:ext cx="37" cy="15"/>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8" name="Line 408">
                <a:extLst>
                  <a:ext uri="{FF2B5EF4-FFF2-40B4-BE49-F238E27FC236}">
                    <a16:creationId xmlns:a16="http://schemas.microsoft.com/office/drawing/2014/main" id="{D187C005-1616-654A-AE27-AEBC77F35244}"/>
                  </a:ext>
                </a:extLst>
              </p:cNvPr>
              <p:cNvSpPr>
                <a:spLocks noChangeShapeType="1"/>
              </p:cNvSpPr>
              <p:nvPr/>
            </p:nvSpPr>
            <p:spPr bwMode="auto">
              <a:xfrm flipH="1" flipV="1">
                <a:off x="1307" y="1980"/>
                <a:ext cx="37"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09" name="Line 409">
                <a:extLst>
                  <a:ext uri="{FF2B5EF4-FFF2-40B4-BE49-F238E27FC236}">
                    <a16:creationId xmlns:a16="http://schemas.microsoft.com/office/drawing/2014/main" id="{388D3CD9-4497-5241-9A43-8F49A8D37E2F}"/>
                  </a:ext>
                </a:extLst>
              </p:cNvPr>
              <p:cNvSpPr>
                <a:spLocks noChangeShapeType="1"/>
              </p:cNvSpPr>
              <p:nvPr/>
            </p:nvSpPr>
            <p:spPr bwMode="auto">
              <a:xfrm flipH="1" flipV="1">
                <a:off x="1239" y="1954"/>
                <a:ext cx="38" cy="14"/>
              </a:xfrm>
              <a:prstGeom prst="line">
                <a:avLst/>
              </a:prstGeom>
              <a:noFill/>
              <a:ln w="1588">
                <a:solidFill>
                  <a:srgbClr val="000000"/>
                </a:solidFill>
                <a:round/>
                <a:headEnd/>
                <a:tailEnd/>
              </a:ln>
            </p:spPr>
            <p:txBody>
              <a:bodyPr/>
              <a:lstStyle/>
              <a:p>
                <a:endParaRPr lang="en-US">
                  <a:latin typeface="Calibri"/>
                  <a:cs typeface="Calibri"/>
                </a:endParaRPr>
              </a:p>
            </p:txBody>
          </p:sp>
          <p:sp>
            <p:nvSpPr>
              <p:cNvPr id="110" name="Line 410">
                <a:extLst>
                  <a:ext uri="{FF2B5EF4-FFF2-40B4-BE49-F238E27FC236}">
                    <a16:creationId xmlns:a16="http://schemas.microsoft.com/office/drawing/2014/main" id="{02B00379-6944-5647-8367-59703E87A955}"/>
                  </a:ext>
                </a:extLst>
              </p:cNvPr>
              <p:cNvSpPr>
                <a:spLocks noChangeShapeType="1"/>
              </p:cNvSpPr>
              <p:nvPr/>
            </p:nvSpPr>
            <p:spPr bwMode="auto">
              <a:xfrm flipH="1" flipV="1">
                <a:off x="1182" y="1932"/>
                <a:ext cx="28" cy="11"/>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26" name="Group 411">
              <a:extLst>
                <a:ext uri="{FF2B5EF4-FFF2-40B4-BE49-F238E27FC236}">
                  <a16:creationId xmlns:a16="http://schemas.microsoft.com/office/drawing/2014/main" id="{03483197-B101-F14C-86E2-81E84ED4C042}"/>
                </a:ext>
              </a:extLst>
            </p:cNvPr>
            <p:cNvGrpSpPr>
              <a:grpSpLocks/>
            </p:cNvGrpSpPr>
            <p:nvPr/>
          </p:nvGrpSpPr>
          <p:grpSpPr bwMode="auto">
            <a:xfrm>
              <a:off x="1150" y="2088"/>
              <a:ext cx="1982" cy="420"/>
              <a:chOff x="1150" y="2088"/>
              <a:chExt cx="1982" cy="420"/>
            </a:xfrm>
          </p:grpSpPr>
          <p:sp>
            <p:nvSpPr>
              <p:cNvPr id="52" name="Line 412">
                <a:extLst>
                  <a:ext uri="{FF2B5EF4-FFF2-40B4-BE49-F238E27FC236}">
                    <a16:creationId xmlns:a16="http://schemas.microsoft.com/office/drawing/2014/main" id="{F72657CD-B3B3-094E-808D-7372FF433A1A}"/>
                  </a:ext>
                </a:extLst>
              </p:cNvPr>
              <p:cNvSpPr>
                <a:spLocks noChangeShapeType="1"/>
              </p:cNvSpPr>
              <p:nvPr/>
            </p:nvSpPr>
            <p:spPr bwMode="auto">
              <a:xfrm flipH="1" flipV="1">
                <a:off x="3094" y="2500"/>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3" name="Line 413">
                <a:extLst>
                  <a:ext uri="{FF2B5EF4-FFF2-40B4-BE49-F238E27FC236}">
                    <a16:creationId xmlns:a16="http://schemas.microsoft.com/office/drawing/2014/main" id="{BD2830C5-F70D-994A-B2E2-023085324BBE}"/>
                  </a:ext>
                </a:extLst>
              </p:cNvPr>
              <p:cNvSpPr>
                <a:spLocks noChangeShapeType="1"/>
              </p:cNvSpPr>
              <p:nvPr/>
            </p:nvSpPr>
            <p:spPr bwMode="auto">
              <a:xfrm flipH="1" flipV="1">
                <a:off x="3027" y="2485"/>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4" name="Line 414">
                <a:extLst>
                  <a:ext uri="{FF2B5EF4-FFF2-40B4-BE49-F238E27FC236}">
                    <a16:creationId xmlns:a16="http://schemas.microsoft.com/office/drawing/2014/main" id="{4E98BC1B-7D27-674F-B77E-9F7134CB2AD3}"/>
                  </a:ext>
                </a:extLst>
              </p:cNvPr>
              <p:cNvSpPr>
                <a:spLocks noChangeShapeType="1"/>
              </p:cNvSpPr>
              <p:nvPr/>
            </p:nvSpPr>
            <p:spPr bwMode="auto">
              <a:xfrm flipH="1" flipV="1">
                <a:off x="2960" y="2471"/>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5" name="Line 415">
                <a:extLst>
                  <a:ext uri="{FF2B5EF4-FFF2-40B4-BE49-F238E27FC236}">
                    <a16:creationId xmlns:a16="http://schemas.microsoft.com/office/drawing/2014/main" id="{1803F489-45C2-0048-BB38-05847CCEFE54}"/>
                  </a:ext>
                </a:extLst>
              </p:cNvPr>
              <p:cNvSpPr>
                <a:spLocks noChangeShapeType="1"/>
              </p:cNvSpPr>
              <p:nvPr/>
            </p:nvSpPr>
            <p:spPr bwMode="auto">
              <a:xfrm flipH="1" flipV="1">
                <a:off x="2893" y="2457"/>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6" name="Line 416">
                <a:extLst>
                  <a:ext uri="{FF2B5EF4-FFF2-40B4-BE49-F238E27FC236}">
                    <a16:creationId xmlns:a16="http://schemas.microsoft.com/office/drawing/2014/main" id="{0441BE9E-83F6-E54A-91F7-CF41370551CE}"/>
                  </a:ext>
                </a:extLst>
              </p:cNvPr>
              <p:cNvSpPr>
                <a:spLocks noChangeShapeType="1"/>
              </p:cNvSpPr>
              <p:nvPr/>
            </p:nvSpPr>
            <p:spPr bwMode="auto">
              <a:xfrm flipH="1" flipV="1">
                <a:off x="2826" y="2442"/>
                <a:ext cx="38" cy="9"/>
              </a:xfrm>
              <a:prstGeom prst="line">
                <a:avLst/>
              </a:prstGeom>
              <a:noFill/>
              <a:ln w="1588">
                <a:solidFill>
                  <a:srgbClr val="000000"/>
                </a:solidFill>
                <a:round/>
                <a:headEnd/>
                <a:tailEnd/>
              </a:ln>
            </p:spPr>
            <p:txBody>
              <a:bodyPr/>
              <a:lstStyle/>
              <a:p>
                <a:endParaRPr lang="en-US">
                  <a:latin typeface="Calibri"/>
                  <a:cs typeface="Calibri"/>
                </a:endParaRPr>
              </a:p>
            </p:txBody>
          </p:sp>
          <p:sp>
            <p:nvSpPr>
              <p:cNvPr id="57" name="Line 417">
                <a:extLst>
                  <a:ext uri="{FF2B5EF4-FFF2-40B4-BE49-F238E27FC236}">
                    <a16:creationId xmlns:a16="http://schemas.microsoft.com/office/drawing/2014/main" id="{DB667712-6644-F04B-9B92-C110833EB4EC}"/>
                  </a:ext>
                </a:extLst>
              </p:cNvPr>
              <p:cNvSpPr>
                <a:spLocks noChangeShapeType="1"/>
              </p:cNvSpPr>
              <p:nvPr/>
            </p:nvSpPr>
            <p:spPr bwMode="auto">
              <a:xfrm flipH="1" flipV="1">
                <a:off x="2759" y="2429"/>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58" name="Line 418">
                <a:extLst>
                  <a:ext uri="{FF2B5EF4-FFF2-40B4-BE49-F238E27FC236}">
                    <a16:creationId xmlns:a16="http://schemas.microsoft.com/office/drawing/2014/main" id="{6D0C5309-914B-CB4F-99D9-2D5B838338C9}"/>
                  </a:ext>
                </a:extLst>
              </p:cNvPr>
              <p:cNvSpPr>
                <a:spLocks noChangeShapeType="1"/>
              </p:cNvSpPr>
              <p:nvPr/>
            </p:nvSpPr>
            <p:spPr bwMode="auto">
              <a:xfrm flipH="1" flipV="1">
                <a:off x="2692" y="2414"/>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9" name="Line 419">
                <a:extLst>
                  <a:ext uri="{FF2B5EF4-FFF2-40B4-BE49-F238E27FC236}">
                    <a16:creationId xmlns:a16="http://schemas.microsoft.com/office/drawing/2014/main" id="{3AD41A27-13B4-A444-9982-39120D6D0141}"/>
                  </a:ext>
                </a:extLst>
              </p:cNvPr>
              <p:cNvSpPr>
                <a:spLocks noChangeShapeType="1"/>
              </p:cNvSpPr>
              <p:nvPr/>
            </p:nvSpPr>
            <p:spPr bwMode="auto">
              <a:xfrm flipH="1" flipV="1">
                <a:off x="2625" y="2400"/>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0" name="Line 420">
                <a:extLst>
                  <a:ext uri="{FF2B5EF4-FFF2-40B4-BE49-F238E27FC236}">
                    <a16:creationId xmlns:a16="http://schemas.microsoft.com/office/drawing/2014/main" id="{69C62FB5-E469-6744-BE2C-080AA8673349}"/>
                  </a:ext>
                </a:extLst>
              </p:cNvPr>
              <p:cNvSpPr>
                <a:spLocks noChangeShapeType="1"/>
              </p:cNvSpPr>
              <p:nvPr/>
            </p:nvSpPr>
            <p:spPr bwMode="auto">
              <a:xfrm flipH="1" flipV="1">
                <a:off x="2558" y="2386"/>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1" name="Line 421">
                <a:extLst>
                  <a:ext uri="{FF2B5EF4-FFF2-40B4-BE49-F238E27FC236}">
                    <a16:creationId xmlns:a16="http://schemas.microsoft.com/office/drawing/2014/main" id="{C5086DB9-E068-A648-8DD1-F88FCD0C0C23}"/>
                  </a:ext>
                </a:extLst>
              </p:cNvPr>
              <p:cNvSpPr>
                <a:spLocks noChangeShapeType="1"/>
              </p:cNvSpPr>
              <p:nvPr/>
            </p:nvSpPr>
            <p:spPr bwMode="auto">
              <a:xfrm flipH="1" flipV="1">
                <a:off x="2491" y="2372"/>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2" name="Line 422">
                <a:extLst>
                  <a:ext uri="{FF2B5EF4-FFF2-40B4-BE49-F238E27FC236}">
                    <a16:creationId xmlns:a16="http://schemas.microsoft.com/office/drawing/2014/main" id="{47ED5AD9-3849-D449-8044-98A60E4AEBD8}"/>
                  </a:ext>
                </a:extLst>
              </p:cNvPr>
              <p:cNvSpPr>
                <a:spLocks noChangeShapeType="1"/>
              </p:cNvSpPr>
              <p:nvPr/>
            </p:nvSpPr>
            <p:spPr bwMode="auto">
              <a:xfrm flipH="1" flipV="1">
                <a:off x="2424" y="2358"/>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63" name="Line 423">
                <a:extLst>
                  <a:ext uri="{FF2B5EF4-FFF2-40B4-BE49-F238E27FC236}">
                    <a16:creationId xmlns:a16="http://schemas.microsoft.com/office/drawing/2014/main" id="{D712FDEB-F100-5E4C-BAA0-B910F0D230CD}"/>
                  </a:ext>
                </a:extLst>
              </p:cNvPr>
              <p:cNvSpPr>
                <a:spLocks noChangeShapeType="1"/>
              </p:cNvSpPr>
              <p:nvPr/>
            </p:nvSpPr>
            <p:spPr bwMode="auto">
              <a:xfrm flipH="1" flipV="1">
                <a:off x="2357" y="2343"/>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4" name="Line 424">
                <a:extLst>
                  <a:ext uri="{FF2B5EF4-FFF2-40B4-BE49-F238E27FC236}">
                    <a16:creationId xmlns:a16="http://schemas.microsoft.com/office/drawing/2014/main" id="{0C685DAA-24C1-2341-88BE-57264488AE8D}"/>
                  </a:ext>
                </a:extLst>
              </p:cNvPr>
              <p:cNvSpPr>
                <a:spLocks noChangeShapeType="1"/>
              </p:cNvSpPr>
              <p:nvPr/>
            </p:nvSpPr>
            <p:spPr bwMode="auto">
              <a:xfrm flipH="1" flipV="1">
                <a:off x="2290" y="2329"/>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5" name="Line 425">
                <a:extLst>
                  <a:ext uri="{FF2B5EF4-FFF2-40B4-BE49-F238E27FC236}">
                    <a16:creationId xmlns:a16="http://schemas.microsoft.com/office/drawing/2014/main" id="{64682C9F-8E8A-EE44-ABC6-0173D4907C31}"/>
                  </a:ext>
                </a:extLst>
              </p:cNvPr>
              <p:cNvSpPr>
                <a:spLocks noChangeShapeType="1"/>
              </p:cNvSpPr>
              <p:nvPr/>
            </p:nvSpPr>
            <p:spPr bwMode="auto">
              <a:xfrm flipH="1" flipV="1">
                <a:off x="2223" y="2315"/>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6" name="Line 426">
                <a:extLst>
                  <a:ext uri="{FF2B5EF4-FFF2-40B4-BE49-F238E27FC236}">
                    <a16:creationId xmlns:a16="http://schemas.microsoft.com/office/drawing/2014/main" id="{262C5AC6-265A-C74D-A05E-C72C1C71193B}"/>
                  </a:ext>
                </a:extLst>
              </p:cNvPr>
              <p:cNvSpPr>
                <a:spLocks noChangeShapeType="1"/>
              </p:cNvSpPr>
              <p:nvPr/>
            </p:nvSpPr>
            <p:spPr bwMode="auto">
              <a:xfrm flipH="1" flipV="1">
                <a:off x="2156" y="2301"/>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7" name="Line 427">
                <a:extLst>
                  <a:ext uri="{FF2B5EF4-FFF2-40B4-BE49-F238E27FC236}">
                    <a16:creationId xmlns:a16="http://schemas.microsoft.com/office/drawing/2014/main" id="{3F9311F2-7313-8A4A-92A3-0B8E5E79F643}"/>
                  </a:ext>
                </a:extLst>
              </p:cNvPr>
              <p:cNvSpPr>
                <a:spLocks noChangeShapeType="1"/>
              </p:cNvSpPr>
              <p:nvPr/>
            </p:nvSpPr>
            <p:spPr bwMode="auto">
              <a:xfrm flipH="1" flipV="1">
                <a:off x="2089" y="2287"/>
                <a:ext cx="37"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68" name="Line 428">
                <a:extLst>
                  <a:ext uri="{FF2B5EF4-FFF2-40B4-BE49-F238E27FC236}">
                    <a16:creationId xmlns:a16="http://schemas.microsoft.com/office/drawing/2014/main" id="{9BF4AD88-6F93-7A4E-823B-B4008A2637BC}"/>
                  </a:ext>
                </a:extLst>
              </p:cNvPr>
              <p:cNvSpPr>
                <a:spLocks noChangeShapeType="1"/>
              </p:cNvSpPr>
              <p:nvPr/>
            </p:nvSpPr>
            <p:spPr bwMode="auto">
              <a:xfrm flipH="1" flipV="1">
                <a:off x="2022" y="2272"/>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69" name="Line 429">
                <a:extLst>
                  <a:ext uri="{FF2B5EF4-FFF2-40B4-BE49-F238E27FC236}">
                    <a16:creationId xmlns:a16="http://schemas.microsoft.com/office/drawing/2014/main" id="{EE8E84EA-2B22-DE4A-93A8-DAB569AF365B}"/>
                  </a:ext>
                </a:extLst>
              </p:cNvPr>
              <p:cNvSpPr>
                <a:spLocks noChangeShapeType="1"/>
              </p:cNvSpPr>
              <p:nvPr/>
            </p:nvSpPr>
            <p:spPr bwMode="auto">
              <a:xfrm flipH="1" flipV="1">
                <a:off x="1955" y="2258"/>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70" name="Line 430">
                <a:extLst>
                  <a:ext uri="{FF2B5EF4-FFF2-40B4-BE49-F238E27FC236}">
                    <a16:creationId xmlns:a16="http://schemas.microsoft.com/office/drawing/2014/main" id="{2D8FD175-374C-2B42-B10B-0025CBDD5C59}"/>
                  </a:ext>
                </a:extLst>
              </p:cNvPr>
              <p:cNvSpPr>
                <a:spLocks noChangeShapeType="1"/>
              </p:cNvSpPr>
              <p:nvPr/>
            </p:nvSpPr>
            <p:spPr bwMode="auto">
              <a:xfrm flipH="1" flipV="1">
                <a:off x="1888" y="2244"/>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71" name="Line 431">
                <a:extLst>
                  <a:ext uri="{FF2B5EF4-FFF2-40B4-BE49-F238E27FC236}">
                    <a16:creationId xmlns:a16="http://schemas.microsoft.com/office/drawing/2014/main" id="{A310F7BE-80C4-AC40-A657-C0868A775FE9}"/>
                  </a:ext>
                </a:extLst>
              </p:cNvPr>
              <p:cNvSpPr>
                <a:spLocks noChangeShapeType="1"/>
              </p:cNvSpPr>
              <p:nvPr/>
            </p:nvSpPr>
            <p:spPr bwMode="auto">
              <a:xfrm flipH="1" flipV="1">
                <a:off x="1821" y="2230"/>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72" name="Line 432">
                <a:extLst>
                  <a:ext uri="{FF2B5EF4-FFF2-40B4-BE49-F238E27FC236}">
                    <a16:creationId xmlns:a16="http://schemas.microsoft.com/office/drawing/2014/main" id="{BE4AF448-E1F2-0D43-B6F2-052FC91FD4F4}"/>
                  </a:ext>
                </a:extLst>
              </p:cNvPr>
              <p:cNvSpPr>
                <a:spLocks noChangeShapeType="1"/>
              </p:cNvSpPr>
              <p:nvPr/>
            </p:nvSpPr>
            <p:spPr bwMode="auto">
              <a:xfrm flipH="1" flipV="1">
                <a:off x="1754" y="2215"/>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73" name="Line 433">
                <a:extLst>
                  <a:ext uri="{FF2B5EF4-FFF2-40B4-BE49-F238E27FC236}">
                    <a16:creationId xmlns:a16="http://schemas.microsoft.com/office/drawing/2014/main" id="{93384EC0-3310-4F4D-A060-B27BAC1E86DD}"/>
                  </a:ext>
                </a:extLst>
              </p:cNvPr>
              <p:cNvSpPr>
                <a:spLocks noChangeShapeType="1"/>
              </p:cNvSpPr>
              <p:nvPr/>
            </p:nvSpPr>
            <p:spPr bwMode="auto">
              <a:xfrm flipH="1" flipV="1">
                <a:off x="1687" y="2201"/>
                <a:ext cx="37"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74" name="Line 434">
                <a:extLst>
                  <a:ext uri="{FF2B5EF4-FFF2-40B4-BE49-F238E27FC236}">
                    <a16:creationId xmlns:a16="http://schemas.microsoft.com/office/drawing/2014/main" id="{B7C6892E-B9E2-8848-92D4-E19108431F03}"/>
                  </a:ext>
                </a:extLst>
              </p:cNvPr>
              <p:cNvSpPr>
                <a:spLocks noChangeShapeType="1"/>
              </p:cNvSpPr>
              <p:nvPr/>
            </p:nvSpPr>
            <p:spPr bwMode="auto">
              <a:xfrm flipH="1" flipV="1">
                <a:off x="1619" y="2187"/>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75" name="Line 435">
                <a:extLst>
                  <a:ext uri="{FF2B5EF4-FFF2-40B4-BE49-F238E27FC236}">
                    <a16:creationId xmlns:a16="http://schemas.microsoft.com/office/drawing/2014/main" id="{A47771DC-AAF4-0F41-8CBD-8EFF2D3BA60F}"/>
                  </a:ext>
                </a:extLst>
              </p:cNvPr>
              <p:cNvSpPr>
                <a:spLocks noChangeShapeType="1"/>
              </p:cNvSpPr>
              <p:nvPr/>
            </p:nvSpPr>
            <p:spPr bwMode="auto">
              <a:xfrm flipH="1" flipV="1">
                <a:off x="1552" y="2172"/>
                <a:ext cx="38" cy="9"/>
              </a:xfrm>
              <a:prstGeom prst="line">
                <a:avLst/>
              </a:prstGeom>
              <a:noFill/>
              <a:ln w="1588">
                <a:solidFill>
                  <a:srgbClr val="000000"/>
                </a:solidFill>
                <a:round/>
                <a:headEnd/>
                <a:tailEnd/>
              </a:ln>
            </p:spPr>
            <p:txBody>
              <a:bodyPr/>
              <a:lstStyle/>
              <a:p>
                <a:endParaRPr lang="en-US">
                  <a:latin typeface="Calibri"/>
                  <a:cs typeface="Calibri"/>
                </a:endParaRPr>
              </a:p>
            </p:txBody>
          </p:sp>
          <p:sp>
            <p:nvSpPr>
              <p:cNvPr id="76" name="Line 436">
                <a:extLst>
                  <a:ext uri="{FF2B5EF4-FFF2-40B4-BE49-F238E27FC236}">
                    <a16:creationId xmlns:a16="http://schemas.microsoft.com/office/drawing/2014/main" id="{E36626E0-09E9-674D-A137-7DC1450EAB52}"/>
                  </a:ext>
                </a:extLst>
              </p:cNvPr>
              <p:cNvSpPr>
                <a:spLocks noChangeShapeType="1"/>
              </p:cNvSpPr>
              <p:nvPr/>
            </p:nvSpPr>
            <p:spPr bwMode="auto">
              <a:xfrm flipH="1" flipV="1">
                <a:off x="1485" y="2159"/>
                <a:ext cx="38" cy="7"/>
              </a:xfrm>
              <a:prstGeom prst="line">
                <a:avLst/>
              </a:prstGeom>
              <a:noFill/>
              <a:ln w="1588">
                <a:solidFill>
                  <a:srgbClr val="000000"/>
                </a:solidFill>
                <a:round/>
                <a:headEnd/>
                <a:tailEnd/>
              </a:ln>
            </p:spPr>
            <p:txBody>
              <a:bodyPr/>
              <a:lstStyle/>
              <a:p>
                <a:endParaRPr lang="en-US">
                  <a:latin typeface="Calibri"/>
                  <a:cs typeface="Calibri"/>
                </a:endParaRPr>
              </a:p>
            </p:txBody>
          </p:sp>
          <p:sp>
            <p:nvSpPr>
              <p:cNvPr id="77" name="Line 437">
                <a:extLst>
                  <a:ext uri="{FF2B5EF4-FFF2-40B4-BE49-F238E27FC236}">
                    <a16:creationId xmlns:a16="http://schemas.microsoft.com/office/drawing/2014/main" id="{26A1E2BB-133E-134F-9D38-21557B165095}"/>
                  </a:ext>
                </a:extLst>
              </p:cNvPr>
              <p:cNvSpPr>
                <a:spLocks noChangeShapeType="1"/>
              </p:cNvSpPr>
              <p:nvPr/>
            </p:nvSpPr>
            <p:spPr bwMode="auto">
              <a:xfrm flipH="1" flipV="1">
                <a:off x="1418" y="2144"/>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78" name="Line 438">
                <a:extLst>
                  <a:ext uri="{FF2B5EF4-FFF2-40B4-BE49-F238E27FC236}">
                    <a16:creationId xmlns:a16="http://schemas.microsoft.com/office/drawing/2014/main" id="{3D4AB017-DBFA-BA47-A8B7-4E3F0F16BF40}"/>
                  </a:ext>
                </a:extLst>
              </p:cNvPr>
              <p:cNvSpPr>
                <a:spLocks noChangeShapeType="1"/>
              </p:cNvSpPr>
              <p:nvPr/>
            </p:nvSpPr>
            <p:spPr bwMode="auto">
              <a:xfrm flipH="1" flipV="1">
                <a:off x="1351" y="2130"/>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79" name="Line 439">
                <a:extLst>
                  <a:ext uri="{FF2B5EF4-FFF2-40B4-BE49-F238E27FC236}">
                    <a16:creationId xmlns:a16="http://schemas.microsoft.com/office/drawing/2014/main" id="{4CF00DF5-B50B-EC43-84B6-EEA712FE07F8}"/>
                  </a:ext>
                </a:extLst>
              </p:cNvPr>
              <p:cNvSpPr>
                <a:spLocks noChangeShapeType="1"/>
              </p:cNvSpPr>
              <p:nvPr/>
            </p:nvSpPr>
            <p:spPr bwMode="auto">
              <a:xfrm flipH="1" flipV="1">
                <a:off x="1284" y="2116"/>
                <a:ext cx="38" cy="8"/>
              </a:xfrm>
              <a:prstGeom prst="line">
                <a:avLst/>
              </a:prstGeom>
              <a:noFill/>
              <a:ln w="1588">
                <a:solidFill>
                  <a:srgbClr val="000000"/>
                </a:solidFill>
                <a:round/>
                <a:headEnd/>
                <a:tailEnd/>
              </a:ln>
            </p:spPr>
            <p:txBody>
              <a:bodyPr/>
              <a:lstStyle/>
              <a:p>
                <a:endParaRPr lang="en-US">
                  <a:latin typeface="Calibri"/>
                  <a:cs typeface="Calibri"/>
                </a:endParaRPr>
              </a:p>
            </p:txBody>
          </p:sp>
          <p:sp>
            <p:nvSpPr>
              <p:cNvPr id="80" name="Line 440">
                <a:extLst>
                  <a:ext uri="{FF2B5EF4-FFF2-40B4-BE49-F238E27FC236}">
                    <a16:creationId xmlns:a16="http://schemas.microsoft.com/office/drawing/2014/main" id="{F56595E4-CB6C-EF42-9C08-BED827A26501}"/>
                  </a:ext>
                </a:extLst>
              </p:cNvPr>
              <p:cNvSpPr>
                <a:spLocks noChangeShapeType="1"/>
              </p:cNvSpPr>
              <p:nvPr/>
            </p:nvSpPr>
            <p:spPr bwMode="auto">
              <a:xfrm flipH="1" flipV="1">
                <a:off x="1217" y="2101"/>
                <a:ext cx="38" cy="9"/>
              </a:xfrm>
              <a:prstGeom prst="line">
                <a:avLst/>
              </a:prstGeom>
              <a:noFill/>
              <a:ln w="1588">
                <a:solidFill>
                  <a:srgbClr val="000000"/>
                </a:solidFill>
                <a:round/>
                <a:headEnd/>
                <a:tailEnd/>
              </a:ln>
            </p:spPr>
            <p:txBody>
              <a:bodyPr/>
              <a:lstStyle/>
              <a:p>
                <a:endParaRPr lang="en-US">
                  <a:latin typeface="Calibri"/>
                  <a:cs typeface="Calibri"/>
                </a:endParaRPr>
              </a:p>
            </p:txBody>
          </p:sp>
          <p:sp>
            <p:nvSpPr>
              <p:cNvPr id="81" name="Line 441">
                <a:extLst>
                  <a:ext uri="{FF2B5EF4-FFF2-40B4-BE49-F238E27FC236}">
                    <a16:creationId xmlns:a16="http://schemas.microsoft.com/office/drawing/2014/main" id="{416FA1F9-EA92-2B4D-A47C-E3DAE1F43AD0}"/>
                  </a:ext>
                </a:extLst>
              </p:cNvPr>
              <p:cNvSpPr>
                <a:spLocks noChangeShapeType="1"/>
              </p:cNvSpPr>
              <p:nvPr/>
            </p:nvSpPr>
            <p:spPr bwMode="auto">
              <a:xfrm flipH="1" flipV="1">
                <a:off x="1150" y="2088"/>
                <a:ext cx="38" cy="7"/>
              </a:xfrm>
              <a:prstGeom prst="line">
                <a:avLst/>
              </a:prstGeom>
              <a:noFill/>
              <a:ln w="1588">
                <a:solidFill>
                  <a:srgbClr val="000000"/>
                </a:solidFill>
                <a:round/>
                <a:headEnd/>
                <a:tailEnd/>
              </a:ln>
            </p:spPr>
            <p:txBody>
              <a:bodyPr/>
              <a:lstStyle/>
              <a:p>
                <a:endParaRPr lang="en-US">
                  <a:latin typeface="Calibri"/>
                  <a:cs typeface="Calibri"/>
                </a:endParaRPr>
              </a:p>
            </p:txBody>
          </p:sp>
        </p:grpSp>
        <p:grpSp>
          <p:nvGrpSpPr>
            <p:cNvPr id="27" name="Group 442">
              <a:extLst>
                <a:ext uri="{FF2B5EF4-FFF2-40B4-BE49-F238E27FC236}">
                  <a16:creationId xmlns:a16="http://schemas.microsoft.com/office/drawing/2014/main" id="{F774CD8B-E0E3-2D4E-BC57-E695607624ED}"/>
                </a:ext>
              </a:extLst>
            </p:cNvPr>
            <p:cNvGrpSpPr>
              <a:grpSpLocks/>
            </p:cNvGrpSpPr>
            <p:nvPr/>
          </p:nvGrpSpPr>
          <p:grpSpPr bwMode="auto">
            <a:xfrm>
              <a:off x="1503" y="1510"/>
              <a:ext cx="1263" cy="1576"/>
              <a:chOff x="1503" y="1510"/>
              <a:chExt cx="1263" cy="1576"/>
            </a:xfrm>
          </p:grpSpPr>
          <p:sp>
            <p:nvSpPr>
              <p:cNvPr id="28" name="Line 443">
                <a:extLst>
                  <a:ext uri="{FF2B5EF4-FFF2-40B4-BE49-F238E27FC236}">
                    <a16:creationId xmlns:a16="http://schemas.microsoft.com/office/drawing/2014/main" id="{4F028E76-9FDF-2544-BB5C-0518FDD84B2D}"/>
                  </a:ext>
                </a:extLst>
              </p:cNvPr>
              <p:cNvSpPr>
                <a:spLocks noChangeShapeType="1"/>
              </p:cNvSpPr>
              <p:nvPr/>
            </p:nvSpPr>
            <p:spPr bwMode="auto">
              <a:xfrm flipH="1" flipV="1">
                <a:off x="2736" y="3048"/>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29" name="Line 444">
                <a:extLst>
                  <a:ext uri="{FF2B5EF4-FFF2-40B4-BE49-F238E27FC236}">
                    <a16:creationId xmlns:a16="http://schemas.microsoft.com/office/drawing/2014/main" id="{2EDBE656-35B6-5B48-9039-F8B2BC4ECF4E}"/>
                  </a:ext>
                </a:extLst>
              </p:cNvPr>
              <p:cNvSpPr>
                <a:spLocks noChangeShapeType="1"/>
              </p:cNvSpPr>
              <p:nvPr/>
            </p:nvSpPr>
            <p:spPr bwMode="auto">
              <a:xfrm flipH="1" flipV="1">
                <a:off x="2682" y="2981"/>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0" name="Line 445">
                <a:extLst>
                  <a:ext uri="{FF2B5EF4-FFF2-40B4-BE49-F238E27FC236}">
                    <a16:creationId xmlns:a16="http://schemas.microsoft.com/office/drawing/2014/main" id="{89EA65AC-C7E3-C84D-9C27-9F9E0A34F1EC}"/>
                  </a:ext>
                </a:extLst>
              </p:cNvPr>
              <p:cNvSpPr>
                <a:spLocks noChangeShapeType="1"/>
              </p:cNvSpPr>
              <p:nvPr/>
            </p:nvSpPr>
            <p:spPr bwMode="auto">
              <a:xfrm flipH="1" flipV="1">
                <a:off x="2628" y="2914"/>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1" name="Line 446">
                <a:extLst>
                  <a:ext uri="{FF2B5EF4-FFF2-40B4-BE49-F238E27FC236}">
                    <a16:creationId xmlns:a16="http://schemas.microsoft.com/office/drawing/2014/main" id="{62BEF74B-5E75-C74D-A481-9C023A5BAD1E}"/>
                  </a:ext>
                </a:extLst>
              </p:cNvPr>
              <p:cNvSpPr>
                <a:spLocks noChangeShapeType="1"/>
              </p:cNvSpPr>
              <p:nvPr/>
            </p:nvSpPr>
            <p:spPr bwMode="auto">
              <a:xfrm flipH="1" flipV="1">
                <a:off x="2575" y="2847"/>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2" name="Line 447">
                <a:extLst>
                  <a:ext uri="{FF2B5EF4-FFF2-40B4-BE49-F238E27FC236}">
                    <a16:creationId xmlns:a16="http://schemas.microsoft.com/office/drawing/2014/main" id="{0BBECEA6-491A-2346-A7EC-E4C832DE0183}"/>
                  </a:ext>
                </a:extLst>
              </p:cNvPr>
              <p:cNvSpPr>
                <a:spLocks noChangeShapeType="1"/>
              </p:cNvSpPr>
              <p:nvPr/>
            </p:nvSpPr>
            <p:spPr bwMode="auto">
              <a:xfrm flipH="1" flipV="1">
                <a:off x="2521" y="2780"/>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3" name="Line 448">
                <a:extLst>
                  <a:ext uri="{FF2B5EF4-FFF2-40B4-BE49-F238E27FC236}">
                    <a16:creationId xmlns:a16="http://schemas.microsoft.com/office/drawing/2014/main" id="{961D6CD9-9FF5-304C-A56F-D7151E95A3F3}"/>
                  </a:ext>
                </a:extLst>
              </p:cNvPr>
              <p:cNvSpPr>
                <a:spLocks noChangeShapeType="1"/>
              </p:cNvSpPr>
              <p:nvPr/>
            </p:nvSpPr>
            <p:spPr bwMode="auto">
              <a:xfrm flipH="1" flipV="1">
                <a:off x="2467" y="2714"/>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4" name="Line 449">
                <a:extLst>
                  <a:ext uri="{FF2B5EF4-FFF2-40B4-BE49-F238E27FC236}">
                    <a16:creationId xmlns:a16="http://schemas.microsoft.com/office/drawing/2014/main" id="{7446AC11-CEBC-324D-87D7-94D68BEB790E}"/>
                  </a:ext>
                </a:extLst>
              </p:cNvPr>
              <p:cNvSpPr>
                <a:spLocks noChangeShapeType="1"/>
              </p:cNvSpPr>
              <p:nvPr/>
            </p:nvSpPr>
            <p:spPr bwMode="auto">
              <a:xfrm flipH="1" flipV="1">
                <a:off x="2414" y="2647"/>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5" name="Line 450">
                <a:extLst>
                  <a:ext uri="{FF2B5EF4-FFF2-40B4-BE49-F238E27FC236}">
                    <a16:creationId xmlns:a16="http://schemas.microsoft.com/office/drawing/2014/main" id="{6A3A15AF-8E91-934F-903C-C7C788002BAD}"/>
                  </a:ext>
                </a:extLst>
              </p:cNvPr>
              <p:cNvSpPr>
                <a:spLocks noChangeShapeType="1"/>
              </p:cNvSpPr>
              <p:nvPr/>
            </p:nvSpPr>
            <p:spPr bwMode="auto">
              <a:xfrm flipH="1" flipV="1">
                <a:off x="2360" y="2580"/>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36" name="Line 451">
                <a:extLst>
                  <a:ext uri="{FF2B5EF4-FFF2-40B4-BE49-F238E27FC236}">
                    <a16:creationId xmlns:a16="http://schemas.microsoft.com/office/drawing/2014/main" id="{56A6F80B-F7B8-2F47-B183-FD13AAD80474}"/>
                  </a:ext>
                </a:extLst>
              </p:cNvPr>
              <p:cNvSpPr>
                <a:spLocks noChangeShapeType="1"/>
              </p:cNvSpPr>
              <p:nvPr/>
            </p:nvSpPr>
            <p:spPr bwMode="auto">
              <a:xfrm flipH="1" flipV="1">
                <a:off x="2307" y="2513"/>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7" name="Line 452">
                <a:extLst>
                  <a:ext uri="{FF2B5EF4-FFF2-40B4-BE49-F238E27FC236}">
                    <a16:creationId xmlns:a16="http://schemas.microsoft.com/office/drawing/2014/main" id="{BA9319EA-FD99-C84C-AFA7-85CD7DFF0199}"/>
                  </a:ext>
                </a:extLst>
              </p:cNvPr>
              <p:cNvSpPr>
                <a:spLocks noChangeShapeType="1"/>
              </p:cNvSpPr>
              <p:nvPr/>
            </p:nvSpPr>
            <p:spPr bwMode="auto">
              <a:xfrm flipH="1" flipV="1">
                <a:off x="2253" y="2446"/>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8" name="Line 453">
                <a:extLst>
                  <a:ext uri="{FF2B5EF4-FFF2-40B4-BE49-F238E27FC236}">
                    <a16:creationId xmlns:a16="http://schemas.microsoft.com/office/drawing/2014/main" id="{4E66667C-B273-9140-B732-A6A0AFE81038}"/>
                  </a:ext>
                </a:extLst>
              </p:cNvPr>
              <p:cNvSpPr>
                <a:spLocks noChangeShapeType="1"/>
              </p:cNvSpPr>
              <p:nvPr/>
            </p:nvSpPr>
            <p:spPr bwMode="auto">
              <a:xfrm flipH="1" flipV="1">
                <a:off x="2199" y="2379"/>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39" name="Line 454">
                <a:extLst>
                  <a:ext uri="{FF2B5EF4-FFF2-40B4-BE49-F238E27FC236}">
                    <a16:creationId xmlns:a16="http://schemas.microsoft.com/office/drawing/2014/main" id="{D1FA4988-4113-864D-AFD0-C146B59A32CB}"/>
                  </a:ext>
                </a:extLst>
              </p:cNvPr>
              <p:cNvSpPr>
                <a:spLocks noChangeShapeType="1"/>
              </p:cNvSpPr>
              <p:nvPr/>
            </p:nvSpPr>
            <p:spPr bwMode="auto">
              <a:xfrm flipH="1" flipV="1">
                <a:off x="2146" y="2312"/>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0" name="Line 455">
                <a:extLst>
                  <a:ext uri="{FF2B5EF4-FFF2-40B4-BE49-F238E27FC236}">
                    <a16:creationId xmlns:a16="http://schemas.microsoft.com/office/drawing/2014/main" id="{03B20996-DB7E-6A4F-97DF-A003529EBB9D}"/>
                  </a:ext>
                </a:extLst>
              </p:cNvPr>
              <p:cNvSpPr>
                <a:spLocks noChangeShapeType="1"/>
              </p:cNvSpPr>
              <p:nvPr/>
            </p:nvSpPr>
            <p:spPr bwMode="auto">
              <a:xfrm flipH="1" flipV="1">
                <a:off x="2092" y="2245"/>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1" name="Line 456">
                <a:extLst>
                  <a:ext uri="{FF2B5EF4-FFF2-40B4-BE49-F238E27FC236}">
                    <a16:creationId xmlns:a16="http://schemas.microsoft.com/office/drawing/2014/main" id="{00E74B15-DE51-8C4E-A894-0133313AF1CC}"/>
                  </a:ext>
                </a:extLst>
              </p:cNvPr>
              <p:cNvSpPr>
                <a:spLocks noChangeShapeType="1"/>
              </p:cNvSpPr>
              <p:nvPr/>
            </p:nvSpPr>
            <p:spPr bwMode="auto">
              <a:xfrm flipH="1" flipV="1">
                <a:off x="2038" y="2178"/>
                <a:ext cx="3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2" name="Line 457">
                <a:extLst>
                  <a:ext uri="{FF2B5EF4-FFF2-40B4-BE49-F238E27FC236}">
                    <a16:creationId xmlns:a16="http://schemas.microsoft.com/office/drawing/2014/main" id="{AFAD98E6-2C93-2841-8F8C-A2B3A92BC814}"/>
                  </a:ext>
                </a:extLst>
              </p:cNvPr>
              <p:cNvSpPr>
                <a:spLocks noChangeShapeType="1"/>
              </p:cNvSpPr>
              <p:nvPr/>
            </p:nvSpPr>
            <p:spPr bwMode="auto">
              <a:xfrm flipH="1" flipV="1">
                <a:off x="1985" y="2112"/>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3" name="Line 458">
                <a:extLst>
                  <a:ext uri="{FF2B5EF4-FFF2-40B4-BE49-F238E27FC236}">
                    <a16:creationId xmlns:a16="http://schemas.microsoft.com/office/drawing/2014/main" id="{4C7A3334-B17E-6744-B361-48FECDC1F4D3}"/>
                  </a:ext>
                </a:extLst>
              </p:cNvPr>
              <p:cNvSpPr>
                <a:spLocks noChangeShapeType="1"/>
              </p:cNvSpPr>
              <p:nvPr/>
            </p:nvSpPr>
            <p:spPr bwMode="auto">
              <a:xfrm flipH="1" flipV="1">
                <a:off x="1931" y="2045"/>
                <a:ext cx="31"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4" name="Line 459">
                <a:extLst>
                  <a:ext uri="{FF2B5EF4-FFF2-40B4-BE49-F238E27FC236}">
                    <a16:creationId xmlns:a16="http://schemas.microsoft.com/office/drawing/2014/main" id="{519DFEAA-0CC5-104F-A99D-7BFFDFA634A8}"/>
                  </a:ext>
                </a:extLst>
              </p:cNvPr>
              <p:cNvSpPr>
                <a:spLocks noChangeShapeType="1"/>
              </p:cNvSpPr>
              <p:nvPr/>
            </p:nvSpPr>
            <p:spPr bwMode="auto">
              <a:xfrm flipH="1" flipV="1">
                <a:off x="1878" y="1978"/>
                <a:ext cx="30" cy="37"/>
              </a:xfrm>
              <a:prstGeom prst="line">
                <a:avLst/>
              </a:prstGeom>
              <a:noFill/>
              <a:ln w="1588">
                <a:solidFill>
                  <a:srgbClr val="000000"/>
                </a:solidFill>
                <a:round/>
                <a:headEnd/>
                <a:tailEnd/>
              </a:ln>
            </p:spPr>
            <p:txBody>
              <a:bodyPr/>
              <a:lstStyle/>
              <a:p>
                <a:endParaRPr lang="en-US">
                  <a:latin typeface="Calibri"/>
                  <a:cs typeface="Calibri"/>
                </a:endParaRPr>
              </a:p>
            </p:txBody>
          </p:sp>
          <p:sp>
            <p:nvSpPr>
              <p:cNvPr id="45" name="Line 460">
                <a:extLst>
                  <a:ext uri="{FF2B5EF4-FFF2-40B4-BE49-F238E27FC236}">
                    <a16:creationId xmlns:a16="http://schemas.microsoft.com/office/drawing/2014/main" id="{8FAA25FD-E34A-9948-96EF-E6A6AAE94593}"/>
                  </a:ext>
                </a:extLst>
              </p:cNvPr>
              <p:cNvSpPr>
                <a:spLocks noChangeShapeType="1"/>
              </p:cNvSpPr>
              <p:nvPr/>
            </p:nvSpPr>
            <p:spPr bwMode="auto">
              <a:xfrm flipH="1" flipV="1">
                <a:off x="1824" y="1911"/>
                <a:ext cx="3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6" name="Line 461">
                <a:extLst>
                  <a:ext uri="{FF2B5EF4-FFF2-40B4-BE49-F238E27FC236}">
                    <a16:creationId xmlns:a16="http://schemas.microsoft.com/office/drawing/2014/main" id="{FE3113F6-8500-0640-94F1-E6A7E410D1E5}"/>
                  </a:ext>
                </a:extLst>
              </p:cNvPr>
              <p:cNvSpPr>
                <a:spLocks noChangeShapeType="1"/>
              </p:cNvSpPr>
              <p:nvPr/>
            </p:nvSpPr>
            <p:spPr bwMode="auto">
              <a:xfrm flipH="1" flipV="1">
                <a:off x="1771" y="1844"/>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7" name="Line 462">
                <a:extLst>
                  <a:ext uri="{FF2B5EF4-FFF2-40B4-BE49-F238E27FC236}">
                    <a16:creationId xmlns:a16="http://schemas.microsoft.com/office/drawing/2014/main" id="{B9950B4F-AD6B-A645-AA8E-463923EB54F1}"/>
                  </a:ext>
                </a:extLst>
              </p:cNvPr>
              <p:cNvSpPr>
                <a:spLocks noChangeShapeType="1"/>
              </p:cNvSpPr>
              <p:nvPr/>
            </p:nvSpPr>
            <p:spPr bwMode="auto">
              <a:xfrm flipH="1" flipV="1">
                <a:off x="1717" y="1777"/>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8" name="Line 463">
                <a:extLst>
                  <a:ext uri="{FF2B5EF4-FFF2-40B4-BE49-F238E27FC236}">
                    <a16:creationId xmlns:a16="http://schemas.microsoft.com/office/drawing/2014/main" id="{471A325D-AEBA-0647-A86D-D098CD1635C3}"/>
                  </a:ext>
                </a:extLst>
              </p:cNvPr>
              <p:cNvSpPr>
                <a:spLocks noChangeShapeType="1"/>
              </p:cNvSpPr>
              <p:nvPr/>
            </p:nvSpPr>
            <p:spPr bwMode="auto">
              <a:xfrm flipH="1" flipV="1">
                <a:off x="1664" y="1710"/>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49" name="Line 464">
                <a:extLst>
                  <a:ext uri="{FF2B5EF4-FFF2-40B4-BE49-F238E27FC236}">
                    <a16:creationId xmlns:a16="http://schemas.microsoft.com/office/drawing/2014/main" id="{3A23F658-BB88-7847-A2FD-95020E4F89D4}"/>
                  </a:ext>
                </a:extLst>
              </p:cNvPr>
              <p:cNvSpPr>
                <a:spLocks noChangeShapeType="1"/>
              </p:cNvSpPr>
              <p:nvPr/>
            </p:nvSpPr>
            <p:spPr bwMode="auto">
              <a:xfrm flipH="1" flipV="1">
                <a:off x="1610" y="1643"/>
                <a:ext cx="30"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0" name="Line 465">
                <a:extLst>
                  <a:ext uri="{FF2B5EF4-FFF2-40B4-BE49-F238E27FC236}">
                    <a16:creationId xmlns:a16="http://schemas.microsoft.com/office/drawing/2014/main" id="{9A5C2E36-1D1E-D140-BF20-4FBB72E1DBB6}"/>
                  </a:ext>
                </a:extLst>
              </p:cNvPr>
              <p:cNvSpPr>
                <a:spLocks noChangeShapeType="1"/>
              </p:cNvSpPr>
              <p:nvPr/>
            </p:nvSpPr>
            <p:spPr bwMode="auto">
              <a:xfrm flipH="1" flipV="1">
                <a:off x="1556" y="1576"/>
                <a:ext cx="31" cy="38"/>
              </a:xfrm>
              <a:prstGeom prst="line">
                <a:avLst/>
              </a:prstGeom>
              <a:noFill/>
              <a:ln w="1588">
                <a:solidFill>
                  <a:srgbClr val="000000"/>
                </a:solidFill>
                <a:round/>
                <a:headEnd/>
                <a:tailEnd/>
              </a:ln>
            </p:spPr>
            <p:txBody>
              <a:bodyPr/>
              <a:lstStyle/>
              <a:p>
                <a:endParaRPr lang="en-US">
                  <a:latin typeface="Calibri"/>
                  <a:cs typeface="Calibri"/>
                </a:endParaRPr>
              </a:p>
            </p:txBody>
          </p:sp>
          <p:sp>
            <p:nvSpPr>
              <p:cNvPr id="51" name="Line 466">
                <a:extLst>
                  <a:ext uri="{FF2B5EF4-FFF2-40B4-BE49-F238E27FC236}">
                    <a16:creationId xmlns:a16="http://schemas.microsoft.com/office/drawing/2014/main" id="{54A39E84-697E-5043-AC01-53BB7E9AB884}"/>
                  </a:ext>
                </a:extLst>
              </p:cNvPr>
              <p:cNvSpPr>
                <a:spLocks noChangeShapeType="1"/>
              </p:cNvSpPr>
              <p:nvPr/>
            </p:nvSpPr>
            <p:spPr bwMode="auto">
              <a:xfrm flipH="1" flipV="1">
                <a:off x="1503" y="1510"/>
                <a:ext cx="30" cy="37"/>
              </a:xfrm>
              <a:prstGeom prst="line">
                <a:avLst/>
              </a:prstGeom>
              <a:noFill/>
              <a:ln w="1588">
                <a:solidFill>
                  <a:srgbClr val="000000"/>
                </a:solidFill>
                <a:round/>
                <a:headEnd/>
                <a:tailEnd/>
              </a:ln>
            </p:spPr>
            <p:txBody>
              <a:bodyPr/>
              <a:lstStyle/>
              <a:p>
                <a:endParaRPr lang="en-US">
                  <a:latin typeface="Calibri"/>
                  <a:cs typeface="Calibri"/>
                </a:endParaRPr>
              </a:p>
            </p:txBody>
          </p:sp>
        </p:grpSp>
      </p:grpSp>
      <p:sp>
        <p:nvSpPr>
          <p:cNvPr id="474" name="Rectangle 473">
            <a:extLst>
              <a:ext uri="{FF2B5EF4-FFF2-40B4-BE49-F238E27FC236}">
                <a16:creationId xmlns:a16="http://schemas.microsoft.com/office/drawing/2014/main" id="{F9F73132-CD2D-6C46-9C3C-F45FA0F7B47B}"/>
              </a:ext>
            </a:extLst>
          </p:cNvPr>
          <p:cNvSpPr>
            <a:spLocks noChangeArrowheads="1"/>
          </p:cNvSpPr>
          <p:nvPr/>
        </p:nvSpPr>
        <p:spPr bwMode="auto">
          <a:xfrm>
            <a:off x="7944314" y="3936397"/>
            <a:ext cx="121828" cy="276999"/>
          </a:xfrm>
          <a:prstGeom prst="rect">
            <a:avLst/>
          </a:prstGeom>
          <a:noFill/>
          <a:ln w="9525">
            <a:noFill/>
            <a:miter lim="800000"/>
            <a:headEnd/>
            <a:tailEnd/>
          </a:ln>
        </p:spPr>
        <p:txBody>
          <a:bodyPr wrap="none" lIns="0" tIns="0" rIns="0" bIns="0">
            <a:spAutoFit/>
          </a:bodyPr>
          <a:lstStyle/>
          <a:p>
            <a:r>
              <a:rPr lang="en-US" dirty="0">
                <a:latin typeface="Calibri"/>
                <a:cs typeface="Calibri"/>
              </a:rPr>
              <a:t>p</a:t>
            </a:r>
            <a:endParaRPr lang="en-US" baseline="0" dirty="0">
              <a:latin typeface="Calibri"/>
              <a:cs typeface="Calibri"/>
            </a:endParaRPr>
          </a:p>
        </p:txBody>
      </p:sp>
      <p:sp>
        <p:nvSpPr>
          <p:cNvPr id="475" name="Rectangle 474">
            <a:extLst>
              <a:ext uri="{FF2B5EF4-FFF2-40B4-BE49-F238E27FC236}">
                <a16:creationId xmlns:a16="http://schemas.microsoft.com/office/drawing/2014/main" id="{AFB63711-2845-4948-B236-914DF527BF4B}"/>
              </a:ext>
            </a:extLst>
          </p:cNvPr>
          <p:cNvSpPr>
            <a:spLocks noChangeArrowheads="1"/>
          </p:cNvSpPr>
          <p:nvPr/>
        </p:nvSpPr>
        <p:spPr bwMode="auto">
          <a:xfrm>
            <a:off x="6212582" y="2064958"/>
            <a:ext cx="121828" cy="276999"/>
          </a:xfrm>
          <a:prstGeom prst="rect">
            <a:avLst/>
          </a:prstGeom>
          <a:noFill/>
          <a:ln w="9525">
            <a:noFill/>
            <a:miter lim="800000"/>
            <a:headEnd/>
            <a:tailEnd/>
          </a:ln>
        </p:spPr>
        <p:txBody>
          <a:bodyPr wrap="none" lIns="0" tIns="0" rIns="0" bIns="0">
            <a:spAutoFit/>
          </a:bodyPr>
          <a:lstStyle/>
          <a:p>
            <a:r>
              <a:rPr lang="en-US" dirty="0">
                <a:latin typeface="Calibri"/>
                <a:cs typeface="Calibri"/>
              </a:rPr>
              <a:t>q</a:t>
            </a:r>
            <a:endParaRPr lang="en-US" baseline="0" dirty="0">
              <a:latin typeface="Calibri"/>
              <a:cs typeface="Calibri"/>
            </a:endParaRPr>
          </a:p>
        </p:txBody>
      </p:sp>
      <p:sp>
        <p:nvSpPr>
          <p:cNvPr id="476" name="Line 964">
            <a:extLst>
              <a:ext uri="{FF2B5EF4-FFF2-40B4-BE49-F238E27FC236}">
                <a16:creationId xmlns:a16="http://schemas.microsoft.com/office/drawing/2014/main" id="{6D4C719A-204F-B048-9440-7C1A294DEA39}"/>
              </a:ext>
            </a:extLst>
          </p:cNvPr>
          <p:cNvSpPr>
            <a:spLocks noChangeShapeType="1"/>
          </p:cNvSpPr>
          <p:nvPr/>
        </p:nvSpPr>
        <p:spPr bwMode="auto">
          <a:xfrm rot="5400000" flipH="1">
            <a:off x="6303664" y="2623278"/>
            <a:ext cx="0" cy="2883245"/>
          </a:xfrm>
          <a:prstGeom prst="line">
            <a:avLst/>
          </a:prstGeom>
          <a:noFill/>
          <a:ln w="57150">
            <a:solidFill>
              <a:srgbClr val="1269B0"/>
            </a:solidFill>
            <a:prstDash val="sysDot"/>
            <a:round/>
            <a:headEnd type="none" w="med" len="med"/>
            <a:tailEnd type="none" w="med" len="med"/>
          </a:ln>
        </p:spPr>
        <p:txBody>
          <a:bodyPr/>
          <a:lstStyle/>
          <a:p>
            <a:endParaRPr lang="en-US">
              <a:latin typeface="Calibri"/>
              <a:cs typeface="Calibri"/>
            </a:endParaRPr>
          </a:p>
        </p:txBody>
      </p:sp>
      <p:sp>
        <p:nvSpPr>
          <p:cNvPr id="477" name="Line 964">
            <a:extLst>
              <a:ext uri="{FF2B5EF4-FFF2-40B4-BE49-F238E27FC236}">
                <a16:creationId xmlns:a16="http://schemas.microsoft.com/office/drawing/2014/main" id="{9127B898-D41A-2542-89ED-61913C3075C9}"/>
              </a:ext>
            </a:extLst>
          </p:cNvPr>
          <p:cNvSpPr>
            <a:spLocks noChangeShapeType="1"/>
          </p:cNvSpPr>
          <p:nvPr/>
        </p:nvSpPr>
        <p:spPr bwMode="auto">
          <a:xfrm rot="5400000">
            <a:off x="6059982" y="2641847"/>
            <a:ext cx="509495" cy="2856790"/>
          </a:xfrm>
          <a:prstGeom prst="line">
            <a:avLst/>
          </a:prstGeom>
          <a:noFill/>
          <a:ln w="57150">
            <a:solidFill>
              <a:srgbClr val="1269B0"/>
            </a:solidFill>
            <a:prstDash val="sysDot"/>
            <a:round/>
            <a:headEnd type="none" w="med" len="med"/>
            <a:tailEnd type="none" w="med" len="med"/>
          </a:ln>
        </p:spPr>
        <p:txBody>
          <a:bodyPr/>
          <a:lstStyle/>
          <a:p>
            <a:endParaRPr lang="en-US">
              <a:latin typeface="Calibri"/>
              <a:cs typeface="Calibri"/>
            </a:endParaRPr>
          </a:p>
        </p:txBody>
      </p:sp>
      <p:sp>
        <p:nvSpPr>
          <p:cNvPr id="478" name="Line 964">
            <a:extLst>
              <a:ext uri="{FF2B5EF4-FFF2-40B4-BE49-F238E27FC236}">
                <a16:creationId xmlns:a16="http://schemas.microsoft.com/office/drawing/2014/main" id="{281C1B22-A3C1-524E-9270-41CF6AD6445D}"/>
              </a:ext>
            </a:extLst>
          </p:cNvPr>
          <p:cNvSpPr>
            <a:spLocks noChangeShapeType="1"/>
          </p:cNvSpPr>
          <p:nvPr/>
        </p:nvSpPr>
        <p:spPr bwMode="auto">
          <a:xfrm rot="5400000">
            <a:off x="5798994" y="2702080"/>
            <a:ext cx="999604" cy="2719708"/>
          </a:xfrm>
          <a:prstGeom prst="line">
            <a:avLst/>
          </a:prstGeom>
          <a:noFill/>
          <a:ln w="57150">
            <a:solidFill>
              <a:srgbClr val="1269B0"/>
            </a:solidFill>
            <a:prstDash val="sysDot"/>
            <a:round/>
            <a:headEnd type="none" w="med" len="med"/>
            <a:tailEnd type="none" w="med" len="med"/>
          </a:ln>
        </p:spPr>
        <p:txBody>
          <a:bodyPr/>
          <a:lstStyle/>
          <a:p>
            <a:endParaRPr lang="en-US">
              <a:latin typeface="Calibri"/>
              <a:cs typeface="Calibri"/>
            </a:endParaRPr>
          </a:p>
        </p:txBody>
      </p:sp>
      <p:grpSp>
        <p:nvGrpSpPr>
          <p:cNvPr id="479" name="Group 478">
            <a:extLst>
              <a:ext uri="{FF2B5EF4-FFF2-40B4-BE49-F238E27FC236}">
                <a16:creationId xmlns:a16="http://schemas.microsoft.com/office/drawing/2014/main" id="{A8A424CB-D12A-B04D-9B22-16623CB8C14F}"/>
              </a:ext>
            </a:extLst>
          </p:cNvPr>
          <p:cNvGrpSpPr/>
          <p:nvPr/>
        </p:nvGrpSpPr>
        <p:grpSpPr>
          <a:xfrm rot="5400000" flipV="1">
            <a:off x="5211038" y="3508561"/>
            <a:ext cx="331324" cy="616670"/>
            <a:chOff x="1187624" y="3127881"/>
            <a:chExt cx="331324" cy="684940"/>
          </a:xfrm>
        </p:grpSpPr>
        <p:cxnSp>
          <p:nvCxnSpPr>
            <p:cNvPr id="480" name="Straight Connector 479">
              <a:extLst>
                <a:ext uri="{FF2B5EF4-FFF2-40B4-BE49-F238E27FC236}">
                  <a16:creationId xmlns:a16="http://schemas.microsoft.com/office/drawing/2014/main" id="{8D4EA86E-13B9-524E-8DE2-F1CB73BC2FA5}"/>
                </a:ext>
              </a:extLst>
            </p:cNvPr>
            <p:cNvCxnSpPr/>
            <p:nvPr/>
          </p:nvCxnSpPr>
          <p:spPr bwMode="auto">
            <a:xfrm flipH="1">
              <a:off x="1187624" y="3399243"/>
              <a:ext cx="331324" cy="0"/>
            </a:xfrm>
            <a:prstGeom prst="line">
              <a:avLst/>
            </a:prstGeom>
            <a:solidFill>
              <a:schemeClr val="accent1"/>
            </a:solidFill>
            <a:ln w="9525" cap="flat" cmpd="sng" algn="ctr">
              <a:solidFill>
                <a:srgbClr val="1269B0"/>
              </a:solidFill>
              <a:prstDash val="solid"/>
              <a:round/>
              <a:headEnd type="none" w="med" len="med"/>
              <a:tailEnd type="none" w="med" len="med"/>
            </a:ln>
            <a:effectLst/>
          </p:spPr>
        </p:cxnSp>
        <p:cxnSp>
          <p:nvCxnSpPr>
            <p:cNvPr id="481" name="Straight Connector 480">
              <a:extLst>
                <a:ext uri="{FF2B5EF4-FFF2-40B4-BE49-F238E27FC236}">
                  <a16:creationId xmlns:a16="http://schemas.microsoft.com/office/drawing/2014/main" id="{8176E4F9-462F-4D4A-B107-B59B21D77932}"/>
                </a:ext>
              </a:extLst>
            </p:cNvPr>
            <p:cNvCxnSpPr/>
            <p:nvPr/>
          </p:nvCxnSpPr>
          <p:spPr bwMode="auto">
            <a:xfrm flipH="1">
              <a:off x="1187624" y="3551643"/>
              <a:ext cx="331324" cy="0"/>
            </a:xfrm>
            <a:prstGeom prst="line">
              <a:avLst/>
            </a:prstGeom>
            <a:solidFill>
              <a:schemeClr val="accent1"/>
            </a:solidFill>
            <a:ln w="9525" cap="flat" cmpd="sng" algn="ctr">
              <a:solidFill>
                <a:srgbClr val="1269B0"/>
              </a:solidFill>
              <a:prstDash val="solid"/>
              <a:round/>
              <a:headEnd type="none" w="med" len="med"/>
              <a:tailEnd type="none" w="med" len="med"/>
            </a:ln>
            <a:effectLst/>
          </p:spPr>
        </p:cxnSp>
        <p:cxnSp>
          <p:nvCxnSpPr>
            <p:cNvPr id="482" name="Straight Arrow Connector 481">
              <a:extLst>
                <a:ext uri="{FF2B5EF4-FFF2-40B4-BE49-F238E27FC236}">
                  <a16:creationId xmlns:a16="http://schemas.microsoft.com/office/drawing/2014/main" id="{EA6D49D4-5979-7644-887B-4C0525129F88}"/>
                </a:ext>
              </a:extLst>
            </p:cNvPr>
            <p:cNvCxnSpPr/>
            <p:nvPr/>
          </p:nvCxnSpPr>
          <p:spPr bwMode="auto">
            <a:xfrm>
              <a:off x="1187624" y="3127881"/>
              <a:ext cx="0" cy="214597"/>
            </a:xfrm>
            <a:prstGeom prst="straightConnector1">
              <a:avLst/>
            </a:prstGeom>
            <a:solidFill>
              <a:schemeClr val="accent1"/>
            </a:solidFill>
            <a:ln w="9525" cap="flat" cmpd="sng" algn="ctr">
              <a:solidFill>
                <a:srgbClr val="1269B0"/>
              </a:solidFill>
              <a:prstDash val="solid"/>
              <a:round/>
              <a:headEnd type="none" w="med" len="med"/>
              <a:tailEnd type="triangle"/>
            </a:ln>
            <a:effectLst/>
          </p:spPr>
        </p:cxnSp>
        <p:cxnSp>
          <p:nvCxnSpPr>
            <p:cNvPr id="483" name="Straight Arrow Connector 482">
              <a:extLst>
                <a:ext uri="{FF2B5EF4-FFF2-40B4-BE49-F238E27FC236}">
                  <a16:creationId xmlns:a16="http://schemas.microsoft.com/office/drawing/2014/main" id="{0D5D09EB-F2BC-AA44-8434-2DE7410A6FBB}"/>
                </a:ext>
              </a:extLst>
            </p:cNvPr>
            <p:cNvCxnSpPr/>
            <p:nvPr/>
          </p:nvCxnSpPr>
          <p:spPr bwMode="auto">
            <a:xfrm flipV="1">
              <a:off x="1187624" y="3598224"/>
              <a:ext cx="0" cy="214597"/>
            </a:xfrm>
            <a:prstGeom prst="straightConnector1">
              <a:avLst/>
            </a:prstGeom>
            <a:solidFill>
              <a:schemeClr val="accent1"/>
            </a:solidFill>
            <a:ln w="9525" cap="flat" cmpd="sng" algn="ctr">
              <a:solidFill>
                <a:srgbClr val="1269B0"/>
              </a:solidFill>
              <a:prstDash val="solid"/>
              <a:round/>
              <a:headEnd type="none" w="med" len="med"/>
              <a:tailEnd type="triangle"/>
            </a:ln>
            <a:effectLst/>
          </p:spPr>
        </p:cxnSp>
      </p:grpSp>
      <p:sp>
        <p:nvSpPr>
          <p:cNvPr id="484" name="TextBox 483">
            <a:extLst>
              <a:ext uri="{FF2B5EF4-FFF2-40B4-BE49-F238E27FC236}">
                <a16:creationId xmlns:a16="http://schemas.microsoft.com/office/drawing/2014/main" id="{52CC38C8-0869-7749-B9EB-8C279C16C3B6}"/>
              </a:ext>
            </a:extLst>
          </p:cNvPr>
          <p:cNvSpPr txBox="1"/>
          <p:nvPr/>
        </p:nvSpPr>
        <p:spPr>
          <a:xfrm>
            <a:off x="5162445" y="3294416"/>
            <a:ext cx="421910" cy="369332"/>
          </a:xfrm>
          <a:prstGeom prst="rect">
            <a:avLst/>
          </a:prstGeom>
          <a:noFill/>
        </p:spPr>
        <p:txBody>
          <a:bodyPr wrap="none" rtlCol="0">
            <a:spAutoFit/>
          </a:bodyPr>
          <a:lstStyle/>
          <a:p>
            <a:r>
              <a:rPr lang="en-US" baseline="0" dirty="0" err="1">
                <a:solidFill>
                  <a:srgbClr val="1269B0"/>
                </a:solidFill>
                <a:latin typeface="Symbol Tiger Expert" charset="2"/>
                <a:ea typeface="Symbol Tiger Expert" charset="2"/>
                <a:cs typeface="Symbol Tiger Expert" charset="2"/>
              </a:rPr>
              <a:t>D</a:t>
            </a:r>
            <a:r>
              <a:rPr lang="en-US" baseline="0" dirty="0" err="1">
                <a:solidFill>
                  <a:srgbClr val="1269B0"/>
                </a:solidFill>
                <a:latin typeface="Calibri" charset="0"/>
                <a:ea typeface="Calibri" charset="0"/>
                <a:cs typeface="Calibri" charset="0"/>
              </a:rPr>
              <a:t>q</a:t>
            </a:r>
            <a:endParaRPr lang="en-US" baseline="0" dirty="0">
              <a:solidFill>
                <a:srgbClr val="1269B0"/>
              </a:solidFill>
              <a:latin typeface="Calibri" charset="0"/>
              <a:ea typeface="Calibri" charset="0"/>
              <a:cs typeface="Calibri" charset="0"/>
            </a:endParaRPr>
          </a:p>
        </p:txBody>
      </p:sp>
    </p:spTree>
    <p:extLst>
      <p:ext uri="{BB962C8B-B14F-4D97-AF65-F5344CB8AC3E}">
        <p14:creationId xmlns:p14="http://schemas.microsoft.com/office/powerpoint/2010/main" val="396420151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theme/theme1.xml><?xml version="1.0" encoding="utf-8"?>
<a:theme xmlns:a="http://schemas.openxmlformats.org/drawingml/2006/main" name="eth_praesentation_4zu3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4zu3_ETH1_d" id="{13D4407A-1790-4B2E-BB8C-EB574A67D067}" vid="{4BFD40ED-96EC-464F-AA58-D037423ACDB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eth_uzh_praesentation_4zu3_en</Template>
  <TotalTime>2223</TotalTime>
  <Words>2233</Words>
  <Application>Microsoft Macintosh PowerPoint</Application>
  <PresentationFormat>On-screen Show (4:3)</PresentationFormat>
  <Paragraphs>390</Paragraphs>
  <Slides>55</Slides>
  <Notes>34</Notes>
  <HiddenSlides>0</HiddenSlides>
  <MMClips>2</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Arial</vt:lpstr>
      <vt:lpstr>Calibri</vt:lpstr>
      <vt:lpstr>Cambria Math</vt:lpstr>
      <vt:lpstr>ETH Light</vt:lpstr>
      <vt:lpstr>Symbol</vt:lpstr>
      <vt:lpstr>Symbol Tiger Expert</vt:lpstr>
      <vt:lpstr>Wingdings</vt:lpstr>
      <vt:lpstr>eth_praesentation_4zu3_ETH3</vt:lpstr>
      <vt:lpstr>Equation</vt:lpstr>
      <vt:lpstr>Biomedical Imaging X-Ray Imaging (III)</vt:lpstr>
      <vt:lpstr>Today’s Learning Objectives</vt:lpstr>
      <vt:lpstr>PowerPoint Presentation</vt:lpstr>
      <vt:lpstr>CT – Image reconstruction</vt:lpstr>
      <vt:lpstr>CT – Image reconstruction</vt:lpstr>
      <vt:lpstr>CT – Filter</vt:lpstr>
      <vt:lpstr>CT – Beam geometries</vt:lpstr>
      <vt:lpstr>CT – General approaches to reconstruction</vt:lpstr>
      <vt:lpstr>Clicker Activity (5 min)</vt:lpstr>
      <vt:lpstr>Clicker Activity (Notes)</vt:lpstr>
      <vt:lpstr>PowerPoint Presentation</vt:lpstr>
      <vt:lpstr>Spiral CT</vt:lpstr>
      <vt:lpstr>Spiral CT</vt:lpstr>
      <vt:lpstr>Spiral CT</vt:lpstr>
      <vt:lpstr>Spiral CT</vt:lpstr>
      <vt:lpstr>Spiral CT</vt:lpstr>
      <vt:lpstr>Spiral CT</vt:lpstr>
      <vt:lpstr>Spiral CT</vt:lpstr>
      <vt:lpstr>Multi-slice CT</vt:lpstr>
      <vt:lpstr>Multi-slice CT</vt:lpstr>
      <vt:lpstr>Multi-slice CT</vt:lpstr>
      <vt:lpstr>Multidetector/Multislice Spiral CT</vt:lpstr>
      <vt:lpstr>PowerPoint Presentation</vt:lpstr>
      <vt:lpstr>CT – Applications</vt:lpstr>
      <vt:lpstr>CT – Applications</vt:lpstr>
      <vt:lpstr>CT – Applications</vt:lpstr>
      <vt:lpstr>CT – Applications</vt:lpstr>
      <vt:lpstr>CT – Applications</vt:lpstr>
      <vt:lpstr>CT – PET</vt:lpstr>
      <vt:lpstr>CT – PET</vt:lpstr>
      <vt:lpstr>PowerPoint Presentation</vt:lpstr>
      <vt:lpstr>Image quality</vt:lpstr>
      <vt:lpstr>Image quality</vt:lpstr>
      <vt:lpstr>Image noise</vt:lpstr>
      <vt:lpstr>PowerPoint Presentation</vt:lpstr>
      <vt:lpstr>Radiation basics</vt:lpstr>
      <vt:lpstr>Radiation basics</vt:lpstr>
      <vt:lpstr>Radiation basics</vt:lpstr>
      <vt:lpstr>Radiation basics</vt:lpstr>
      <vt:lpstr>Radiation basics</vt:lpstr>
      <vt:lpstr>Dose considerations</vt:lpstr>
      <vt:lpstr>Dose considerations</vt:lpstr>
      <vt:lpstr>Dose distribution</vt:lpstr>
      <vt:lpstr>Dose considerations</vt:lpstr>
      <vt:lpstr>Dose considerations</vt:lpstr>
      <vt:lpstr>Dose considerations</vt:lpstr>
      <vt:lpstr>Dose considerations</vt:lpstr>
      <vt:lpstr>Dose considerations</vt:lpstr>
      <vt:lpstr>Dose considerations</vt:lpstr>
      <vt:lpstr>Dose considerations</vt:lpstr>
      <vt:lpstr>Dose considerations</vt:lpstr>
      <vt:lpstr>Clicker Activity (5 min)</vt:lpstr>
      <vt:lpstr>Clicker Activity (Notes)</vt:lpstr>
      <vt:lpstr>Biomedical Imaging</vt:lpstr>
      <vt:lpstr>“The most important slides”</vt:lpstr>
    </vt:vector>
  </TitlesOfParts>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Kozerke</dc:creator>
  <cp:lastModifiedBy>Sebastian Kozerke</cp:lastModifiedBy>
  <cp:revision>400</cp:revision>
  <cp:lastPrinted>2019-11-08T10:31:36Z</cp:lastPrinted>
  <dcterms:created xsi:type="dcterms:W3CDTF">2016-04-19T07:16:02Z</dcterms:created>
  <dcterms:modified xsi:type="dcterms:W3CDTF">2019-11-08T10:31:58Z</dcterms:modified>
</cp:coreProperties>
</file>